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3" r:id="rId61"/>
    <p:sldId id="324" r:id="rId62"/>
    <p:sldId id="325" r:id="rId63"/>
    <p:sldId id="326" r:id="rId64"/>
    <p:sldId id="327" r:id="rId65"/>
    <p:sldId id="328" r:id="rId66"/>
    <p:sldId id="329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42" r:id="rId80"/>
    <p:sldId id="343" r:id="rId81"/>
    <p:sldId id="344" r:id="rId82"/>
    <p:sldId id="345" r:id="rId83"/>
    <p:sldId id="346" r:id="rId84"/>
    <p:sldId id="347" r:id="rId85"/>
    <p:sldId id="348" r:id="rId86"/>
    <p:sldId id="349" r:id="rId87"/>
    <p:sldId id="350" r:id="rId88"/>
    <p:sldId id="351" r:id="rId89"/>
    <p:sldId id="352" r:id="rId90"/>
    <p:sldId id="353" r:id="rId91"/>
    <p:sldId id="354" r:id="rId92"/>
    <p:sldId id="355" r:id="rId93"/>
    <p:sldId id="356" r:id="rId94"/>
    <p:sldId id="357" r:id="rId95"/>
    <p:sldId id="358" r:id="rId96"/>
    <p:sldId id="359" r:id="rId97"/>
    <p:sldId id="360" r:id="rId98"/>
    <p:sldId id="361" r:id="rId99"/>
    <p:sldId id="362" r:id="rId100"/>
    <p:sldId id="363" r:id="rId101"/>
    <p:sldId id="364" r:id="rId102"/>
    <p:sldId id="365" r:id="rId103"/>
    <p:sldId id="366" r:id="rId104"/>
    <p:sldId id="367" r:id="rId105"/>
    <p:sldId id="368" r:id="rId106"/>
    <p:sldId id="369" r:id="rId107"/>
    <p:sldId id="370" r:id="rId108"/>
    <p:sldId id="371" r:id="rId109"/>
    <p:sldId id="372" r:id="rId110"/>
    <p:sldId id="373" r:id="rId111"/>
    <p:sldId id="374" r:id="rId112"/>
    <p:sldId id="375" r:id="rId113"/>
    <p:sldId id="376" r:id="rId114"/>
    <p:sldId id="377" r:id="rId115"/>
    <p:sldId id="378" r:id="rId116"/>
    <p:sldId id="379" r:id="rId117"/>
    <p:sldId id="380" r:id="rId118"/>
    <p:sldId id="381" r:id="rId119"/>
    <p:sldId id="382" r:id="rId120"/>
    <p:sldId id="383" r:id="rId121"/>
    <p:sldId id="384" r:id="rId122"/>
    <p:sldId id="385" r:id="rId123"/>
    <p:sldId id="386" r:id="rId124"/>
    <p:sldId id="387" r:id="rId125"/>
    <p:sldId id="388" r:id="rId126"/>
    <p:sldId id="389" r:id="rId127"/>
    <p:sldId id="390" r:id="rId128"/>
    <p:sldId id="391" r:id="rId129"/>
    <p:sldId id="392" r:id="rId130"/>
    <p:sldId id="393" r:id="rId131"/>
    <p:sldId id="394" r:id="rId132"/>
    <p:sldId id="395" r:id="rId133"/>
    <p:sldId id="396" r:id="rId134"/>
    <p:sldId id="397" r:id="rId135"/>
    <p:sldId id="398" r:id="rId136"/>
    <p:sldId id="399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27" r:id="rId165"/>
    <p:sldId id="428" r:id="rId166"/>
    <p:sldId id="429" r:id="rId167"/>
    <p:sldId id="430" r:id="rId168"/>
    <p:sldId id="431" r:id="rId169"/>
    <p:sldId id="432" r:id="rId170"/>
    <p:sldId id="433" r:id="rId171"/>
    <p:sldId id="434" r:id="rId172"/>
    <p:sldId id="435" r:id="rId173"/>
    <p:sldId id="436" r:id="rId174"/>
    <p:sldId id="437" r:id="rId175"/>
    <p:sldId id="438" r:id="rId176"/>
    <p:sldId id="439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1" r:id="rId209"/>
    <p:sldId id="472" r:id="rId210"/>
    <p:sldId id="473" r:id="rId211"/>
    <p:sldId id="474" r:id="rId212"/>
    <p:sldId id="475" r:id="rId213"/>
    <p:sldId id="476" r:id="rId214"/>
    <p:sldId id="477" r:id="rId215"/>
    <p:sldId id="478" r:id="rId216"/>
    <p:sldId id="479" r:id="rId217"/>
    <p:sldId id="480" r:id="rId218"/>
    <p:sldId id="481" r:id="rId219"/>
    <p:sldId id="482" r:id="rId220"/>
    <p:sldId id="483" r:id="rId221"/>
    <p:sldId id="484" r:id="rId222"/>
    <p:sldId id="485" r:id="rId223"/>
    <p:sldId id="486" r:id="rId224"/>
    <p:sldId id="487" r:id="rId225"/>
    <p:sldId id="488" r:id="rId226"/>
    <p:sldId id="489" r:id="rId227"/>
    <p:sldId id="490" r:id="rId228"/>
    <p:sldId id="491" r:id="rId229"/>
    <p:sldId id="492" r:id="rId230"/>
    <p:sldId id="493" r:id="rId231"/>
    <p:sldId id="494" r:id="rId232"/>
    <p:sldId id="495" r:id="rId233"/>
    <p:sldId id="496" r:id="rId234"/>
    <p:sldId id="497" r:id="rId235"/>
    <p:sldId id="498" r:id="rId236"/>
    <p:sldId id="499" r:id="rId237"/>
    <p:sldId id="500" r:id="rId238"/>
    <p:sldId id="501" r:id="rId239"/>
    <p:sldId id="502" r:id="rId240"/>
    <p:sldId id="503" r:id="rId241"/>
    <p:sldId id="504" r:id="rId242"/>
    <p:sldId id="505" r:id="rId243"/>
    <p:sldId id="506" r:id="rId244"/>
    <p:sldId id="507" r:id="rId245"/>
    <p:sldId id="508" r:id="rId246"/>
    <p:sldId id="509" r:id="rId247"/>
    <p:sldId id="510" r:id="rId248"/>
    <p:sldId id="511" r:id="rId249"/>
    <p:sldId id="512" r:id="rId250"/>
    <p:sldId id="513" r:id="rId251"/>
    <p:sldId id="514" r:id="rId252"/>
    <p:sldId id="515" r:id="rId253"/>
    <p:sldId id="516" r:id="rId254"/>
    <p:sldId id="517" r:id="rId255"/>
    <p:sldId id="518" r:id="rId256"/>
    <p:sldId id="519" r:id="rId257"/>
    <p:sldId id="520" r:id="rId258"/>
    <p:sldId id="521" r:id="rId259"/>
    <p:sldId id="522" r:id="rId260"/>
    <p:sldId id="523" r:id="rId261"/>
    <p:sldId id="524" r:id="rId262"/>
    <p:sldId id="525" r:id="rId263"/>
    <p:sldId id="526" r:id="rId264"/>
    <p:sldId id="527" r:id="rId265"/>
    <p:sldId id="528" r:id="rId266"/>
    <p:sldId id="529" r:id="rId267"/>
    <p:sldId id="530" r:id="rId268"/>
    <p:sldId id="531" r:id="rId269"/>
    <p:sldId id="532" r:id="rId270"/>
    <p:sldId id="533" r:id="rId271"/>
    <p:sldId id="534" r:id="rId272"/>
    <p:sldId id="535" r:id="rId273"/>
    <p:sldId id="536" r:id="rId274"/>
    <p:sldId id="537" r:id="rId275"/>
    <p:sldId id="538" r:id="rId276"/>
    <p:sldId id="539" r:id="rId277"/>
    <p:sldId id="540" r:id="rId278"/>
    <p:sldId id="541" r:id="rId279"/>
    <p:sldId id="542" r:id="rId280"/>
    <p:sldId id="543" r:id="rId281"/>
    <p:sldId id="544" r:id="rId282"/>
    <p:sldId id="545" r:id="rId283"/>
    <p:sldId id="546" r:id="rId284"/>
    <p:sldId id="547" r:id="rId285"/>
    <p:sldId id="548" r:id="rId286"/>
    <p:sldId id="549" r:id="rId287"/>
    <p:sldId id="550" r:id="rId288"/>
    <p:sldId id="551" r:id="rId289"/>
    <p:sldId id="552" r:id="rId290"/>
    <p:sldId id="553" r:id="rId291"/>
    <p:sldId id="554" r:id="rId292"/>
    <p:sldId id="555" r:id="rId293"/>
    <p:sldId id="556" r:id="rId294"/>
    <p:sldId id="557" r:id="rId295"/>
    <p:sldId id="558" r:id="rId296"/>
    <p:sldId id="559" r:id="rId297"/>
    <p:sldId id="560" r:id="rId298"/>
    <p:sldId id="561" r:id="rId299"/>
    <p:sldId id="562" r:id="rId300"/>
    <p:sldId id="563" r:id="rId301"/>
    <p:sldId id="564" r:id="rId302"/>
    <p:sldId id="565" r:id="rId303"/>
    <p:sldId id="566" r:id="rId304"/>
    <p:sldId id="567" r:id="rId305"/>
    <p:sldId id="568" r:id="rId306"/>
    <p:sldId id="569" r:id="rId307"/>
    <p:sldId id="570" r:id="rId308"/>
    <p:sldId id="571" r:id="rId309"/>
    <p:sldId id="572" r:id="rId310"/>
    <p:sldId id="573" r:id="rId311"/>
    <p:sldId id="574" r:id="rId312"/>
    <p:sldId id="575" r:id="rId313"/>
    <p:sldId id="576" r:id="rId314"/>
    <p:sldId id="577" r:id="rId315"/>
    <p:sldId id="578" r:id="rId316"/>
    <p:sldId id="579" r:id="rId317"/>
    <p:sldId id="580" r:id="rId318"/>
    <p:sldId id="581" r:id="rId319"/>
    <p:sldId id="582" r:id="rId320"/>
    <p:sldId id="583" r:id="rId321"/>
    <p:sldId id="584" r:id="rId322"/>
    <p:sldId id="585" r:id="rId323"/>
    <p:sldId id="586" r:id="rId324"/>
    <p:sldId id="587" r:id="rId325"/>
    <p:sldId id="588" r:id="rId326"/>
    <p:sldId id="589" r:id="rId327"/>
    <p:sldId id="590" r:id="rId328"/>
    <p:sldId id="591" r:id="rId329"/>
    <p:sldId id="592" r:id="rId330"/>
    <p:sldId id="593" r:id="rId331"/>
    <p:sldId id="594" r:id="rId332"/>
    <p:sldId id="595" r:id="rId333"/>
    <p:sldId id="596" r:id="rId334"/>
    <p:sldId id="597" r:id="rId335"/>
    <p:sldId id="598" r:id="rId336"/>
    <p:sldId id="599" r:id="rId337"/>
  </p:sldIdLst>
  <p:sldSz cx="12192000" cy="6858000"/>
  <p:notesSz cx="12192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804" y="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99" Type="http://schemas.openxmlformats.org/officeDocument/2006/relationships/slide" Target="slides/slide298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324" Type="http://schemas.openxmlformats.org/officeDocument/2006/relationships/slide" Target="slides/slide323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335" Type="http://schemas.openxmlformats.org/officeDocument/2006/relationships/slide" Target="slides/slide334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304" Type="http://schemas.openxmlformats.org/officeDocument/2006/relationships/slide" Target="slides/slide303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108" Type="http://schemas.openxmlformats.org/officeDocument/2006/relationships/slide" Target="slides/slide107.xml"/><Relationship Id="rId315" Type="http://schemas.openxmlformats.org/officeDocument/2006/relationships/slide" Target="slides/slide314.xml"/><Relationship Id="rId54" Type="http://schemas.openxmlformats.org/officeDocument/2006/relationships/slide" Target="slides/slide53.xml"/><Relationship Id="rId96" Type="http://schemas.openxmlformats.org/officeDocument/2006/relationships/slide" Target="slides/slide95.xml"/><Relationship Id="rId161" Type="http://schemas.openxmlformats.org/officeDocument/2006/relationships/slide" Target="slides/slide160.xml"/><Relationship Id="rId217" Type="http://schemas.openxmlformats.org/officeDocument/2006/relationships/slide" Target="slides/slide216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326" Type="http://schemas.openxmlformats.org/officeDocument/2006/relationships/slide" Target="slides/slide325.xml"/><Relationship Id="rId65" Type="http://schemas.openxmlformats.org/officeDocument/2006/relationships/slide" Target="slides/slide64.xml"/><Relationship Id="rId130" Type="http://schemas.openxmlformats.org/officeDocument/2006/relationships/slide" Target="slides/slide129.xml"/><Relationship Id="rId172" Type="http://schemas.openxmlformats.org/officeDocument/2006/relationships/slide" Target="slides/slide171.xml"/><Relationship Id="rId228" Type="http://schemas.openxmlformats.org/officeDocument/2006/relationships/slide" Target="slides/slide227.xml"/><Relationship Id="rId281" Type="http://schemas.openxmlformats.org/officeDocument/2006/relationships/slide" Target="slides/slide280.xml"/><Relationship Id="rId337" Type="http://schemas.openxmlformats.org/officeDocument/2006/relationships/slide" Target="slides/slide336.xml"/><Relationship Id="rId34" Type="http://schemas.openxmlformats.org/officeDocument/2006/relationships/slide" Target="slides/slide33.xml"/><Relationship Id="rId76" Type="http://schemas.openxmlformats.org/officeDocument/2006/relationships/slide" Target="slides/slide75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83" Type="http://schemas.openxmlformats.org/officeDocument/2006/relationships/slide" Target="slides/slide182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92" Type="http://schemas.openxmlformats.org/officeDocument/2006/relationships/slide" Target="slides/slide291.xml"/><Relationship Id="rId306" Type="http://schemas.openxmlformats.org/officeDocument/2006/relationships/slide" Target="slides/slide305.xml"/><Relationship Id="rId45" Type="http://schemas.openxmlformats.org/officeDocument/2006/relationships/slide" Target="slides/slide44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52" Type="http://schemas.openxmlformats.org/officeDocument/2006/relationships/slide" Target="slides/slide151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317" Type="http://schemas.openxmlformats.org/officeDocument/2006/relationships/slide" Target="slides/slide316.xml"/><Relationship Id="rId338" Type="http://schemas.openxmlformats.org/officeDocument/2006/relationships/presProps" Target="presProps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slide" Target="slides/slide292.xml"/><Relationship Id="rId307" Type="http://schemas.openxmlformats.org/officeDocument/2006/relationships/slide" Target="slides/slide306.xml"/><Relationship Id="rId328" Type="http://schemas.openxmlformats.org/officeDocument/2006/relationships/slide" Target="slides/slide327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318" Type="http://schemas.openxmlformats.org/officeDocument/2006/relationships/slide" Target="slides/slide317.xml"/><Relationship Id="rId339" Type="http://schemas.openxmlformats.org/officeDocument/2006/relationships/viewProps" Target="viewProps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slide" Target="slides/slide293.xml"/><Relationship Id="rId308" Type="http://schemas.openxmlformats.org/officeDocument/2006/relationships/slide" Target="slides/slide307.xml"/><Relationship Id="rId329" Type="http://schemas.openxmlformats.org/officeDocument/2006/relationships/slide" Target="slides/slide328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340" Type="http://schemas.openxmlformats.org/officeDocument/2006/relationships/theme" Target="theme/theme1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19" Type="http://schemas.openxmlformats.org/officeDocument/2006/relationships/slide" Target="slides/slide318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330" Type="http://schemas.openxmlformats.org/officeDocument/2006/relationships/slide" Target="slides/slide329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slide" Target="slides/slide294.xml"/><Relationship Id="rId309" Type="http://schemas.openxmlformats.org/officeDocument/2006/relationships/slide" Target="slides/slide308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320" Type="http://schemas.openxmlformats.org/officeDocument/2006/relationships/slide" Target="slides/slide319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341" Type="http://schemas.openxmlformats.org/officeDocument/2006/relationships/tableStyles" Target="tableStyles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310" Type="http://schemas.openxmlformats.org/officeDocument/2006/relationships/slide" Target="slides/slide309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331" Type="http://schemas.openxmlformats.org/officeDocument/2006/relationships/slide" Target="slides/slide330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296" Type="http://schemas.openxmlformats.org/officeDocument/2006/relationships/slide" Target="slides/slide295.xml"/><Relationship Id="rId300" Type="http://schemas.openxmlformats.org/officeDocument/2006/relationships/slide" Target="slides/slide299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321" Type="http://schemas.openxmlformats.org/officeDocument/2006/relationships/slide" Target="slides/slide320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311" Type="http://schemas.openxmlformats.org/officeDocument/2006/relationships/slide" Target="slides/slide310.xml"/><Relationship Id="rId332" Type="http://schemas.openxmlformats.org/officeDocument/2006/relationships/slide" Target="slides/slide331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297" Type="http://schemas.openxmlformats.org/officeDocument/2006/relationships/slide" Target="slides/slide296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301" Type="http://schemas.openxmlformats.org/officeDocument/2006/relationships/slide" Target="slides/slide300.xml"/><Relationship Id="rId322" Type="http://schemas.openxmlformats.org/officeDocument/2006/relationships/slide" Target="slides/slide32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312" Type="http://schemas.openxmlformats.org/officeDocument/2006/relationships/slide" Target="slides/slide311.xml"/><Relationship Id="rId333" Type="http://schemas.openxmlformats.org/officeDocument/2006/relationships/slide" Target="slides/slide332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298" Type="http://schemas.openxmlformats.org/officeDocument/2006/relationships/slide" Target="slides/slide297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302" Type="http://schemas.openxmlformats.org/officeDocument/2006/relationships/slide" Target="slides/slide301.xml"/><Relationship Id="rId323" Type="http://schemas.openxmlformats.org/officeDocument/2006/relationships/slide" Target="slides/slide32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313" Type="http://schemas.openxmlformats.org/officeDocument/2006/relationships/slide" Target="slides/slide312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334" Type="http://schemas.openxmlformats.org/officeDocument/2006/relationships/slide" Target="slides/slide333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303" Type="http://schemas.openxmlformats.org/officeDocument/2006/relationships/slide" Target="slides/slide302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314" Type="http://schemas.openxmlformats.org/officeDocument/2006/relationships/slide" Target="slides/slide313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325" Type="http://schemas.openxmlformats.org/officeDocument/2006/relationships/slide" Target="slides/slide324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Relationship Id="rId33" Type="http://schemas.openxmlformats.org/officeDocument/2006/relationships/slide" Target="slides/slide32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336" Type="http://schemas.openxmlformats.org/officeDocument/2006/relationships/slide" Target="slides/slide335.xml"/><Relationship Id="rId75" Type="http://schemas.openxmlformats.org/officeDocument/2006/relationships/slide" Target="slides/slide74.xml"/><Relationship Id="rId140" Type="http://schemas.openxmlformats.org/officeDocument/2006/relationships/slide" Target="slides/slide139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91" Type="http://schemas.openxmlformats.org/officeDocument/2006/relationships/slide" Target="slides/slide290.xml"/><Relationship Id="rId305" Type="http://schemas.openxmlformats.org/officeDocument/2006/relationships/slide" Target="slides/slide304.xml"/><Relationship Id="rId44" Type="http://schemas.openxmlformats.org/officeDocument/2006/relationships/slide" Target="slides/slide43.xml"/><Relationship Id="rId86" Type="http://schemas.openxmlformats.org/officeDocument/2006/relationships/slide" Target="slides/slide85.xml"/><Relationship Id="rId151" Type="http://schemas.openxmlformats.org/officeDocument/2006/relationships/slide" Target="slides/slide150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316" Type="http://schemas.openxmlformats.org/officeDocument/2006/relationships/slide" Target="slides/slide315.xml"/><Relationship Id="rId55" Type="http://schemas.openxmlformats.org/officeDocument/2006/relationships/slide" Target="slides/slide54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62" Type="http://schemas.openxmlformats.org/officeDocument/2006/relationships/slide" Target="slides/slide161.xml"/><Relationship Id="rId218" Type="http://schemas.openxmlformats.org/officeDocument/2006/relationships/slide" Target="slides/slide217.xml"/><Relationship Id="rId271" Type="http://schemas.openxmlformats.org/officeDocument/2006/relationships/slide" Target="slides/slide270.xml"/><Relationship Id="rId24" Type="http://schemas.openxmlformats.org/officeDocument/2006/relationships/slide" Target="slides/slide23.xml"/><Relationship Id="rId66" Type="http://schemas.openxmlformats.org/officeDocument/2006/relationships/slide" Target="slides/slide65.xml"/><Relationship Id="rId131" Type="http://schemas.openxmlformats.org/officeDocument/2006/relationships/slide" Target="slides/slide130.xml"/><Relationship Id="rId327" Type="http://schemas.openxmlformats.org/officeDocument/2006/relationships/slide" Target="slides/slide326.xml"/><Relationship Id="rId173" Type="http://schemas.openxmlformats.org/officeDocument/2006/relationships/slide" Target="slides/slide172.xml"/><Relationship Id="rId229" Type="http://schemas.openxmlformats.org/officeDocument/2006/relationships/slide" Target="slides/slide2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6939" y="367283"/>
            <a:ext cx="1035812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6939" y="1376849"/>
            <a:ext cx="4758055" cy="4025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17640" y="1727708"/>
            <a:ext cx="4002404" cy="37553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44494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211454"/>
          </a:xfrm>
          <a:prstGeom prst="rect">
            <a:avLst/>
          </a:prstGeom>
        </p:spPr>
        <p:txBody>
          <a:bodyPr lIns="0" tIns="0" rIns="0" bIns="0"/>
          <a:lstStyle>
            <a:lvl1pPr>
              <a:defRPr sz="12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6031831"/>
            <a:ext cx="12192000" cy="826769"/>
          </a:xfrm>
          <a:custGeom>
            <a:avLst/>
            <a:gdLst/>
            <a:ahLst/>
            <a:cxnLst/>
            <a:rect l="l" t="t" r="r" b="b"/>
            <a:pathLst>
              <a:path w="12192000" h="826770">
                <a:moveTo>
                  <a:pt x="3951" y="0"/>
                </a:moveTo>
                <a:lnTo>
                  <a:pt x="0" y="826168"/>
                </a:lnTo>
                <a:lnTo>
                  <a:pt x="12192001" y="826168"/>
                </a:lnTo>
                <a:lnTo>
                  <a:pt x="3951" y="0"/>
                </a:lnTo>
                <a:close/>
              </a:path>
            </a:pathLst>
          </a:custGeom>
          <a:solidFill>
            <a:srgbClr val="D6D6D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6166635"/>
            <a:ext cx="12192000" cy="691515"/>
          </a:xfrm>
          <a:custGeom>
            <a:avLst/>
            <a:gdLst/>
            <a:ahLst/>
            <a:cxnLst/>
            <a:rect l="l" t="t" r="r" b="b"/>
            <a:pathLst>
              <a:path w="12192000" h="691515">
                <a:moveTo>
                  <a:pt x="3951" y="0"/>
                </a:moveTo>
                <a:lnTo>
                  <a:pt x="0" y="691363"/>
                </a:lnTo>
                <a:lnTo>
                  <a:pt x="12192001" y="691363"/>
                </a:lnTo>
                <a:lnTo>
                  <a:pt x="3951" y="0"/>
                </a:lnTo>
                <a:close/>
              </a:path>
            </a:pathLst>
          </a:custGeom>
          <a:solidFill>
            <a:srgbClr val="F7A3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16939" y="65532"/>
            <a:ext cx="7987030" cy="1305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6939" y="1332483"/>
            <a:ext cx="9834245" cy="1437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444949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66.png"/><Relationship Id="rId7" Type="http://schemas.openxmlformats.org/officeDocument/2006/relationships/image" Target="../media/image17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.png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3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mailto:sarah@abc.com" TargetMode="External"/><Relationship Id="rId7" Type="http://schemas.openxmlformats.org/officeDocument/2006/relationships/image" Target="../media/image190.png"/><Relationship Id="rId2" Type="http://schemas.openxmlformats.org/officeDocument/2006/relationships/hyperlink" Target="mailto:joe@abc.co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9.png"/><Relationship Id="rId5" Type="http://schemas.openxmlformats.org/officeDocument/2006/relationships/hyperlink" Target="mailto:satish@abc.com" TargetMode="External"/><Relationship Id="rId4" Type="http://schemas.openxmlformats.org/officeDocument/2006/relationships/hyperlink" Target="mailto:kelly@abc.com" TargetMode="Externa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6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9.png"/><Relationship Id="rId4" Type="http://schemas.openxmlformats.org/officeDocument/2006/relationships/image" Target="../media/image218.jp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1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10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39.png"/><Relationship Id="rId7" Type="http://schemas.openxmlformats.org/officeDocument/2006/relationships/image" Target="../media/image24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5" Type="http://schemas.openxmlformats.org/officeDocument/2006/relationships/image" Target="../media/image241.png"/><Relationship Id="rId4" Type="http://schemas.openxmlformats.org/officeDocument/2006/relationships/image" Target="../media/image240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3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1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5.png"/></Relationships>
</file>

<file path=ppt/slides/_rels/slide1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27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7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hyperlink" Target="http://www.google.com/" TargetMode="External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.png"/><Relationship Id="rId7" Type="http://schemas.openxmlformats.org/officeDocument/2006/relationships/image" Target="../media/image302.png"/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1.png"/><Relationship Id="rId5" Type="http://schemas.openxmlformats.org/officeDocument/2006/relationships/image" Target="../media/image300.png"/><Relationship Id="rId4" Type="http://schemas.openxmlformats.org/officeDocument/2006/relationships/image" Target="../media/image299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304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image" Target="../media/image303.png"/><Relationship Id="rId16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png"/><Relationship Id="rId7" Type="http://schemas.openxmlformats.org/officeDocument/2006/relationships/image" Target="../media/image323.png"/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2.png"/><Relationship Id="rId5" Type="http://schemas.openxmlformats.org/officeDocument/2006/relationships/image" Target="../media/image321.png"/><Relationship Id="rId4" Type="http://schemas.openxmlformats.org/officeDocument/2006/relationships/image" Target="../media/image320.png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7" Type="http://schemas.openxmlformats.org/officeDocument/2006/relationships/hyperlink" Target="http://www.example.com/" TargetMode="External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5.png"/><Relationship Id="rId13" Type="http://schemas.openxmlformats.org/officeDocument/2006/relationships/image" Target="../media/image340.png"/><Relationship Id="rId3" Type="http://schemas.openxmlformats.org/officeDocument/2006/relationships/image" Target="../media/image330.png"/><Relationship Id="rId7" Type="http://schemas.openxmlformats.org/officeDocument/2006/relationships/image" Target="../media/image334.png"/><Relationship Id="rId12" Type="http://schemas.openxmlformats.org/officeDocument/2006/relationships/image" Target="../media/image339.png"/><Relationship Id="rId17" Type="http://schemas.openxmlformats.org/officeDocument/2006/relationships/image" Target="../media/image344.png"/><Relationship Id="rId2" Type="http://schemas.openxmlformats.org/officeDocument/2006/relationships/image" Target="../media/image329.png"/><Relationship Id="rId16" Type="http://schemas.openxmlformats.org/officeDocument/2006/relationships/image" Target="../media/image3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11" Type="http://schemas.openxmlformats.org/officeDocument/2006/relationships/image" Target="../media/image338.png"/><Relationship Id="rId5" Type="http://schemas.openxmlformats.org/officeDocument/2006/relationships/image" Target="../media/image332.png"/><Relationship Id="rId15" Type="http://schemas.openxmlformats.org/officeDocument/2006/relationships/image" Target="../media/image342.png"/><Relationship Id="rId10" Type="http://schemas.openxmlformats.org/officeDocument/2006/relationships/image" Target="../media/image337.png"/><Relationship Id="rId4" Type="http://schemas.openxmlformats.org/officeDocument/2006/relationships/image" Target="../media/image331.png"/><Relationship Id="rId9" Type="http://schemas.openxmlformats.org/officeDocument/2006/relationships/image" Target="../media/image336.png"/><Relationship Id="rId14" Type="http://schemas.openxmlformats.org/officeDocument/2006/relationships/image" Target="../media/image341.png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image" Target="../media/image349.png"/><Relationship Id="rId7" Type="http://schemas.openxmlformats.org/officeDocument/2006/relationships/image" Target="../media/image353.png"/><Relationship Id="rId2" Type="http://schemas.openxmlformats.org/officeDocument/2006/relationships/image" Target="../media/image3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2.png"/><Relationship Id="rId5" Type="http://schemas.openxmlformats.org/officeDocument/2006/relationships/image" Target="../media/image351.png"/><Relationship Id="rId10" Type="http://schemas.openxmlformats.org/officeDocument/2006/relationships/image" Target="../media/image356.png"/><Relationship Id="rId4" Type="http://schemas.openxmlformats.org/officeDocument/2006/relationships/image" Target="../media/image350.png"/><Relationship Id="rId9" Type="http://schemas.openxmlformats.org/officeDocument/2006/relationships/image" Target="../media/image35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8.png"/><Relationship Id="rId2" Type="http://schemas.openxmlformats.org/officeDocument/2006/relationships/image" Target="../media/image357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9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1.png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3.png"/><Relationship Id="rId2" Type="http://schemas.openxmlformats.org/officeDocument/2006/relationships/image" Target="../media/image3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6.png"/><Relationship Id="rId5" Type="http://schemas.openxmlformats.org/officeDocument/2006/relationships/image" Target="../media/image365.png"/><Relationship Id="rId4" Type="http://schemas.openxmlformats.org/officeDocument/2006/relationships/image" Target="../media/image3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8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9.png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2.jpg"/><Relationship Id="rId1" Type="http://schemas.openxmlformats.org/officeDocument/2006/relationships/slideLayout" Target="../slideLayouts/slideLayout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6.png"/><Relationship Id="rId2" Type="http://schemas.openxmlformats.org/officeDocument/2006/relationships/image" Target="../media/image3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9.png"/><Relationship Id="rId5" Type="http://schemas.openxmlformats.org/officeDocument/2006/relationships/image" Target="../media/image378.png"/><Relationship Id="rId4" Type="http://schemas.openxmlformats.org/officeDocument/2006/relationships/image" Target="../media/image377.png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Relationship Id="rId9" Type="http://schemas.openxmlformats.org/officeDocument/2006/relationships/image" Target="../media/image389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4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3.png"/><Relationship Id="rId2" Type="http://schemas.openxmlformats.org/officeDocument/2006/relationships/image" Target="../media/image392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.jpg"/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8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1.png"/><Relationship Id="rId5" Type="http://schemas.openxmlformats.org/officeDocument/2006/relationships/image" Target="../media/image400.png"/><Relationship Id="rId4" Type="http://schemas.openxmlformats.org/officeDocument/2006/relationships/image" Target="../media/image399.png"/></Relationships>
</file>

<file path=ppt/slides/_rels/slide2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8.png"/><Relationship Id="rId3" Type="http://schemas.openxmlformats.org/officeDocument/2006/relationships/image" Target="../media/image403.png"/><Relationship Id="rId7" Type="http://schemas.openxmlformats.org/officeDocument/2006/relationships/image" Target="../media/image407.png"/><Relationship Id="rId2" Type="http://schemas.openxmlformats.org/officeDocument/2006/relationships/image" Target="../media/image4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6.png"/><Relationship Id="rId5" Type="http://schemas.openxmlformats.org/officeDocument/2006/relationships/image" Target="../media/image405.png"/><Relationship Id="rId4" Type="http://schemas.openxmlformats.org/officeDocument/2006/relationships/image" Target="../media/image404.png"/></Relationships>
</file>

<file path=ppt/slides/_rels/slide2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398.png"/><Relationship Id="rId7" Type="http://schemas.openxmlformats.org/officeDocument/2006/relationships/image" Target="../media/image411.png"/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0.png"/><Relationship Id="rId5" Type="http://schemas.openxmlformats.org/officeDocument/2006/relationships/image" Target="../media/image409.png"/><Relationship Id="rId4" Type="http://schemas.openxmlformats.org/officeDocument/2006/relationships/image" Target="../media/image399.png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png"/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5.png"/><Relationship Id="rId4" Type="http://schemas.openxmlformats.org/officeDocument/2006/relationships/image" Target="../media/image41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7.png"/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9.png"/><Relationship Id="rId7" Type="http://schemas.openxmlformats.org/officeDocument/2006/relationships/image" Target="../media/image423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2.png"/><Relationship Id="rId5" Type="http://schemas.openxmlformats.org/officeDocument/2006/relationships/image" Target="../media/image421.png"/><Relationship Id="rId4" Type="http://schemas.openxmlformats.org/officeDocument/2006/relationships/image" Target="../media/image4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3" Type="http://schemas.openxmlformats.org/officeDocument/2006/relationships/image" Target="../media/image425.png"/><Relationship Id="rId7" Type="http://schemas.openxmlformats.org/officeDocument/2006/relationships/image" Target="../media/image429.png"/><Relationship Id="rId2" Type="http://schemas.openxmlformats.org/officeDocument/2006/relationships/image" Target="../media/image4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8.png"/><Relationship Id="rId5" Type="http://schemas.openxmlformats.org/officeDocument/2006/relationships/image" Target="../media/image427.png"/><Relationship Id="rId4" Type="http://schemas.openxmlformats.org/officeDocument/2006/relationships/image" Target="../media/image426.png"/><Relationship Id="rId9" Type="http://schemas.openxmlformats.org/officeDocument/2006/relationships/image" Target="../media/image431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3.png"/><Relationship Id="rId2" Type="http://schemas.openxmlformats.org/officeDocument/2006/relationships/image" Target="../media/image4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5.png"/><Relationship Id="rId4" Type="http://schemas.openxmlformats.org/officeDocument/2006/relationships/image" Target="../media/image434.png"/></Relationships>
</file>

<file path=ppt/slides/_rels/slide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2.png"/><Relationship Id="rId3" Type="http://schemas.openxmlformats.org/officeDocument/2006/relationships/image" Target="../media/image437.png"/><Relationship Id="rId7" Type="http://schemas.openxmlformats.org/officeDocument/2006/relationships/image" Target="../media/image441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439.png"/><Relationship Id="rId4" Type="http://schemas.openxmlformats.org/officeDocument/2006/relationships/image" Target="../media/image438.png"/><Relationship Id="rId9" Type="http://schemas.openxmlformats.org/officeDocument/2006/relationships/image" Target="../media/image443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4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6.jpg"/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5.png"/><Relationship Id="rId13" Type="http://schemas.openxmlformats.org/officeDocument/2006/relationships/image" Target="../media/image460.png"/><Relationship Id="rId18" Type="http://schemas.openxmlformats.org/officeDocument/2006/relationships/image" Target="../media/image465.png"/><Relationship Id="rId3" Type="http://schemas.openxmlformats.org/officeDocument/2006/relationships/image" Target="../media/image450.png"/><Relationship Id="rId7" Type="http://schemas.openxmlformats.org/officeDocument/2006/relationships/image" Target="../media/image454.png"/><Relationship Id="rId12" Type="http://schemas.openxmlformats.org/officeDocument/2006/relationships/image" Target="../media/image459.png"/><Relationship Id="rId17" Type="http://schemas.openxmlformats.org/officeDocument/2006/relationships/image" Target="../media/image464.png"/><Relationship Id="rId2" Type="http://schemas.openxmlformats.org/officeDocument/2006/relationships/image" Target="../media/image449.png"/><Relationship Id="rId16" Type="http://schemas.openxmlformats.org/officeDocument/2006/relationships/image" Target="../media/image463.png"/><Relationship Id="rId20" Type="http://schemas.openxmlformats.org/officeDocument/2006/relationships/image" Target="../media/image4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3.png"/><Relationship Id="rId11" Type="http://schemas.openxmlformats.org/officeDocument/2006/relationships/image" Target="../media/image458.png"/><Relationship Id="rId5" Type="http://schemas.openxmlformats.org/officeDocument/2006/relationships/image" Target="../media/image452.png"/><Relationship Id="rId15" Type="http://schemas.openxmlformats.org/officeDocument/2006/relationships/image" Target="../media/image462.png"/><Relationship Id="rId10" Type="http://schemas.openxmlformats.org/officeDocument/2006/relationships/image" Target="../media/image457.png"/><Relationship Id="rId19" Type="http://schemas.openxmlformats.org/officeDocument/2006/relationships/image" Target="../media/image466.png"/><Relationship Id="rId4" Type="http://schemas.openxmlformats.org/officeDocument/2006/relationships/image" Target="../media/image451.png"/><Relationship Id="rId9" Type="http://schemas.openxmlformats.org/officeDocument/2006/relationships/image" Target="../media/image456.png"/><Relationship Id="rId14" Type="http://schemas.openxmlformats.org/officeDocument/2006/relationships/image" Target="../media/image461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8.jp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9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1.png"/><Relationship Id="rId2" Type="http://schemas.openxmlformats.org/officeDocument/2006/relationships/hyperlink" Target="mailto:event@amazon.com" TargetMode="External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4.jpg"/><Relationship Id="rId2" Type="http://schemas.openxmlformats.org/officeDocument/2006/relationships/image" Target="../media/image47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6.png"/><Relationship Id="rId2" Type="http://schemas.openxmlformats.org/officeDocument/2006/relationships/image" Target="../media/image4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7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8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0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7.png"/><Relationship Id="rId3" Type="http://schemas.openxmlformats.org/officeDocument/2006/relationships/image" Target="../media/image482.png"/><Relationship Id="rId7" Type="http://schemas.openxmlformats.org/officeDocument/2006/relationships/image" Target="../media/image486.png"/><Relationship Id="rId2" Type="http://schemas.openxmlformats.org/officeDocument/2006/relationships/image" Target="../media/image4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5.png"/><Relationship Id="rId5" Type="http://schemas.openxmlformats.org/officeDocument/2006/relationships/image" Target="../media/image484.png"/><Relationship Id="rId4" Type="http://schemas.openxmlformats.org/officeDocument/2006/relationships/image" Target="../media/image483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9.png"/><Relationship Id="rId2" Type="http://schemas.openxmlformats.org/officeDocument/2006/relationships/image" Target="../media/image4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jpg"/><Relationship Id="rId2" Type="http://schemas.openxmlformats.org/officeDocument/2006/relationships/image" Target="../media/image492.jpg"/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5.png"/><Relationship Id="rId2" Type="http://schemas.openxmlformats.org/officeDocument/2006/relationships/image" Target="../media/image4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7.png"/><Relationship Id="rId4" Type="http://schemas.openxmlformats.org/officeDocument/2006/relationships/image" Target="../media/image49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8.png"/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499.png"/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2.png"/><Relationship Id="rId2" Type="http://schemas.openxmlformats.org/officeDocument/2006/relationships/image" Target="../media/image5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0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4.png"/><Relationship Id="rId2" Type="http://schemas.openxmlformats.org/officeDocument/2006/relationships/image" Target="../media/image50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6.png"/><Relationship Id="rId4" Type="http://schemas.openxmlformats.org/officeDocument/2006/relationships/image" Target="../media/image505.png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7.png"/><Relationship Id="rId1" Type="http://schemas.openxmlformats.org/officeDocument/2006/relationships/slideLayout" Target="../slideLayouts/slideLayout2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9.png"/><Relationship Id="rId2" Type="http://schemas.openxmlformats.org/officeDocument/2006/relationships/image" Target="../media/image5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0.png"/></Relationships>
</file>

<file path=ppt/slides/_rels/slide2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13" Type="http://schemas.openxmlformats.org/officeDocument/2006/relationships/image" Target="../media/image522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12" Type="http://schemas.openxmlformats.org/officeDocument/2006/relationships/image" Target="../media/image521.png"/><Relationship Id="rId2" Type="http://schemas.openxmlformats.org/officeDocument/2006/relationships/image" Target="../media/image5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5" Type="http://schemas.openxmlformats.org/officeDocument/2006/relationships/image" Target="../media/image524.png"/><Relationship Id="rId10" Type="http://schemas.openxmlformats.org/officeDocument/2006/relationships/image" Target="../media/image519.png"/><Relationship Id="rId4" Type="http://schemas.openxmlformats.org/officeDocument/2006/relationships/image" Target="../media/image513.png"/><Relationship Id="rId9" Type="http://schemas.openxmlformats.org/officeDocument/2006/relationships/image" Target="../media/image518.png"/><Relationship Id="rId14" Type="http://schemas.openxmlformats.org/officeDocument/2006/relationships/image" Target="../media/image523.png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7.png"/><Relationship Id="rId2" Type="http://schemas.openxmlformats.org/officeDocument/2006/relationships/image" Target="../media/image5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9.png"/><Relationship Id="rId1" Type="http://schemas.openxmlformats.org/officeDocument/2006/relationships/slideLayout" Target="../slideLayouts/slideLayout2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1.png"/><Relationship Id="rId1" Type="http://schemas.openxmlformats.org/officeDocument/2006/relationships/slideLayout" Target="../slideLayouts/slideLayout2.xml"/></Relationships>
</file>

<file path=ppt/slides/_rels/slide2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3.png"/><Relationship Id="rId2" Type="http://schemas.openxmlformats.org/officeDocument/2006/relationships/image" Target="../media/image532.jpg"/><Relationship Id="rId1" Type="http://schemas.openxmlformats.org/officeDocument/2006/relationships/slideLayout" Target="../slideLayouts/slideLayout2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5.png"/><Relationship Id="rId7" Type="http://schemas.openxmlformats.org/officeDocument/2006/relationships/image" Target="../media/image539.png"/><Relationship Id="rId2" Type="http://schemas.openxmlformats.org/officeDocument/2006/relationships/image" Target="../media/image5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5" Type="http://schemas.openxmlformats.org/officeDocument/2006/relationships/image" Target="../media/image537.png"/><Relationship Id="rId4" Type="http://schemas.openxmlformats.org/officeDocument/2006/relationships/image" Target="../media/image536.png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2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jpg"/><Relationship Id="rId1" Type="http://schemas.openxmlformats.org/officeDocument/2006/relationships/slideLayout" Target="../slideLayouts/slideLayout2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jpg"/><Relationship Id="rId1" Type="http://schemas.openxmlformats.org/officeDocument/2006/relationships/slideLayout" Target="../slideLayouts/slideLayout4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4.png"/><Relationship Id="rId2" Type="http://schemas.openxmlformats.org/officeDocument/2006/relationships/image" Target="../media/image543.jpg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6.jpg"/><Relationship Id="rId1" Type="http://schemas.openxmlformats.org/officeDocument/2006/relationships/slideLayout" Target="../slideLayouts/slideLayout4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7.jpg"/><Relationship Id="rId1" Type="http://schemas.openxmlformats.org/officeDocument/2006/relationships/slideLayout" Target="../slideLayouts/slideLayout4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8.png"/><Relationship Id="rId1" Type="http://schemas.openxmlformats.org/officeDocument/2006/relationships/slideLayout" Target="../slideLayouts/slideLayout2.xml"/></Relationships>
</file>

<file path=ppt/slides/_rels/slide3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9.png"/><Relationship Id="rId1" Type="http://schemas.openxmlformats.org/officeDocument/2006/relationships/slideLayout" Target="../slideLayouts/slideLayout2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4.xml"/></Relationships>
</file>

<file path=ppt/slides/_rels/slide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1.png"/><Relationship Id="rId1" Type="http://schemas.openxmlformats.org/officeDocument/2006/relationships/slideLayout" Target="../slideLayouts/slideLayout2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2.jpg"/><Relationship Id="rId1" Type="http://schemas.openxmlformats.org/officeDocument/2006/relationships/slideLayout" Target="../slideLayouts/slideLayout4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3.png"/><Relationship Id="rId1" Type="http://schemas.openxmlformats.org/officeDocument/2006/relationships/slideLayout" Target="../slideLayouts/slideLayout4.xml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5.jpg"/><Relationship Id="rId1" Type="http://schemas.openxmlformats.org/officeDocument/2006/relationships/slideLayout" Target="../slideLayouts/slideLayout4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6.png"/><Relationship Id="rId1" Type="http://schemas.openxmlformats.org/officeDocument/2006/relationships/slideLayout" Target="../slideLayouts/slideLayout2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7.png"/><Relationship Id="rId1" Type="http://schemas.openxmlformats.org/officeDocument/2006/relationships/slideLayout" Target="../slideLayouts/slideLayout2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9.jpg"/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8.png"/><Relationship Id="rId1" Type="http://schemas.openxmlformats.org/officeDocument/2006/relationships/slideLayout" Target="../slideLayouts/slideLayout2.xml"/></Relationships>
</file>

<file path=ppt/slides/_rels/slide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1.png"/><Relationship Id="rId2" Type="http://schemas.openxmlformats.org/officeDocument/2006/relationships/image" Target="../media/image560.jpg"/><Relationship Id="rId1" Type="http://schemas.openxmlformats.org/officeDocument/2006/relationships/slideLayout" Target="../slideLayouts/slideLayout2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0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image" Target="../media/image62.png"/><Relationship Id="rId9" Type="http://schemas.openxmlformats.org/officeDocument/2006/relationships/image" Target="../media/image68.png"/></Relationships>
</file>

<file path=ppt/slides/_rels/slide3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8.png"/><Relationship Id="rId13" Type="http://schemas.openxmlformats.org/officeDocument/2006/relationships/image" Target="../media/image573.png"/><Relationship Id="rId3" Type="http://schemas.openxmlformats.org/officeDocument/2006/relationships/image" Target="../media/image563.png"/><Relationship Id="rId7" Type="http://schemas.openxmlformats.org/officeDocument/2006/relationships/image" Target="../media/image567.png"/><Relationship Id="rId12" Type="http://schemas.openxmlformats.org/officeDocument/2006/relationships/image" Target="../media/image572.png"/><Relationship Id="rId2" Type="http://schemas.openxmlformats.org/officeDocument/2006/relationships/image" Target="../media/image5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6.png"/><Relationship Id="rId11" Type="http://schemas.openxmlformats.org/officeDocument/2006/relationships/image" Target="../media/image571.png"/><Relationship Id="rId5" Type="http://schemas.openxmlformats.org/officeDocument/2006/relationships/image" Target="../media/image565.png"/><Relationship Id="rId10" Type="http://schemas.openxmlformats.org/officeDocument/2006/relationships/image" Target="../media/image570.png"/><Relationship Id="rId4" Type="http://schemas.openxmlformats.org/officeDocument/2006/relationships/image" Target="../media/image564.png"/><Relationship Id="rId9" Type="http://schemas.openxmlformats.org/officeDocument/2006/relationships/image" Target="../media/image569.png"/></Relationships>
</file>

<file path=ppt/slides/_rels/slide3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3" Type="http://schemas.openxmlformats.org/officeDocument/2006/relationships/image" Target="../media/image585.png"/><Relationship Id="rId18" Type="http://schemas.openxmlformats.org/officeDocument/2006/relationships/image" Target="../media/image590.png"/><Relationship Id="rId3" Type="http://schemas.openxmlformats.org/officeDocument/2006/relationships/image" Target="../media/image575.png"/><Relationship Id="rId21" Type="http://schemas.openxmlformats.org/officeDocument/2006/relationships/image" Target="../media/image593.png"/><Relationship Id="rId7" Type="http://schemas.openxmlformats.org/officeDocument/2006/relationships/image" Target="../media/image579.png"/><Relationship Id="rId12" Type="http://schemas.openxmlformats.org/officeDocument/2006/relationships/image" Target="../media/image584.png"/><Relationship Id="rId17" Type="http://schemas.openxmlformats.org/officeDocument/2006/relationships/image" Target="../media/image589.png"/><Relationship Id="rId2" Type="http://schemas.openxmlformats.org/officeDocument/2006/relationships/image" Target="../media/image574.png"/><Relationship Id="rId16" Type="http://schemas.openxmlformats.org/officeDocument/2006/relationships/image" Target="../media/image588.png"/><Relationship Id="rId20" Type="http://schemas.openxmlformats.org/officeDocument/2006/relationships/image" Target="../media/image5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8.png"/><Relationship Id="rId11" Type="http://schemas.openxmlformats.org/officeDocument/2006/relationships/image" Target="../media/image583.png"/><Relationship Id="rId5" Type="http://schemas.openxmlformats.org/officeDocument/2006/relationships/image" Target="../media/image577.png"/><Relationship Id="rId15" Type="http://schemas.openxmlformats.org/officeDocument/2006/relationships/image" Target="../media/image587.png"/><Relationship Id="rId10" Type="http://schemas.openxmlformats.org/officeDocument/2006/relationships/image" Target="../media/image582.png"/><Relationship Id="rId19" Type="http://schemas.openxmlformats.org/officeDocument/2006/relationships/image" Target="../media/image591.png"/><Relationship Id="rId4" Type="http://schemas.openxmlformats.org/officeDocument/2006/relationships/image" Target="../media/image576.png"/><Relationship Id="rId9" Type="http://schemas.openxmlformats.org/officeDocument/2006/relationships/image" Target="../media/image581.png"/><Relationship Id="rId14" Type="http://schemas.openxmlformats.org/officeDocument/2006/relationships/image" Target="../media/image58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0.png"/><Relationship Id="rId13" Type="http://schemas.openxmlformats.org/officeDocument/2006/relationships/image" Target="../media/image605.png"/><Relationship Id="rId3" Type="http://schemas.openxmlformats.org/officeDocument/2006/relationships/image" Target="../media/image595.png"/><Relationship Id="rId7" Type="http://schemas.openxmlformats.org/officeDocument/2006/relationships/image" Target="../media/image599.png"/><Relationship Id="rId12" Type="http://schemas.openxmlformats.org/officeDocument/2006/relationships/image" Target="../media/image604.png"/><Relationship Id="rId2" Type="http://schemas.openxmlformats.org/officeDocument/2006/relationships/image" Target="../media/image5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8.png"/><Relationship Id="rId11" Type="http://schemas.openxmlformats.org/officeDocument/2006/relationships/image" Target="../media/image603.png"/><Relationship Id="rId5" Type="http://schemas.openxmlformats.org/officeDocument/2006/relationships/image" Target="../media/image597.png"/><Relationship Id="rId10" Type="http://schemas.openxmlformats.org/officeDocument/2006/relationships/image" Target="../media/image602.png"/><Relationship Id="rId4" Type="http://schemas.openxmlformats.org/officeDocument/2006/relationships/image" Target="../media/image596.png"/><Relationship Id="rId9" Type="http://schemas.openxmlformats.org/officeDocument/2006/relationships/image" Target="../media/image601.png"/><Relationship Id="rId14" Type="http://schemas.openxmlformats.org/officeDocument/2006/relationships/image" Target="../media/image606.png"/></Relationships>
</file>

<file path=ppt/slides/_rels/slide3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3.png"/><Relationship Id="rId13" Type="http://schemas.openxmlformats.org/officeDocument/2006/relationships/image" Target="../media/image618.png"/><Relationship Id="rId3" Type="http://schemas.openxmlformats.org/officeDocument/2006/relationships/image" Target="../media/image608.png"/><Relationship Id="rId7" Type="http://schemas.openxmlformats.org/officeDocument/2006/relationships/image" Target="../media/image612.png"/><Relationship Id="rId12" Type="http://schemas.openxmlformats.org/officeDocument/2006/relationships/image" Target="../media/image617.png"/><Relationship Id="rId2" Type="http://schemas.openxmlformats.org/officeDocument/2006/relationships/image" Target="../media/image6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11" Type="http://schemas.openxmlformats.org/officeDocument/2006/relationships/image" Target="../media/image616.png"/><Relationship Id="rId5" Type="http://schemas.openxmlformats.org/officeDocument/2006/relationships/image" Target="../media/image610.png"/><Relationship Id="rId10" Type="http://schemas.openxmlformats.org/officeDocument/2006/relationships/image" Target="../media/image615.png"/><Relationship Id="rId4" Type="http://schemas.openxmlformats.org/officeDocument/2006/relationships/image" Target="../media/image609.png"/><Relationship Id="rId9" Type="http://schemas.openxmlformats.org/officeDocument/2006/relationships/image" Target="../media/image614.png"/><Relationship Id="rId14" Type="http://schemas.openxmlformats.org/officeDocument/2006/relationships/image" Target="../media/image619.png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6.png"/><Relationship Id="rId13" Type="http://schemas.openxmlformats.org/officeDocument/2006/relationships/image" Target="../media/image613.png"/><Relationship Id="rId3" Type="http://schemas.openxmlformats.org/officeDocument/2006/relationships/image" Target="../media/image621.png"/><Relationship Id="rId7" Type="http://schemas.openxmlformats.org/officeDocument/2006/relationships/image" Target="../media/image625.png"/><Relationship Id="rId12" Type="http://schemas.openxmlformats.org/officeDocument/2006/relationships/image" Target="../media/image630.png"/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4.png"/><Relationship Id="rId11" Type="http://schemas.openxmlformats.org/officeDocument/2006/relationships/image" Target="../media/image629.png"/><Relationship Id="rId5" Type="http://schemas.openxmlformats.org/officeDocument/2006/relationships/image" Target="../media/image623.png"/><Relationship Id="rId10" Type="http://schemas.openxmlformats.org/officeDocument/2006/relationships/image" Target="../media/image628.png"/><Relationship Id="rId4" Type="http://schemas.openxmlformats.org/officeDocument/2006/relationships/image" Target="../media/image622.png"/><Relationship Id="rId9" Type="http://schemas.openxmlformats.org/officeDocument/2006/relationships/image" Target="../media/image627.png"/></Relationships>
</file>

<file path=ppt/slides/_rels/slide3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8" y="2730500"/>
            <a:ext cx="8995411" cy="948978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lang="en-US" sz="6000" spc="75" dirty="0">
                <a:solidFill>
                  <a:schemeClr val="accent2">
                    <a:lumMod val="75000"/>
                  </a:schemeClr>
                </a:solidFill>
              </a:rPr>
              <a:t>AWS</a:t>
            </a:r>
            <a:r>
              <a:rPr lang="en-US" sz="6000" spc="75" dirty="0"/>
              <a:t> </a:t>
            </a:r>
            <a:r>
              <a:rPr lang="en-US" sz="6000" spc="75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Cloud Architecture</a:t>
            </a:r>
            <a:endParaRPr sz="6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89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60" dirty="0"/>
              <a:t>Y</a:t>
            </a:r>
            <a:r>
              <a:rPr spc="-200" dirty="0"/>
              <a:t>o</a:t>
            </a:r>
            <a:r>
              <a:rPr spc="-290" dirty="0"/>
              <a:t>u</a:t>
            </a:r>
            <a:r>
              <a:rPr spc="-204" dirty="0"/>
              <a:t>’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15" dirty="0"/>
              <a:t>b</a:t>
            </a:r>
            <a:r>
              <a:rPr spc="-335" dirty="0"/>
              <a:t>ee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290" dirty="0"/>
              <a:t>u</a:t>
            </a:r>
            <a:r>
              <a:rPr spc="-640" dirty="0"/>
              <a:t>s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640" dirty="0"/>
              <a:t>s</a:t>
            </a:r>
            <a:r>
              <a:rPr spc="-65" dirty="0"/>
              <a:t>o</a:t>
            </a:r>
            <a:r>
              <a:rPr spc="-280" dirty="0"/>
              <a:t>m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90" dirty="0"/>
              <a:t>u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640" dirty="0"/>
              <a:t>s</a:t>
            </a:r>
            <a:r>
              <a:rPr spc="-335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4130" y="2504840"/>
            <a:ext cx="1308100" cy="977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3992371"/>
            <a:ext cx="311213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2705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Gmail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E-mail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cloud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298450" marR="5080" indent="-285750">
              <a:lnSpc>
                <a:spcPct val="101099"/>
              </a:lnSpc>
              <a:spcBef>
                <a:spcPts val="2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Pay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ONLY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your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emails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stored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(no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infrastructure,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etc.)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43550" y="2274139"/>
            <a:ext cx="1504950" cy="14160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507736" y="3992371"/>
            <a:ext cx="24441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94435">
              <a:lnSpc>
                <a:spcPts val="2135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Dropbox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Cloud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Storage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Originally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built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33129" y="2274139"/>
            <a:ext cx="1533290" cy="153329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098533" y="3992371"/>
            <a:ext cx="198437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84605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Netflix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Built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Video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Demand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1018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535" dirty="0"/>
              <a:t>z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5" dirty="0"/>
              <a:t>w</a:t>
            </a:r>
            <a:r>
              <a:rPr spc="5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5" dirty="0"/>
              <a:t>O</a:t>
            </a:r>
            <a:r>
              <a:rPr spc="-15" dirty="0"/>
              <a:t>b</a:t>
            </a:r>
            <a:r>
              <a:rPr spc="-185" dirty="0"/>
              <a:t>j</a:t>
            </a:r>
            <a:r>
              <a:rPr spc="-240" dirty="0"/>
              <a:t>ec</a:t>
            </a:r>
            <a:r>
              <a:rPr spc="-130" dirty="0"/>
              <a:t>t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41" y="1402587"/>
            <a:ext cx="8027034" cy="41376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28600" marR="4255135" indent="-228600" algn="r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28600" algn="l"/>
              </a:tabLst>
            </a:pP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ey</a:t>
            </a:r>
            <a:endParaRPr sz="2800">
              <a:latin typeface="Microsoft Sans Serif"/>
              <a:cs typeface="Microsoft Sans Serif"/>
            </a:endParaRPr>
          </a:p>
          <a:p>
            <a:pPr marL="228600" marR="4208145" indent="-228600" algn="r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286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ke</a:t>
            </a:r>
            <a:r>
              <a:rPr sz="4125" spc="-315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228600" marR="4271645" lvl="1" indent="-228600" algn="r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228600" algn="l"/>
              </a:tabLst>
            </a:pP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s3://my-bucket/</a:t>
            </a:r>
            <a:r>
              <a:rPr sz="3525" spc="-172" baseline="1182" dirty="0">
                <a:solidFill>
                  <a:srgbClr val="5091D0"/>
                </a:solidFill>
                <a:latin typeface="Microsoft Sans Serif"/>
                <a:cs typeface="Microsoft Sans Serif"/>
              </a:rPr>
              <a:t>my_file.txt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s3://my-bucket/</a:t>
            </a:r>
            <a:r>
              <a:rPr sz="3525" spc="-150" baseline="1182" dirty="0">
                <a:solidFill>
                  <a:srgbClr val="5091D0"/>
                </a:solidFill>
                <a:latin typeface="Microsoft Sans Serif"/>
                <a:cs typeface="Microsoft Sans Serif"/>
              </a:rPr>
              <a:t>my_folder1/another_folder/my_file.txt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osed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p</a:t>
            </a:r>
            <a:r>
              <a:rPr sz="4125" spc="-44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e</a:t>
            </a:r>
            <a:r>
              <a:rPr sz="4125" spc="-225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f</a:t>
            </a:r>
            <a:r>
              <a:rPr sz="4125" spc="-165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i</a:t>
            </a:r>
            <a:r>
              <a:rPr sz="4125" spc="-52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x</a:t>
            </a:r>
            <a:r>
              <a:rPr sz="4125" spc="52" baseline="1010" dirty="0">
                <a:solidFill>
                  <a:srgbClr val="F69802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2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o</a:t>
            </a:r>
            <a:r>
              <a:rPr sz="4125" spc="-97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b</a:t>
            </a:r>
            <a:r>
              <a:rPr sz="4125" spc="-165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j</a:t>
            </a:r>
            <a:r>
              <a:rPr sz="4125" spc="-292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e</a:t>
            </a:r>
            <a:r>
              <a:rPr sz="4125" spc="-120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c</a:t>
            </a:r>
            <a:r>
              <a:rPr sz="4125" spc="-75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a</a:t>
            </a:r>
            <a:r>
              <a:rPr sz="4125" spc="-202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m</a:t>
            </a:r>
            <a:r>
              <a:rPr sz="4125" spc="-284" baseline="1010" dirty="0">
                <a:solidFill>
                  <a:srgbClr val="70AD47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s3://my-bucket/</a:t>
            </a:r>
            <a:r>
              <a:rPr sz="3525" spc="-150" baseline="1182" dirty="0">
                <a:solidFill>
                  <a:srgbClr val="F69802"/>
                </a:solidFill>
                <a:latin typeface="Microsoft Sans Serif"/>
                <a:cs typeface="Microsoft Sans Serif"/>
              </a:rPr>
              <a:t>my_folder1/another_folder/</a:t>
            </a:r>
            <a:r>
              <a:rPr sz="3525" spc="-150" baseline="1182" dirty="0">
                <a:solidFill>
                  <a:srgbClr val="70AD47"/>
                </a:solidFill>
                <a:latin typeface="Microsoft Sans Serif"/>
                <a:cs typeface="Microsoft Sans Serif"/>
              </a:rPr>
              <a:t>my_file.txt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marR="82296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concept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“directories”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(although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UI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trick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think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otherwise)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very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long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names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slashes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(“/”)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7776" y="1822704"/>
            <a:ext cx="1716024" cy="17190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915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535" dirty="0"/>
              <a:t>z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5" dirty="0"/>
              <a:t>w</a:t>
            </a:r>
            <a:r>
              <a:rPr spc="5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5" dirty="0"/>
              <a:t>O</a:t>
            </a:r>
            <a:r>
              <a:rPr spc="-15" dirty="0"/>
              <a:t>b</a:t>
            </a:r>
            <a:r>
              <a:rPr spc="-185" dirty="0"/>
              <a:t>j</a:t>
            </a:r>
            <a:r>
              <a:rPr spc="-240" dirty="0"/>
              <a:t>ec</a:t>
            </a:r>
            <a:r>
              <a:rPr spc="-130" dirty="0"/>
              <a:t>t</a:t>
            </a:r>
            <a:r>
              <a:rPr spc="-645" dirty="0"/>
              <a:t>s</a:t>
            </a:r>
            <a:r>
              <a:rPr spc="55" dirty="0"/>
              <a:t> </a:t>
            </a:r>
            <a:r>
              <a:rPr spc="-5" dirty="0"/>
              <a:t>(</a:t>
            </a:r>
            <a:r>
              <a:rPr spc="-235" dirty="0"/>
              <a:t>co</a:t>
            </a:r>
            <a:r>
              <a:rPr spc="-245" dirty="0"/>
              <a:t>n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330" dirty="0"/>
              <a:t>n</a:t>
            </a:r>
            <a:r>
              <a:rPr spc="-285" dirty="0"/>
              <a:t>u</a:t>
            </a:r>
            <a:r>
              <a:rPr spc="-275" dirty="0"/>
              <a:t>e</a:t>
            </a:r>
            <a:r>
              <a:rPr spc="-280" dirty="0"/>
              <a:t>d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761404"/>
            <a:ext cx="10325735" cy="33185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od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5000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5GB,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“multi-part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upload”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Metadata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(list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value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pairs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metadata)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(Unicode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value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pair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10)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useful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lifecycle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37776" y="1822704"/>
            <a:ext cx="1716024" cy="171907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4663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176"/>
            <a:ext cx="10053320" cy="42799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75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214629" lvl="1" indent="-228600">
              <a:lnSpc>
                <a:spcPts val="2300"/>
              </a:lnSpc>
              <a:spcBef>
                <a:spcPts val="5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PI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ow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spe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M 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65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Policies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wide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cross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jec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Lis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CL)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List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(ACL)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u="sng" spc="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AND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there’s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explicit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DENY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Encryption: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3706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Example:</a:t>
            </a:r>
            <a:r>
              <a:rPr spc="-305" dirty="0"/>
              <a:t> </a:t>
            </a:r>
            <a:r>
              <a:rPr spc="-335" dirty="0"/>
              <a:t>Public</a:t>
            </a:r>
            <a:r>
              <a:rPr spc="-210" dirty="0"/>
              <a:t> </a:t>
            </a:r>
            <a:r>
              <a:rPr spc="-395" dirty="0"/>
              <a:t>Access</a:t>
            </a:r>
            <a:r>
              <a:rPr spc="6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365" dirty="0"/>
              <a:t>Use</a:t>
            </a:r>
            <a:r>
              <a:rPr spc="55" dirty="0"/>
              <a:t> </a:t>
            </a:r>
            <a:r>
              <a:rPr spc="-310" dirty="0"/>
              <a:t>Bucket</a:t>
            </a:r>
            <a:r>
              <a:rPr spc="50" dirty="0"/>
              <a:t> </a:t>
            </a:r>
            <a:r>
              <a:rPr spc="-350" dirty="0"/>
              <a:t>Policy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286000" y="3157727"/>
            <a:ext cx="6327775" cy="1036319"/>
            <a:chOff x="2286000" y="3157727"/>
            <a:chExt cx="6327775" cy="1036319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580376" y="3157727"/>
              <a:ext cx="1033272" cy="103632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86000" y="3157727"/>
              <a:ext cx="1033272" cy="10363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317499" y="3637909"/>
              <a:ext cx="4264025" cy="76200"/>
            </a:xfrm>
            <a:custGeom>
              <a:avLst/>
              <a:gdLst/>
              <a:ahLst/>
              <a:cxnLst/>
              <a:rect l="l" t="t" r="r" b="b"/>
              <a:pathLst>
                <a:path w="4264025" h="76200">
                  <a:moveTo>
                    <a:pt x="4187356" y="41274"/>
                  </a:moveTo>
                  <a:lnTo>
                    <a:pt x="4187356" y="76199"/>
                  </a:lnTo>
                  <a:lnTo>
                    <a:pt x="4257206" y="41274"/>
                  </a:lnTo>
                  <a:lnTo>
                    <a:pt x="4187356" y="41274"/>
                  </a:lnTo>
                  <a:close/>
                </a:path>
                <a:path w="4264025" h="76200">
                  <a:moveTo>
                    <a:pt x="4187356" y="34924"/>
                  </a:moveTo>
                  <a:lnTo>
                    <a:pt x="4187356" y="41274"/>
                  </a:lnTo>
                  <a:lnTo>
                    <a:pt x="4200053" y="41274"/>
                  </a:lnTo>
                  <a:lnTo>
                    <a:pt x="4200053" y="34924"/>
                  </a:lnTo>
                  <a:lnTo>
                    <a:pt x="4187356" y="34924"/>
                  </a:lnTo>
                  <a:close/>
                </a:path>
                <a:path w="4264025" h="76200">
                  <a:moveTo>
                    <a:pt x="4187356" y="0"/>
                  </a:moveTo>
                  <a:lnTo>
                    <a:pt x="4187356" y="34924"/>
                  </a:lnTo>
                  <a:lnTo>
                    <a:pt x="4200053" y="34924"/>
                  </a:lnTo>
                  <a:lnTo>
                    <a:pt x="4200053" y="41274"/>
                  </a:lnTo>
                  <a:lnTo>
                    <a:pt x="4257208" y="41273"/>
                  </a:lnTo>
                  <a:lnTo>
                    <a:pt x="4263556" y="38099"/>
                  </a:lnTo>
                  <a:lnTo>
                    <a:pt x="4187356" y="0"/>
                  </a:lnTo>
                  <a:close/>
                </a:path>
                <a:path w="4264025" h="76200">
                  <a:moveTo>
                    <a:pt x="0" y="34923"/>
                  </a:moveTo>
                  <a:lnTo>
                    <a:pt x="0" y="41273"/>
                  </a:lnTo>
                  <a:lnTo>
                    <a:pt x="4187356" y="41274"/>
                  </a:lnTo>
                  <a:lnTo>
                    <a:pt x="4187356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597989" y="4376420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48274" y="4376420"/>
            <a:ext cx="3077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Anonymous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website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visitor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10856" y="1914144"/>
            <a:ext cx="926592" cy="9265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8615005" y="2026411"/>
            <a:ext cx="19157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Policy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Allows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333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95" dirty="0"/>
              <a:t>x</a:t>
            </a:r>
            <a:r>
              <a:rPr spc="-575" dirty="0"/>
              <a:t>a</a:t>
            </a:r>
            <a:r>
              <a:rPr spc="-280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dirty="0"/>
              <a:t>r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645" dirty="0"/>
              <a:t>ss</a:t>
            </a:r>
            <a:r>
              <a:rPr spc="60" dirty="0"/>
              <a:t> 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55" dirty="0"/>
              <a:t> </a:t>
            </a:r>
            <a:r>
              <a:rPr spc="-215" dirty="0"/>
              <a:t>p</a:t>
            </a:r>
            <a:r>
              <a:rPr spc="-335" dirty="0"/>
              <a:t>e</a:t>
            </a:r>
            <a:r>
              <a:rPr spc="105" dirty="0"/>
              <a:t>r</a:t>
            </a:r>
            <a:r>
              <a:rPr spc="-285" dirty="0"/>
              <a:t>m</a:t>
            </a:r>
            <a:r>
              <a:rPr spc="-265" dirty="0"/>
              <a:t>i</a:t>
            </a:r>
            <a:r>
              <a:rPr spc="-560" dirty="0"/>
              <a:t>s</a:t>
            </a:r>
            <a:r>
              <a:rPr spc="-640" dirty="0"/>
              <a:t>s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30433" y="2892551"/>
            <a:ext cx="5216525" cy="1033780"/>
            <a:chOff x="4330433" y="2892551"/>
            <a:chExt cx="5216525" cy="103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3064" y="2892551"/>
              <a:ext cx="1033272" cy="10332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30433" y="3371147"/>
              <a:ext cx="4183379" cy="76200"/>
            </a:xfrm>
            <a:custGeom>
              <a:avLst/>
              <a:gdLst/>
              <a:ahLst/>
              <a:cxnLst/>
              <a:rect l="l" t="t" r="r" b="b"/>
              <a:pathLst>
                <a:path w="4183379" h="76200">
                  <a:moveTo>
                    <a:pt x="4106752" y="0"/>
                  </a:moveTo>
                  <a:lnTo>
                    <a:pt x="4106752" y="76200"/>
                  </a:lnTo>
                  <a:lnTo>
                    <a:pt x="4176602" y="41275"/>
                  </a:lnTo>
                  <a:lnTo>
                    <a:pt x="4119454" y="41275"/>
                  </a:lnTo>
                  <a:lnTo>
                    <a:pt x="4119454" y="34925"/>
                  </a:lnTo>
                  <a:lnTo>
                    <a:pt x="4176602" y="34925"/>
                  </a:lnTo>
                  <a:lnTo>
                    <a:pt x="4106752" y="0"/>
                  </a:lnTo>
                  <a:close/>
                </a:path>
                <a:path w="4183379" h="76200">
                  <a:moveTo>
                    <a:pt x="4106752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4106752" y="41275"/>
                  </a:lnTo>
                  <a:lnTo>
                    <a:pt x="4106752" y="34925"/>
                  </a:lnTo>
                  <a:close/>
                </a:path>
                <a:path w="4183379" h="76200">
                  <a:moveTo>
                    <a:pt x="4176602" y="34925"/>
                  </a:moveTo>
                  <a:lnTo>
                    <a:pt x="4119454" y="34925"/>
                  </a:lnTo>
                  <a:lnTo>
                    <a:pt x="4119454" y="41275"/>
                  </a:lnTo>
                  <a:lnTo>
                    <a:pt x="4176602" y="41275"/>
                  </a:lnTo>
                  <a:lnTo>
                    <a:pt x="4182952" y="38100"/>
                  </a:lnTo>
                  <a:lnTo>
                    <a:pt x="4176602" y="3492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30318" y="4111244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21735" y="1962911"/>
            <a:ext cx="743712" cy="74676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24991" y="2172715"/>
            <a:ext cx="1000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8778" y="3245611"/>
            <a:ext cx="8909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75432" y="2910839"/>
            <a:ext cx="1036319" cy="103631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250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Example:</a:t>
            </a:r>
            <a:r>
              <a:rPr spc="-300" dirty="0"/>
              <a:t> </a:t>
            </a:r>
            <a:r>
              <a:rPr spc="-409" dirty="0"/>
              <a:t>EC2</a:t>
            </a:r>
            <a:r>
              <a:rPr spc="55" dirty="0"/>
              <a:t> </a:t>
            </a:r>
            <a:r>
              <a:rPr spc="-325" dirty="0"/>
              <a:t>instance</a:t>
            </a:r>
            <a:r>
              <a:rPr spc="60" dirty="0"/>
              <a:t> </a:t>
            </a:r>
            <a:r>
              <a:rPr spc="-490" dirty="0"/>
              <a:t>access</a:t>
            </a:r>
            <a:r>
              <a:rPr spc="6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365" dirty="0"/>
              <a:t>Use</a:t>
            </a:r>
            <a:r>
              <a:rPr spc="55" dirty="0"/>
              <a:t> </a:t>
            </a:r>
            <a:r>
              <a:rPr spc="-185" dirty="0"/>
              <a:t>IAM</a:t>
            </a:r>
            <a:r>
              <a:rPr spc="50" dirty="0"/>
              <a:t> </a:t>
            </a:r>
            <a:r>
              <a:rPr spc="-380" dirty="0"/>
              <a:t>Roles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243072" y="1926335"/>
            <a:ext cx="6248400" cy="2021205"/>
            <a:chOff x="3243072" y="1926335"/>
            <a:chExt cx="6248400" cy="202120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58200" y="2910839"/>
              <a:ext cx="1033272" cy="103631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3072" y="2910839"/>
              <a:ext cx="1036320" cy="10363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3072" y="1926335"/>
              <a:ext cx="1027176" cy="102717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76643" y="3390901"/>
              <a:ext cx="4183379" cy="76200"/>
            </a:xfrm>
            <a:custGeom>
              <a:avLst/>
              <a:gdLst/>
              <a:ahLst/>
              <a:cxnLst/>
              <a:rect l="l" t="t" r="r" b="b"/>
              <a:pathLst>
                <a:path w="4183379" h="76200">
                  <a:moveTo>
                    <a:pt x="4106753" y="41274"/>
                  </a:moveTo>
                  <a:lnTo>
                    <a:pt x="4106753" y="76200"/>
                  </a:lnTo>
                  <a:lnTo>
                    <a:pt x="4176603" y="41275"/>
                  </a:lnTo>
                  <a:lnTo>
                    <a:pt x="4106753" y="41274"/>
                  </a:lnTo>
                  <a:close/>
                </a:path>
                <a:path w="4183379" h="76200">
                  <a:moveTo>
                    <a:pt x="4106753" y="34924"/>
                  </a:moveTo>
                  <a:lnTo>
                    <a:pt x="4106753" y="41274"/>
                  </a:lnTo>
                  <a:lnTo>
                    <a:pt x="4119455" y="41275"/>
                  </a:lnTo>
                  <a:lnTo>
                    <a:pt x="4119455" y="34925"/>
                  </a:lnTo>
                  <a:lnTo>
                    <a:pt x="4106753" y="34924"/>
                  </a:lnTo>
                  <a:close/>
                </a:path>
                <a:path w="4183379" h="76200">
                  <a:moveTo>
                    <a:pt x="4106753" y="0"/>
                  </a:moveTo>
                  <a:lnTo>
                    <a:pt x="4106753" y="34924"/>
                  </a:lnTo>
                  <a:lnTo>
                    <a:pt x="4119455" y="34925"/>
                  </a:lnTo>
                  <a:lnTo>
                    <a:pt x="4119455" y="41275"/>
                  </a:lnTo>
                  <a:lnTo>
                    <a:pt x="4176605" y="41273"/>
                  </a:lnTo>
                  <a:lnTo>
                    <a:pt x="4182953" y="38100"/>
                  </a:lnTo>
                  <a:lnTo>
                    <a:pt x="4106753" y="0"/>
                  </a:lnTo>
                  <a:close/>
                </a:path>
                <a:path w="4183379" h="76200">
                  <a:moveTo>
                    <a:pt x="0" y="34923"/>
                  </a:moveTo>
                  <a:lnTo>
                    <a:pt x="0" y="41273"/>
                  </a:lnTo>
                  <a:lnTo>
                    <a:pt x="4106753" y="41274"/>
                  </a:lnTo>
                  <a:lnTo>
                    <a:pt x="4106753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7616" y="2002535"/>
              <a:ext cx="743712" cy="743712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8476529" y="4129532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1418963" y="2276347"/>
            <a:ext cx="1684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69970" y="2139188"/>
            <a:ext cx="1572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permissions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8778" y="3245611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7789545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14" dirty="0"/>
              <a:t>A</a:t>
            </a:r>
            <a:r>
              <a:rPr spc="-105" dirty="0"/>
              <a:t>d</a:t>
            </a:r>
            <a:r>
              <a:rPr spc="-335" dirty="0"/>
              <a:t>v</a:t>
            </a:r>
            <a:r>
              <a:rPr spc="-580" dirty="0"/>
              <a:t>a</a:t>
            </a:r>
            <a:r>
              <a:rPr spc="-285" dirty="0"/>
              <a:t>n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215" dirty="0"/>
              <a:t>d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210" dirty="0"/>
              <a:t>C</a:t>
            </a:r>
            <a:r>
              <a:rPr spc="-5" dirty="0"/>
              <a:t>r</a:t>
            </a:r>
            <a:r>
              <a:rPr spc="-375" dirty="0"/>
              <a:t>o</a:t>
            </a:r>
            <a:r>
              <a:rPr spc="-330" dirty="0"/>
              <a:t>s</a:t>
            </a:r>
            <a:r>
              <a:rPr spc="-640" dirty="0"/>
              <a:t>s</a:t>
            </a:r>
            <a:r>
              <a:rPr spc="-95" dirty="0"/>
              <a:t>-</a:t>
            </a:r>
            <a:r>
              <a:rPr spc="-220" dirty="0"/>
              <a:t>Acco</a:t>
            </a:r>
            <a:r>
              <a:rPr spc="-215" dirty="0"/>
              <a:t>u</a:t>
            </a:r>
            <a:r>
              <a:rPr spc="-285" dirty="0"/>
              <a:t>n</a:t>
            </a:r>
            <a:r>
              <a:rPr spc="105" dirty="0"/>
              <a:t>t</a:t>
            </a:r>
            <a:r>
              <a:rPr spc="-215" dirty="0"/>
              <a:t> </a:t>
            </a:r>
            <a:r>
              <a:rPr spc="-270" dirty="0"/>
              <a:t>Acc</a:t>
            </a:r>
            <a:r>
              <a:rPr spc="-265" dirty="0"/>
              <a:t>e</a:t>
            </a:r>
            <a:r>
              <a:rPr spc="-640" dirty="0"/>
              <a:t>s</a:t>
            </a:r>
            <a:r>
              <a:rPr spc="-645" dirty="0"/>
              <a:t>s</a:t>
            </a:r>
            <a:r>
              <a:rPr spc="55" dirty="0"/>
              <a:t> </a:t>
            </a:r>
            <a:r>
              <a:rPr spc="850" dirty="0"/>
              <a:t>–  </a:t>
            </a:r>
            <a:r>
              <a:rPr spc="-365" dirty="0"/>
              <a:t>Use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285" dirty="0"/>
              <a:t>u</a:t>
            </a:r>
            <a:r>
              <a:rPr spc="-345" dirty="0"/>
              <a:t>c</a:t>
            </a:r>
            <a:r>
              <a:rPr spc="-395" dirty="0"/>
              <a:t>k</a:t>
            </a:r>
            <a:r>
              <a:rPr spc="-120" dirty="0"/>
              <a:t>et</a:t>
            </a:r>
            <a:r>
              <a:rPr spc="45" dirty="0"/>
              <a:t> </a:t>
            </a:r>
            <a:r>
              <a:rPr spc="-919" dirty="0"/>
              <a:t>P</a:t>
            </a:r>
            <a:r>
              <a:rPr spc="-170" dirty="0"/>
              <a:t>o</a:t>
            </a:r>
            <a:r>
              <a:rPr spc="-75" dirty="0"/>
              <a:t>l</a:t>
            </a:r>
            <a:r>
              <a:rPr spc="-185" dirty="0"/>
              <a:t>i</a:t>
            </a:r>
            <a:r>
              <a:rPr spc="-370" dirty="0"/>
              <a:t>cy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330433" y="2892551"/>
            <a:ext cx="5216525" cy="1033780"/>
            <a:chOff x="4330433" y="2892551"/>
            <a:chExt cx="5216525" cy="10337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3064" y="2892551"/>
              <a:ext cx="1033272" cy="10332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330433" y="3371147"/>
              <a:ext cx="4183379" cy="76200"/>
            </a:xfrm>
            <a:custGeom>
              <a:avLst/>
              <a:gdLst/>
              <a:ahLst/>
              <a:cxnLst/>
              <a:rect l="l" t="t" r="r" b="b"/>
              <a:pathLst>
                <a:path w="4183379" h="76200">
                  <a:moveTo>
                    <a:pt x="4106752" y="0"/>
                  </a:moveTo>
                  <a:lnTo>
                    <a:pt x="4106752" y="76200"/>
                  </a:lnTo>
                  <a:lnTo>
                    <a:pt x="4176602" y="41275"/>
                  </a:lnTo>
                  <a:lnTo>
                    <a:pt x="4119454" y="41275"/>
                  </a:lnTo>
                  <a:lnTo>
                    <a:pt x="4119454" y="34925"/>
                  </a:lnTo>
                  <a:lnTo>
                    <a:pt x="4176602" y="34925"/>
                  </a:lnTo>
                  <a:lnTo>
                    <a:pt x="4106752" y="0"/>
                  </a:lnTo>
                  <a:close/>
                </a:path>
                <a:path w="4183379" h="76200">
                  <a:moveTo>
                    <a:pt x="4106752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4106752" y="41275"/>
                  </a:lnTo>
                  <a:lnTo>
                    <a:pt x="4106752" y="34925"/>
                  </a:lnTo>
                  <a:close/>
                </a:path>
                <a:path w="4183379" h="76200">
                  <a:moveTo>
                    <a:pt x="4176602" y="34925"/>
                  </a:moveTo>
                  <a:lnTo>
                    <a:pt x="4119454" y="34925"/>
                  </a:lnTo>
                  <a:lnTo>
                    <a:pt x="4119454" y="41275"/>
                  </a:lnTo>
                  <a:lnTo>
                    <a:pt x="4176602" y="41275"/>
                  </a:lnTo>
                  <a:lnTo>
                    <a:pt x="4182952" y="38100"/>
                  </a:lnTo>
                  <a:lnTo>
                    <a:pt x="4176602" y="3492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8530318" y="4111244"/>
            <a:ext cx="943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7914" y="3126740"/>
            <a:ext cx="187134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Other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75432" y="2910839"/>
            <a:ext cx="1036319" cy="103631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49056" y="1844039"/>
            <a:ext cx="926592" cy="92659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9453023" y="1956308"/>
            <a:ext cx="201104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Policy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Allows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Cross-Account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925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285" dirty="0"/>
              <a:t>u</a:t>
            </a:r>
            <a:r>
              <a:rPr spc="-370" dirty="0"/>
              <a:t>c</a:t>
            </a:r>
            <a:r>
              <a:rPr spc="-375" dirty="0"/>
              <a:t>k</a:t>
            </a:r>
            <a:r>
              <a:rPr spc="-340" dirty="0"/>
              <a:t>e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919" dirty="0"/>
              <a:t>P</a:t>
            </a:r>
            <a:r>
              <a:rPr spc="-65" dirty="0"/>
              <a:t>o</a:t>
            </a:r>
            <a:r>
              <a:rPr spc="-185" dirty="0"/>
              <a:t>li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8203"/>
            <a:ext cx="5554980" cy="435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8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7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Ef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ny</a:t>
            </a:r>
            <a:endParaRPr sz="2400">
              <a:latin typeface="Microsoft Sans Serif"/>
              <a:cs typeface="Microsoft Sans Serif"/>
            </a:endParaRPr>
          </a:p>
          <a:p>
            <a:pPr marL="698500" marR="297180" lvl="1" indent="-228600">
              <a:lnSpc>
                <a:spcPts val="2300"/>
              </a:lnSpc>
              <a:spcBef>
                <a:spcPts val="5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Principal:The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apply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uc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4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plo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698500" marR="58419" lvl="1" indent="-228600">
              <a:lnSpc>
                <a:spcPts val="230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Account)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74048" y="1737455"/>
            <a:ext cx="4463415" cy="3769995"/>
            <a:chOff x="7074048" y="1737455"/>
            <a:chExt cx="4463415" cy="37699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67618" y="1841530"/>
              <a:ext cx="4165449" cy="354562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078811" y="1742217"/>
              <a:ext cx="4453890" cy="3760470"/>
            </a:xfrm>
            <a:custGeom>
              <a:avLst/>
              <a:gdLst/>
              <a:ahLst/>
              <a:cxnLst/>
              <a:rect l="l" t="t" r="r" b="b"/>
              <a:pathLst>
                <a:path w="4453890" h="3760470">
                  <a:moveTo>
                    <a:pt x="0" y="0"/>
                  </a:moveTo>
                  <a:lnTo>
                    <a:pt x="4453372" y="0"/>
                  </a:lnTo>
                  <a:lnTo>
                    <a:pt x="4453372" y="3760006"/>
                  </a:lnTo>
                  <a:lnTo>
                    <a:pt x="0" y="3760006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35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B</a:t>
            </a:r>
            <a:r>
              <a:rPr spc="-400" dirty="0"/>
              <a:t>u</a:t>
            </a:r>
            <a:r>
              <a:rPr spc="-345" dirty="0"/>
              <a:t>c</a:t>
            </a:r>
            <a:r>
              <a:rPr spc="-395" dirty="0"/>
              <a:t>k</a:t>
            </a:r>
            <a:r>
              <a:rPr spc="-335" dirty="0"/>
              <a:t>e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640" dirty="0"/>
              <a:t>s</a:t>
            </a:r>
            <a:r>
              <a:rPr spc="-335" dirty="0"/>
              <a:t>e</a:t>
            </a:r>
            <a:r>
              <a:rPr spc="100" dirty="0"/>
              <a:t>tt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5" dirty="0"/>
              <a:t>g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10" dirty="0"/>
              <a:t>f</a:t>
            </a:r>
            <a:r>
              <a:rPr spc="-35" dirty="0"/>
              <a:t>or</a:t>
            </a:r>
            <a:r>
              <a:rPr spc="50" dirty="0"/>
              <a:t> </a:t>
            </a:r>
            <a:r>
              <a:rPr spc="-580" dirty="0"/>
              <a:t>B</a:t>
            </a:r>
            <a:r>
              <a:rPr spc="-204" dirty="0"/>
              <a:t>l</a:t>
            </a:r>
            <a:r>
              <a:rPr spc="-250" dirty="0"/>
              <a:t>ock</a:t>
            </a:r>
            <a:r>
              <a:rPr spc="50" dirty="0"/>
              <a:t> </a:t>
            </a:r>
            <a:r>
              <a:rPr spc="-705" dirty="0"/>
              <a:t>P</a:t>
            </a:r>
            <a:r>
              <a:rPr spc="-290" dirty="0"/>
              <a:t>u</a:t>
            </a:r>
            <a:r>
              <a:rPr spc="-280" dirty="0"/>
              <a:t>b</a:t>
            </a:r>
            <a:r>
              <a:rPr spc="-185" dirty="0"/>
              <a:t>li</a:t>
            </a:r>
            <a:r>
              <a:rPr spc="-370" dirty="0"/>
              <a:t>c</a:t>
            </a:r>
            <a:r>
              <a:rPr spc="-210" dirty="0"/>
              <a:t> </a:t>
            </a:r>
            <a:r>
              <a:rPr spc="-270" dirty="0"/>
              <a:t>Acc</a:t>
            </a:r>
            <a:r>
              <a:rPr spc="-265" dirty="0"/>
              <a:t>e</a:t>
            </a:r>
            <a:r>
              <a:rPr spc="-640" dirty="0"/>
              <a:t>s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4049315"/>
            <a:ext cx="9036050" cy="155194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1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These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settings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were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prevent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company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leaks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never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leave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34613" y="1406728"/>
            <a:ext cx="7337732" cy="23667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936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-385" dirty="0"/>
              <a:t> </a:t>
            </a:r>
            <a:r>
              <a:rPr spc="75" dirty="0"/>
              <a:t>W</a:t>
            </a:r>
            <a:r>
              <a:rPr spc="-340" dirty="0"/>
              <a:t>e</a:t>
            </a:r>
            <a:r>
              <a:rPr spc="-215" dirty="0"/>
              <a:t>b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989185" cy="36290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accessible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www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eb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e:</a:t>
            </a:r>
            <a:endParaRPr sz="2800">
              <a:latin typeface="Microsoft Sans Serif"/>
              <a:cs typeface="Microsoft Sans Serif"/>
            </a:endParaRPr>
          </a:p>
          <a:p>
            <a:pPr marL="469900" marR="2005330" lvl="1">
              <a:lnSpc>
                <a:spcPts val="3120"/>
              </a:lnSpc>
              <a:spcBef>
                <a:spcPts val="1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&lt;bucket-name&gt;.s3-website-&lt;AWS-region&gt;.amazonaws.com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endParaRPr sz="2400">
              <a:latin typeface="Microsoft Sans Serif"/>
              <a:cs typeface="Microsoft Sans Serif"/>
            </a:endParaRPr>
          </a:p>
          <a:p>
            <a:pPr marL="782320" lvl="1" indent="-313055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782320" algn="l"/>
                <a:tab pos="782955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&lt;bucket-name&gt;.s3-website.&lt;AWS-region&gt;.amazonaws.com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970"/>
              </a:lnSpc>
              <a:spcBef>
                <a:spcPts val="20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403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(Forbidden)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error,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sure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 </a:t>
            </a:r>
            <a:r>
              <a:rPr sz="4125" spc="-10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reads!</a:t>
            </a:r>
            <a:endParaRPr sz="27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96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 dirty="0"/>
              <a:t>The</a:t>
            </a:r>
            <a:r>
              <a:rPr spc="50" dirty="0"/>
              <a:t> </a:t>
            </a:r>
            <a:r>
              <a:rPr spc="-200" dirty="0"/>
              <a:t>Deployment</a:t>
            </a:r>
            <a:r>
              <a:rPr spc="45" dirty="0"/>
              <a:t> </a:t>
            </a:r>
            <a:r>
              <a:rPr spc="-280" dirty="0"/>
              <a:t>Models</a:t>
            </a:r>
            <a:r>
              <a:rPr spc="50" dirty="0"/>
              <a:t> </a:t>
            </a:r>
            <a:r>
              <a:rPr spc="-114" dirty="0"/>
              <a:t>of</a:t>
            </a:r>
            <a:r>
              <a:rPr spc="60" dirty="0"/>
              <a:t> </a:t>
            </a:r>
            <a:r>
              <a:rPr spc="-175" dirty="0"/>
              <a:t>the</a:t>
            </a:r>
            <a:r>
              <a:rPr spc="50" dirty="0"/>
              <a:t> </a:t>
            </a:r>
            <a:r>
              <a:rPr spc="-190" dirty="0"/>
              <a:t>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55879"/>
            <a:ext cx="2741930" cy="33159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75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r>
              <a:rPr sz="275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95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 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organization,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not 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exposed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public.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Complete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endParaRPr sz="2000">
              <a:latin typeface="Microsoft Sans Serif"/>
              <a:cs typeface="Microsoft Sans Serif"/>
            </a:endParaRPr>
          </a:p>
          <a:p>
            <a:pPr marL="241300" marR="455930" indent="-228600">
              <a:lnSpc>
                <a:spcPts val="218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000">
              <a:latin typeface="Microsoft Sans Serif"/>
              <a:cs typeface="Microsoft Sans Serif"/>
            </a:endParaRPr>
          </a:p>
          <a:p>
            <a:pPr marL="241300" marR="311150" indent="-228600">
              <a:lnSpc>
                <a:spcPts val="2180"/>
              </a:lnSpc>
              <a:spcBef>
                <a:spcPts val="944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ss 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needs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24929" y="1255879"/>
            <a:ext cx="2695575" cy="278257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75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9500"/>
              </a:lnSpc>
              <a:spcBef>
                <a:spcPts val="11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- 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party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provider</a:t>
            </a:r>
            <a:r>
              <a:rPr sz="20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delivered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Internet.</a:t>
            </a:r>
            <a:endParaRPr sz="2000">
              <a:latin typeface="Microsoft Sans Serif"/>
              <a:cs typeface="Microsoft Sans Serif"/>
            </a:endParaRPr>
          </a:p>
          <a:p>
            <a:pPr marL="241300" marR="8890" indent="-228600">
              <a:lnSpc>
                <a:spcPts val="2090"/>
              </a:lnSpc>
              <a:spcBef>
                <a:spcPts val="114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Computing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32919" y="1255879"/>
            <a:ext cx="2607945" cy="3736340"/>
          </a:xfrm>
          <a:prstGeom prst="rect">
            <a:avLst/>
          </a:prstGeom>
        </p:spPr>
        <p:txBody>
          <a:bodyPr vert="horz" wrap="square" lIns="0" tIns="1676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20"/>
              </a:spcBef>
            </a:pPr>
            <a:r>
              <a:rPr sz="275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Hybrid</a:t>
            </a:r>
            <a:r>
              <a:rPr sz="275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300"/>
              </a:lnSpc>
              <a:spcBef>
                <a:spcPts val="112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0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ex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000">
              <a:latin typeface="Microsoft Sans Serif"/>
              <a:cs typeface="Microsoft Sans Serif"/>
            </a:endParaRPr>
          </a:p>
          <a:p>
            <a:pPr marL="241300" marR="171450" indent="-228600">
              <a:lnSpc>
                <a:spcPct val="89500"/>
              </a:lnSpc>
              <a:spcBef>
                <a:spcPts val="95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0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sensitive </a:t>
            </a:r>
            <a:r>
              <a:rPr sz="20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vate 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000">
              <a:latin typeface="Microsoft Sans Serif"/>
              <a:cs typeface="Microsoft Sans Serif"/>
            </a:endParaRPr>
          </a:p>
          <a:p>
            <a:pPr marL="241300" marR="454025" indent="-228600" algn="just">
              <a:lnSpc>
                <a:spcPct val="8950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Fl</a:t>
            </a:r>
            <a:r>
              <a:rPr sz="20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ilit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-  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ec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ess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290" y="5384180"/>
            <a:ext cx="2270818" cy="493185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322171" y="5066898"/>
            <a:ext cx="7038975" cy="1184910"/>
            <a:chOff x="4322171" y="5066898"/>
            <a:chExt cx="7038975" cy="11849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2171" y="5269937"/>
              <a:ext cx="963677" cy="7452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88867" y="5100369"/>
              <a:ext cx="2049819" cy="11513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58189" y="5261412"/>
              <a:ext cx="762295" cy="7622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96454" y="5129025"/>
              <a:ext cx="1027061" cy="102706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8548" y="5269938"/>
              <a:ext cx="762295" cy="76229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26727" y="5066898"/>
              <a:ext cx="1151315" cy="1151316"/>
            </a:xfrm>
            <a:prstGeom prst="rect">
              <a:avLst/>
            </a:prstGeom>
          </p:spPr>
        </p:pic>
      </p:grp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304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535" dirty="0"/>
              <a:t>z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90" dirty="0"/>
              <a:t>-</a:t>
            </a:r>
            <a:r>
              <a:rPr spc="-565" dirty="0"/>
              <a:t> </a:t>
            </a:r>
            <a:r>
              <a:rPr spc="-670" dirty="0"/>
              <a:t>V</a:t>
            </a:r>
            <a:r>
              <a:rPr spc="-300" dirty="0"/>
              <a:t>e</a:t>
            </a:r>
            <a:r>
              <a:rPr spc="170" dirty="0"/>
              <a:t>r</a:t>
            </a:r>
            <a:r>
              <a:rPr spc="-645" dirty="0"/>
              <a:t>s</a:t>
            </a:r>
            <a:r>
              <a:rPr spc="-180" dirty="0"/>
              <a:t>i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180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243185" cy="41579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overwrite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increment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“version”: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1,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2,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54" dirty="0">
                <a:solidFill>
                  <a:srgbClr val="444949"/>
                </a:solidFill>
                <a:latin typeface="Microsoft Sans Serif"/>
                <a:cs typeface="Microsoft Sans Serif"/>
              </a:rPr>
              <a:t>3….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unintended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(ability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restore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iou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Notes: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prior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“null”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Su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ionin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viou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ions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55480" y="414527"/>
            <a:ext cx="1603248" cy="160324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350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-210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645" dirty="0"/>
              <a:t>ss</a:t>
            </a:r>
            <a:r>
              <a:rPr spc="60" dirty="0"/>
              <a:t> </a:t>
            </a:r>
            <a:r>
              <a:rPr spc="-390" dirty="0"/>
              <a:t>L</a:t>
            </a:r>
            <a:r>
              <a:rPr spc="-65" dirty="0"/>
              <a:t>o</a:t>
            </a:r>
            <a:r>
              <a:rPr spc="-575" dirty="0"/>
              <a:t>g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8265159" cy="2244725"/>
          </a:xfrm>
          <a:prstGeom prst="rect">
            <a:avLst/>
          </a:prstGeom>
        </p:spPr>
        <p:txBody>
          <a:bodyPr vert="horz" wrap="square" lIns="0" tIns="66675" rIns="0" bIns="0" rtlCol="0">
            <a:spAutoFit/>
          </a:bodyPr>
          <a:lstStyle/>
          <a:p>
            <a:pPr marL="241300" marR="306070" indent="-228600">
              <a:lnSpc>
                <a:spcPts val="2970"/>
              </a:lnSpc>
              <a:spcBef>
                <a:spcPts val="5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3  </a:t>
            </a:r>
            <a:r>
              <a:rPr sz="27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S3,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authorized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denied,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logged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analyzed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tools…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4234179"/>
            <a:ext cx="825754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Very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helpful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down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cause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issue,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suspicious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patterns,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etc…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56017" y="3394964"/>
            <a:ext cx="1034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-buc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52277" y="5815076"/>
            <a:ext cx="1442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Logging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9854183" y="3931663"/>
            <a:ext cx="1179830" cy="1880870"/>
            <a:chOff x="9854183" y="3931663"/>
            <a:chExt cx="1179830" cy="1880870"/>
          </a:xfrm>
        </p:grpSpPr>
        <p:sp>
          <p:nvSpPr>
            <p:cNvPr id="10" name="object 10"/>
            <p:cNvSpPr/>
            <p:nvPr/>
          </p:nvSpPr>
          <p:spPr>
            <a:xfrm>
              <a:off x="10435123" y="3931663"/>
              <a:ext cx="76200" cy="716280"/>
            </a:xfrm>
            <a:custGeom>
              <a:avLst/>
              <a:gdLst/>
              <a:ahLst/>
              <a:cxnLst/>
              <a:rect l="l" t="t" r="r" b="b"/>
              <a:pathLst>
                <a:path w="76200" h="716279">
                  <a:moveTo>
                    <a:pt x="34925" y="639826"/>
                  </a:moveTo>
                  <a:lnTo>
                    <a:pt x="0" y="639826"/>
                  </a:lnTo>
                  <a:lnTo>
                    <a:pt x="38100" y="716026"/>
                  </a:lnTo>
                  <a:lnTo>
                    <a:pt x="69850" y="652526"/>
                  </a:lnTo>
                  <a:lnTo>
                    <a:pt x="34925" y="652526"/>
                  </a:lnTo>
                  <a:lnTo>
                    <a:pt x="34925" y="639826"/>
                  </a:lnTo>
                  <a:close/>
                </a:path>
                <a:path w="76200" h="716279">
                  <a:moveTo>
                    <a:pt x="41276" y="0"/>
                  </a:moveTo>
                  <a:lnTo>
                    <a:pt x="34926" y="0"/>
                  </a:lnTo>
                  <a:lnTo>
                    <a:pt x="34925" y="652526"/>
                  </a:lnTo>
                  <a:lnTo>
                    <a:pt x="41275" y="652526"/>
                  </a:lnTo>
                  <a:lnTo>
                    <a:pt x="41276" y="0"/>
                  </a:lnTo>
                  <a:close/>
                </a:path>
                <a:path w="76200" h="716279">
                  <a:moveTo>
                    <a:pt x="76200" y="639826"/>
                  </a:moveTo>
                  <a:lnTo>
                    <a:pt x="41275" y="639826"/>
                  </a:lnTo>
                  <a:lnTo>
                    <a:pt x="41275" y="652526"/>
                  </a:lnTo>
                  <a:lnTo>
                    <a:pt x="69850" y="652526"/>
                  </a:lnTo>
                  <a:lnTo>
                    <a:pt x="76200" y="639826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54183" y="4632959"/>
              <a:ext cx="1179576" cy="1179576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9811511" y="1654910"/>
            <a:ext cx="1179830" cy="1734820"/>
            <a:chOff x="9811511" y="1654910"/>
            <a:chExt cx="1179830" cy="1734820"/>
          </a:xfrm>
        </p:grpSpPr>
        <p:sp>
          <p:nvSpPr>
            <p:cNvPr id="13" name="object 13"/>
            <p:cNvSpPr/>
            <p:nvPr/>
          </p:nvSpPr>
          <p:spPr>
            <a:xfrm>
              <a:off x="10282911" y="1654911"/>
              <a:ext cx="228600" cy="563880"/>
            </a:xfrm>
            <a:custGeom>
              <a:avLst/>
              <a:gdLst/>
              <a:ahLst/>
              <a:cxnLst/>
              <a:rect l="l" t="t" r="r" b="b"/>
              <a:pathLst>
                <a:path w="228600" h="563880">
                  <a:moveTo>
                    <a:pt x="76200" y="481368"/>
                  </a:moveTo>
                  <a:lnTo>
                    <a:pt x="41275" y="481368"/>
                  </a:lnTo>
                  <a:lnTo>
                    <a:pt x="41275" y="0"/>
                  </a:lnTo>
                  <a:lnTo>
                    <a:pt x="34925" y="0"/>
                  </a:lnTo>
                  <a:lnTo>
                    <a:pt x="34925" y="481368"/>
                  </a:lnTo>
                  <a:lnTo>
                    <a:pt x="0" y="481368"/>
                  </a:lnTo>
                  <a:lnTo>
                    <a:pt x="38100" y="557568"/>
                  </a:lnTo>
                  <a:lnTo>
                    <a:pt x="69850" y="494068"/>
                  </a:lnTo>
                  <a:lnTo>
                    <a:pt x="76200" y="481368"/>
                  </a:lnTo>
                  <a:close/>
                </a:path>
                <a:path w="228600" h="563880">
                  <a:moveTo>
                    <a:pt x="228409" y="76200"/>
                  </a:moveTo>
                  <a:lnTo>
                    <a:pt x="222059" y="63500"/>
                  </a:lnTo>
                  <a:lnTo>
                    <a:pt x="190309" y="0"/>
                  </a:lnTo>
                  <a:lnTo>
                    <a:pt x="152209" y="76200"/>
                  </a:lnTo>
                  <a:lnTo>
                    <a:pt x="187134" y="76200"/>
                  </a:lnTo>
                  <a:lnTo>
                    <a:pt x="187134" y="563270"/>
                  </a:lnTo>
                  <a:lnTo>
                    <a:pt x="193484" y="563270"/>
                  </a:lnTo>
                  <a:lnTo>
                    <a:pt x="193484" y="76200"/>
                  </a:lnTo>
                  <a:lnTo>
                    <a:pt x="228409" y="762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11511" y="2209800"/>
              <a:ext cx="1179576" cy="117957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634990" y="1770379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96355" y="3980179"/>
            <a:ext cx="8242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Log all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qu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94392" y="673608"/>
            <a:ext cx="810768" cy="80772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2331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215" dirty="0"/>
              <a:t>p</a:t>
            </a:r>
            <a:r>
              <a:rPr spc="-185" dirty="0"/>
              <a:t>li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5" dirty="0"/>
              <a:t>(</a:t>
            </a:r>
            <a:r>
              <a:rPr spc="-204" dirty="0"/>
              <a:t>C</a:t>
            </a:r>
            <a:r>
              <a:rPr spc="-660" dirty="0"/>
              <a:t>RR</a:t>
            </a:r>
            <a:r>
              <a:rPr spc="55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660" dirty="0"/>
              <a:t>RR</a:t>
            </a:r>
            <a:r>
              <a:rPr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8" y="1351788"/>
            <a:ext cx="6567170" cy="2049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9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versioning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source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destination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gi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cat</a:t>
            </a:r>
            <a:r>
              <a:rPr sz="26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8" y="3384804"/>
            <a:ext cx="54991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8" y="4183379"/>
            <a:ext cx="6824980" cy="138811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1300" marR="5080" indent="-228600">
              <a:lnSpc>
                <a:spcPct val="70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u="sng" spc="-25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600" u="sng" spc="-2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-3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-</a:t>
            </a:r>
            <a:r>
              <a:rPr sz="26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600" u="sng" spc="-18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600" u="sng" spc="-3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600" u="sng" spc="-37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37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, 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marR="367665" indent="-228600">
              <a:lnSpc>
                <a:spcPct val="708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u="sng" spc="-4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SRR</a:t>
            </a:r>
            <a:r>
              <a:rPr sz="26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5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–</a:t>
            </a:r>
            <a:r>
              <a:rPr sz="26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Use</a:t>
            </a:r>
            <a:r>
              <a:rPr sz="2600" u="sng" spc="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9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cases: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aggregation,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live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replication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81080" y="3590035"/>
            <a:ext cx="9620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u-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-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368471" y="3590035"/>
            <a:ext cx="8826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us-east-1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71943" y="2383535"/>
            <a:ext cx="4194175" cy="1210310"/>
            <a:chOff x="7171943" y="2383535"/>
            <a:chExt cx="4194175" cy="1210310"/>
          </a:xfrm>
        </p:grpSpPr>
        <p:sp>
          <p:nvSpPr>
            <p:cNvPr id="11" name="object 11"/>
            <p:cNvSpPr/>
            <p:nvPr/>
          </p:nvSpPr>
          <p:spPr>
            <a:xfrm>
              <a:off x="8217749" y="3017856"/>
              <a:ext cx="2092325" cy="76200"/>
            </a:xfrm>
            <a:custGeom>
              <a:avLst/>
              <a:gdLst/>
              <a:ahLst/>
              <a:cxnLst/>
              <a:rect l="l" t="t" r="r" b="b"/>
              <a:pathLst>
                <a:path w="2092325" h="76200">
                  <a:moveTo>
                    <a:pt x="2015523" y="41274"/>
                  </a:moveTo>
                  <a:lnTo>
                    <a:pt x="2015523" y="76200"/>
                  </a:lnTo>
                  <a:lnTo>
                    <a:pt x="2085373" y="41275"/>
                  </a:lnTo>
                  <a:lnTo>
                    <a:pt x="2015523" y="41274"/>
                  </a:lnTo>
                  <a:close/>
                </a:path>
                <a:path w="2092325" h="76200">
                  <a:moveTo>
                    <a:pt x="2015523" y="34924"/>
                  </a:moveTo>
                  <a:lnTo>
                    <a:pt x="2015523" y="41274"/>
                  </a:lnTo>
                  <a:lnTo>
                    <a:pt x="2028224" y="41275"/>
                  </a:lnTo>
                  <a:lnTo>
                    <a:pt x="2028224" y="34925"/>
                  </a:lnTo>
                  <a:lnTo>
                    <a:pt x="2015523" y="34924"/>
                  </a:lnTo>
                  <a:close/>
                </a:path>
                <a:path w="2092325" h="76200">
                  <a:moveTo>
                    <a:pt x="2015523" y="0"/>
                  </a:moveTo>
                  <a:lnTo>
                    <a:pt x="2015523" y="34924"/>
                  </a:lnTo>
                  <a:lnTo>
                    <a:pt x="2028224" y="34925"/>
                  </a:lnTo>
                  <a:lnTo>
                    <a:pt x="2028224" y="41275"/>
                  </a:lnTo>
                  <a:lnTo>
                    <a:pt x="2085375" y="41273"/>
                  </a:lnTo>
                  <a:lnTo>
                    <a:pt x="2091723" y="38100"/>
                  </a:lnTo>
                  <a:lnTo>
                    <a:pt x="2015523" y="0"/>
                  </a:lnTo>
                  <a:close/>
                </a:path>
                <a:path w="2092325" h="76200">
                  <a:moveTo>
                    <a:pt x="0" y="34923"/>
                  </a:moveTo>
                  <a:lnTo>
                    <a:pt x="0" y="41273"/>
                  </a:lnTo>
                  <a:lnTo>
                    <a:pt x="2015523" y="41274"/>
                  </a:lnTo>
                  <a:lnTo>
                    <a:pt x="2015523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71943" y="2410967"/>
              <a:ext cx="1179576" cy="118262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86415" y="2383535"/>
              <a:ext cx="1179576" cy="118262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8570693" y="2407411"/>
            <a:ext cx="13309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nch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onous 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replication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395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105" dirty="0"/>
              <a:t>r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645" dirty="0"/>
              <a:t>ss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484995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Purpose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Standard-Infrequent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(IA)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Zone-Infrequent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lli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203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80" dirty="0"/>
              <a:t>D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04" dirty="0"/>
              <a:t>d</a:t>
            </a:r>
            <a:r>
              <a:rPr spc="-215" dirty="0"/>
              <a:t> </a:t>
            </a:r>
            <a:r>
              <a:rPr spc="-130" dirty="0"/>
              <a:t>A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185" dirty="0"/>
              <a:t>il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10123170" cy="40252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Durability: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durability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(99.999999999%,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11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9’s)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10,000,000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S3,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average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expect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incur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10,000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years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Sam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cla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Measures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readily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endParaRPr sz="2400">
              <a:latin typeface="Microsoft Sans Serif"/>
              <a:cs typeface="Microsoft Sans Serif"/>
            </a:endParaRPr>
          </a:p>
          <a:p>
            <a:pPr marL="698500" marR="652145" lvl="1" indent="-228600">
              <a:lnSpc>
                <a:spcPts val="262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99.99%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53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nute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ear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1697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15" dirty="0"/>
              <a:t>d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355" dirty="0"/>
              <a:t>G</a:t>
            </a:r>
            <a:r>
              <a:rPr spc="-250" dirty="0"/>
              <a:t>e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700" dirty="0"/>
              <a:t>P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653905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99.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99%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ccesse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Cases: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Big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analytics,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mobile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gaming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distribution…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141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15" dirty="0"/>
              <a:t>d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204" dirty="0"/>
              <a:t>I</a:t>
            </a:r>
            <a:r>
              <a:rPr spc="-395" dirty="0"/>
              <a:t>n</a:t>
            </a:r>
            <a:r>
              <a:rPr spc="-165" dirty="0"/>
              <a:t>f</a:t>
            </a:r>
            <a:r>
              <a:rPr spc="-135" dirty="0"/>
              <a:t>r</a:t>
            </a:r>
            <a:r>
              <a:rPr spc="-210" dirty="0"/>
              <a:t>e</a:t>
            </a:r>
            <a:r>
              <a:rPr spc="-215" dirty="0"/>
              <a:t>q</a:t>
            </a:r>
            <a:r>
              <a:rPr spc="-285" dirty="0"/>
              <a:t>u</a:t>
            </a:r>
            <a:r>
              <a:rPr spc="-335" dirty="0"/>
              <a:t>e</a:t>
            </a:r>
            <a:r>
              <a:rPr spc="-285" dirty="0"/>
              <a:t>n</a:t>
            </a:r>
            <a:r>
              <a:rPr spc="105" dirty="0"/>
              <a:t>t</a:t>
            </a:r>
            <a:r>
              <a:rPr spc="-210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35" dirty="0"/>
              <a:t>e</a:t>
            </a:r>
            <a:r>
              <a:rPr spc="-640" dirty="0"/>
              <a:t>s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80" dirty="0"/>
              <a:t>(I</a:t>
            </a:r>
            <a:r>
              <a:rPr spc="-165" dirty="0"/>
              <a:t>A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9469120" cy="3399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Suitable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less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frequently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accessed,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requires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rapid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99.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9%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retrieval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fee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395" dirty="0">
                <a:solidFill>
                  <a:srgbClr val="444949"/>
                </a:solidFill>
                <a:latin typeface="Microsoft Sans Serif"/>
                <a:cs typeface="Microsoft Sans Serif"/>
              </a:rPr>
              <a:t>s…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996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185" dirty="0"/>
              <a:t>lli</a:t>
            </a:r>
            <a:r>
              <a:rPr spc="-575" dirty="0"/>
              <a:t>g</a:t>
            </a:r>
            <a:r>
              <a:rPr spc="-340" dirty="0"/>
              <a:t>e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95" dirty="0"/>
              <a:t>-</a:t>
            </a:r>
            <a:r>
              <a:rPr spc="-250" dirty="0"/>
              <a:t>T</a:t>
            </a:r>
            <a:r>
              <a:rPr spc="-100" dirty="0"/>
              <a:t>i</a:t>
            </a:r>
            <a:r>
              <a:rPr spc="-215" dirty="0"/>
              <a:t>e</a:t>
            </a:r>
            <a:r>
              <a:rPr spc="-25" dirty="0"/>
              <a:t>r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864725" cy="3634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99.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9%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throughput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Cost-optimized</a:t>
            </a:r>
            <a:r>
              <a:rPr sz="4125" spc="67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by</a:t>
            </a:r>
            <a:r>
              <a:rPr sz="4125" spc="89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moving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two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att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Frequent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Infrequent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Resilient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impact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entire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60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95" dirty="0"/>
              <a:t>Z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204" dirty="0"/>
              <a:t>I</a:t>
            </a:r>
            <a:r>
              <a:rPr spc="-395" dirty="0"/>
              <a:t>n</a:t>
            </a:r>
            <a:r>
              <a:rPr spc="-165" dirty="0"/>
              <a:t>f</a:t>
            </a:r>
            <a:r>
              <a:rPr spc="-135" dirty="0"/>
              <a:t>r</a:t>
            </a:r>
            <a:r>
              <a:rPr spc="-210" dirty="0"/>
              <a:t>e</a:t>
            </a:r>
            <a:r>
              <a:rPr spc="-215" dirty="0"/>
              <a:t>q</a:t>
            </a:r>
            <a:r>
              <a:rPr spc="-285" dirty="0"/>
              <a:t>u</a:t>
            </a:r>
            <a:r>
              <a:rPr spc="-335" dirty="0"/>
              <a:t>e</a:t>
            </a:r>
            <a:r>
              <a:rPr spc="-285" dirty="0"/>
              <a:t>n</a:t>
            </a:r>
            <a:r>
              <a:rPr spc="105" dirty="0"/>
              <a:t>t</a:t>
            </a:r>
            <a:r>
              <a:rPr spc="-210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35" dirty="0"/>
              <a:t>e</a:t>
            </a:r>
            <a:r>
              <a:rPr spc="-640" dirty="0"/>
              <a:t>s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80" dirty="0"/>
              <a:t>(I</a:t>
            </a:r>
            <a:r>
              <a:rPr spc="-165" dirty="0"/>
              <a:t>A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629140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99.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5%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compared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to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S3-IA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(by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20%)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Cases: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secondary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copies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924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265" dirty="0"/>
              <a:t>G</a:t>
            </a:r>
            <a:r>
              <a:rPr spc="-185" dirty="0"/>
              <a:t>l</a:t>
            </a:r>
            <a:r>
              <a:rPr spc="-580" dirty="0"/>
              <a:t>a</a:t>
            </a:r>
            <a:r>
              <a:rPr spc="-375" dirty="0"/>
              <a:t>c</a:t>
            </a:r>
            <a:r>
              <a:rPr spc="-175" dirty="0"/>
              <a:t>i</a:t>
            </a:r>
            <a:r>
              <a:rPr spc="-33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265" dirty="0"/>
              <a:t>G</a:t>
            </a:r>
            <a:r>
              <a:rPr spc="-185" dirty="0"/>
              <a:t>l</a:t>
            </a:r>
            <a:r>
              <a:rPr spc="-580" dirty="0"/>
              <a:t>a</a:t>
            </a:r>
            <a:r>
              <a:rPr spc="-375" dirty="0"/>
              <a:t>c</a:t>
            </a:r>
            <a:r>
              <a:rPr spc="-175" dirty="0"/>
              <a:t>i</a:t>
            </a:r>
            <a:r>
              <a:rPr spc="-33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80" dirty="0"/>
              <a:t>D</a:t>
            </a:r>
            <a:r>
              <a:rPr spc="-335" dirty="0"/>
              <a:t>ee</a:t>
            </a:r>
            <a:r>
              <a:rPr spc="-204" dirty="0"/>
              <a:t>p</a:t>
            </a:r>
            <a:r>
              <a:rPr spc="-215" dirty="0"/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spc="-315" dirty="0"/>
              <a:t>c</a:t>
            </a:r>
            <a:r>
              <a:rPr spc="-345" dirty="0"/>
              <a:t>h</a:t>
            </a:r>
            <a:r>
              <a:rPr spc="-185" dirty="0"/>
              <a:t>i</a:t>
            </a:r>
            <a:r>
              <a:rPr spc="-400" dirty="0"/>
              <a:t>v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5531"/>
            <a:ext cx="9825355" cy="4154804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(in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GB/month)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meant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op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Glacier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cheap: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Expedited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(1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to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minutes)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0"/>
              </a:lnSpc>
              <a:spcBef>
                <a:spcPts val="3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48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1300" y="307520"/>
            <a:ext cx="952500" cy="9525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959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T</a:t>
            </a:r>
            <a:r>
              <a:rPr spc="-215" dirty="0"/>
              <a:t>h</a:t>
            </a:r>
            <a:r>
              <a:rPr spc="-340" dirty="0"/>
              <a:t>e</a:t>
            </a:r>
            <a:r>
              <a:rPr spc="55" dirty="0"/>
              <a:t> </a:t>
            </a:r>
            <a:r>
              <a:rPr spc="-770" dirty="0"/>
              <a:t>F</a:t>
            </a:r>
            <a:r>
              <a:rPr spc="-185" dirty="0"/>
              <a:t>i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285" dirty="0"/>
              <a:t>h</a:t>
            </a:r>
            <a:r>
              <a:rPr spc="-575" dirty="0"/>
              <a:t>a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170" dirty="0"/>
              <a:t>c</a:t>
            </a:r>
            <a:r>
              <a:rPr spc="-100" dirty="0"/>
              <a:t>t</a:t>
            </a:r>
            <a:r>
              <a:rPr spc="-215" dirty="0"/>
              <a:t>e</a:t>
            </a:r>
            <a:r>
              <a:rPr spc="-25" dirty="0"/>
              <a:t>r</a:t>
            </a:r>
            <a:r>
              <a:rPr spc="-185" dirty="0"/>
              <a:t>i</a:t>
            </a:r>
            <a:r>
              <a:rPr spc="-350" dirty="0"/>
              <a:t>s</a:t>
            </a:r>
            <a:r>
              <a:rPr spc="-200" dirty="0"/>
              <a:t>t</a:t>
            </a:r>
            <a:r>
              <a:rPr spc="-185" dirty="0"/>
              <a:t>i</a:t>
            </a:r>
            <a:r>
              <a:rPr spc="-505" dirty="0"/>
              <a:t>cs</a:t>
            </a:r>
            <a:r>
              <a:rPr spc="55" dirty="0"/>
              <a:t> </a:t>
            </a:r>
            <a:r>
              <a:rPr spc="-114" dirty="0"/>
              <a:t>of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204" dirty="0"/>
              <a:t>C</a:t>
            </a:r>
            <a:r>
              <a:rPr spc="-135" dirty="0"/>
              <a:t>o</a:t>
            </a:r>
            <a:r>
              <a:rPr spc="-210" dirty="0"/>
              <a:t>mp</a:t>
            </a:r>
            <a:r>
              <a:rPr spc="-285" dirty="0"/>
              <a:t>u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0972"/>
            <a:ext cx="10179685" cy="40722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35"/>
              </a:lnSpc>
              <a:spcBef>
                <a:spcPts val="10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r>
              <a:rPr sz="3525" spc="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self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marR="643890" lvl="1" indent="-228600">
              <a:lnSpc>
                <a:spcPct val="71000"/>
              </a:lnSpc>
              <a:spcBef>
                <a:spcPts val="6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without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human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interaction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000" spc="-5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provider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25"/>
              </a:lnSpc>
              <a:spcBef>
                <a:spcPts val="15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Broad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5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network,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accessed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diverse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client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platforms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90"/>
              </a:lnSpc>
              <a:spcBef>
                <a:spcPts val="15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Multi-tenancy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pooling: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customers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privacy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customers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physical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75"/>
              </a:lnSpc>
              <a:spcBef>
                <a:spcPts val="25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Rapid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elasticity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quickly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acquire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dispose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needed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35"/>
              </a:lnSpc>
              <a:spcBef>
                <a:spcPts val="15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Measured</a:t>
            </a:r>
            <a:r>
              <a:rPr sz="3525" spc="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measured,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correctly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09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65" dirty="0"/>
              <a:t>S3</a:t>
            </a:r>
            <a:r>
              <a:rPr spc="55" dirty="0"/>
              <a:t> </a:t>
            </a:r>
            <a:r>
              <a:rPr spc="-320" dirty="0"/>
              <a:t>Storage</a:t>
            </a:r>
            <a:r>
              <a:rPr spc="60" dirty="0"/>
              <a:t> </a:t>
            </a:r>
            <a:r>
              <a:rPr spc="-465" dirty="0"/>
              <a:t>Classes</a:t>
            </a:r>
            <a:r>
              <a:rPr spc="60" dirty="0"/>
              <a:t> </a:t>
            </a:r>
            <a:r>
              <a:rPr spc="-245" dirty="0"/>
              <a:t>Comparison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61596" y="1307983"/>
          <a:ext cx="10254614" cy="44265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49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6494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442595" marR="146685" indent="-288290">
                        <a:lnSpc>
                          <a:spcPts val="19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600" b="1" spc="-6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Intelligent- </a:t>
                      </a:r>
                      <a:r>
                        <a:rPr sz="1600" b="1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Tiering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Standard-IA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One</a:t>
                      </a:r>
                      <a:r>
                        <a:rPr sz="16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Zone-IA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5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</a:t>
                      </a: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4668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marL="170815" marR="163195" indent="143510">
                        <a:lnSpc>
                          <a:spcPts val="1900"/>
                        </a:lnSpc>
                        <a:spcBef>
                          <a:spcPts val="275"/>
                        </a:spcBef>
                      </a:pP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S3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Glacier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D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ee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 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6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92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29845" marR="360045">
                        <a:lnSpc>
                          <a:spcPts val="1900"/>
                        </a:lnSpc>
                        <a:spcBef>
                          <a:spcPts val="21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Designed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600" b="1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durability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67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910"/>
                        </a:lnSpc>
                        <a:spcBef>
                          <a:spcPts val="13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99.999999999%</a:t>
                      </a:r>
                      <a:endParaRPr sz="1600">
                        <a:latin typeface="Calibri"/>
                        <a:cs typeface="Calibri"/>
                      </a:endParaRPr>
                    </a:p>
                    <a:p>
                      <a:pPr algn="ctr">
                        <a:lnSpc>
                          <a:spcPts val="191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(11</a:t>
                      </a:r>
                      <a:r>
                        <a:rPr sz="16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9’s)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51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29845" marR="360045">
                        <a:lnSpc>
                          <a:spcPts val="19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Designed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for </a:t>
                      </a:r>
                      <a:r>
                        <a:rPr sz="1600" b="1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99.5%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906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16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SLA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99.9%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841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370">
                <a:tc>
                  <a:txBody>
                    <a:bodyPr/>
                    <a:lstStyle/>
                    <a:p>
                      <a:pPr marL="29845" marR="492759">
                        <a:lnSpc>
                          <a:spcPts val="1900"/>
                        </a:lnSpc>
                        <a:spcBef>
                          <a:spcPts val="209"/>
                        </a:spcBef>
                      </a:pPr>
                      <a:r>
                        <a:rPr sz="16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ili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y 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Zones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6669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90"/>
                        </a:spcBef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≥3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3843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29845" marR="122555">
                        <a:lnSpc>
                          <a:spcPts val="1900"/>
                        </a:lnSpc>
                        <a:spcBef>
                          <a:spcPts val="215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Minimum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capacity</a:t>
                      </a:r>
                      <a:r>
                        <a:rPr sz="16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 </a:t>
                      </a:r>
                      <a:r>
                        <a:rPr sz="1600" b="1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per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object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730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N/A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N/A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128KB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128KB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40KB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40KB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508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91210">
                <a:tc>
                  <a:txBody>
                    <a:bodyPr/>
                    <a:lstStyle/>
                    <a:p>
                      <a:pPr marL="29845" marR="36830">
                        <a:lnSpc>
                          <a:spcPts val="1900"/>
                        </a:lnSpc>
                        <a:spcBef>
                          <a:spcPts val="220"/>
                        </a:spcBef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Minimum 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r>
                        <a:rPr sz="1600" b="1" spc="-7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duration </a:t>
                      </a:r>
                      <a:r>
                        <a:rPr sz="1600" b="1" spc="-3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charge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2794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N/A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6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6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30</a:t>
                      </a:r>
                      <a:r>
                        <a:rPr sz="16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90</a:t>
                      </a:r>
                      <a:r>
                        <a:rPr sz="16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180</a:t>
                      </a:r>
                      <a:r>
                        <a:rPr sz="16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days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63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9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915">
                <a:tc>
                  <a:txBody>
                    <a:bodyPr/>
                    <a:lstStyle/>
                    <a:p>
                      <a:pPr marL="2984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Retrieval</a:t>
                      </a:r>
                      <a:r>
                        <a:rPr sz="16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fee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44494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N/A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N/A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retrieved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retrieved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retrieved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6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per</a:t>
                      </a:r>
                      <a:r>
                        <a:rPr sz="16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6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</a:t>
                      </a:r>
                      <a:r>
                        <a:rPr sz="16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retrieved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CFC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7488576" y="6095491"/>
            <a:ext cx="4194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https://aws.amazon.com/s3/storage-classes/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17943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180" dirty="0"/>
              <a:t>M</a:t>
            </a:r>
            <a:r>
              <a:rPr spc="-210" dirty="0"/>
              <a:t>o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15" dirty="0"/>
              <a:t>b</a:t>
            </a:r>
            <a:r>
              <a:rPr spc="-335" dirty="0"/>
              <a:t>e</a:t>
            </a:r>
            <a:r>
              <a:rPr spc="100" dirty="0"/>
              <a:t>t</a:t>
            </a:r>
            <a:r>
              <a:rPr spc="-135" dirty="0"/>
              <a:t>w</a:t>
            </a:r>
            <a:r>
              <a:rPr spc="-335" dirty="0"/>
              <a:t>ee</a:t>
            </a:r>
            <a:r>
              <a:rPr spc="-290" dirty="0"/>
              <a:t>n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100" dirty="0"/>
              <a:t>t</a:t>
            </a:r>
            <a:r>
              <a:rPr spc="-40" dirty="0"/>
              <a:t>o</a:t>
            </a:r>
            <a:r>
              <a:rPr spc="80" dirty="0"/>
              <a:t>r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375" dirty="0"/>
              <a:t>c</a:t>
            </a:r>
            <a:r>
              <a:rPr spc="-175" dirty="0"/>
              <a:t>l</a:t>
            </a:r>
            <a:r>
              <a:rPr spc="-575" dirty="0"/>
              <a:t>a</a:t>
            </a:r>
            <a:r>
              <a:rPr spc="-640" dirty="0"/>
              <a:t>ss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1788"/>
            <a:ext cx="4485640" cy="4114165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1300" marR="904875" indent="-228600">
              <a:lnSpc>
                <a:spcPct val="70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classes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bj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, 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move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STANDARD_IA</a:t>
            </a:r>
            <a:endParaRPr sz="2600">
              <a:latin typeface="Microsoft Sans Serif"/>
              <a:cs typeface="Microsoft Sans Serif"/>
            </a:endParaRPr>
          </a:p>
          <a:p>
            <a:pPr marL="241300" marR="274320" indent="-228600">
              <a:lnSpc>
                <a:spcPct val="6880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archive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or 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DEEP_ARCHIVE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650">
              <a:latin typeface="Microsoft Sans Serif"/>
              <a:cs typeface="Microsoft Sans Serif"/>
            </a:endParaRPr>
          </a:p>
          <a:p>
            <a:pPr marL="241300" marR="777240" indent="-228600">
              <a:lnSpc>
                <a:spcPct val="708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au</a:t>
            </a:r>
            <a:r>
              <a:rPr sz="26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3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cyc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le  </a:t>
            </a:r>
            <a:r>
              <a:rPr sz="25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endParaRPr sz="255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0888" y="1446552"/>
            <a:ext cx="5113768" cy="4663498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720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h</a:t>
            </a:r>
            <a:r>
              <a:rPr spc="-575" dirty="0"/>
              <a:t>a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20" dirty="0"/>
              <a:t>i</a:t>
            </a:r>
            <a:r>
              <a:rPr spc="-28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50" dirty="0"/>
              <a:t>Mo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565" dirty="0"/>
              <a:t>S3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2673603"/>
            <a:ext cx="4356735" cy="301879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241300" marR="5080" indent="-228600">
              <a:lnSpc>
                <a:spcPct val="90200"/>
              </a:lnSpc>
              <a:spcBef>
                <a:spcPts val="4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(global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security,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os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two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facilities)</a:t>
            </a:r>
            <a:endParaRPr sz="2800">
              <a:latin typeface="Microsoft Sans Serif"/>
              <a:cs typeface="Microsoft Sans Serif"/>
            </a:endParaRPr>
          </a:p>
          <a:p>
            <a:pPr marL="241300" marR="1344930" indent="-228600">
              <a:lnSpc>
                <a:spcPts val="30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vulnerability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validation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9023" y="1444752"/>
            <a:ext cx="890015" cy="893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8431" y="1444752"/>
            <a:ext cx="829055" cy="8260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17640" y="2598419"/>
            <a:ext cx="4164965" cy="300037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69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6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transit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9850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Snowball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3819"/>
            <a:ext cx="6146800" cy="406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82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sp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el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ps</a:t>
            </a:r>
            <a:endParaRPr sz="2800">
              <a:latin typeface="Microsoft Sans Serif"/>
              <a:cs typeface="Microsoft Sans Serif"/>
            </a:endParaRPr>
          </a:p>
          <a:p>
            <a:pPr marL="241300" marR="556895">
              <a:lnSpc>
                <a:spcPct val="71400"/>
              </a:lnSpc>
              <a:spcBef>
                <a:spcPts val="420"/>
              </a:spcBef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marR="904240" indent="-228600">
              <a:lnSpc>
                <a:spcPct val="71400"/>
              </a:lnSpc>
              <a:spcBef>
                <a:spcPts val="9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Alternative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moving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9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3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14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 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ssi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marR="320040" indent="-228600">
              <a:lnSpc>
                <a:spcPct val="71700"/>
              </a:lnSpc>
              <a:spcBef>
                <a:spcPts val="91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7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75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7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75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16900" y="1739900"/>
            <a:ext cx="2743200" cy="33274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421111" y="316991"/>
            <a:ext cx="1078992" cy="1078991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8119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n</a:t>
            </a:r>
            <a:r>
              <a:rPr spc="-130" dirty="0"/>
              <a:t>o</a:t>
            </a:r>
            <a:r>
              <a:rPr spc="-160" dirty="0"/>
              <a:t>w</a:t>
            </a:r>
            <a:r>
              <a:rPr spc="-130" dirty="0"/>
              <a:t>b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700" dirty="0"/>
              <a:t>P</a:t>
            </a:r>
            <a:r>
              <a:rPr spc="-30" dirty="0"/>
              <a:t>r</a:t>
            </a:r>
            <a:r>
              <a:rPr spc="-40" dirty="0"/>
              <a:t>o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984740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devices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endParaRPr sz="2800">
              <a:latin typeface="Microsoft Sans Serif"/>
              <a:cs typeface="Microsoft Sans Serif"/>
            </a:endParaRPr>
          </a:p>
          <a:p>
            <a:pPr marL="527050" indent="-514350">
              <a:lnSpc>
                <a:spcPct val="100000"/>
              </a:lnSpc>
              <a:spcBef>
                <a:spcPts val="650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client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2800">
              <a:latin typeface="Microsoft Sans Serif"/>
              <a:cs typeface="Microsoft Sans Serif"/>
            </a:endParaRPr>
          </a:p>
          <a:p>
            <a:pPr marL="527050" indent="-514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copy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files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client</a:t>
            </a:r>
            <a:endParaRPr sz="2800">
              <a:latin typeface="Microsoft Sans Serif"/>
              <a:cs typeface="Microsoft Sans Serif"/>
            </a:endParaRPr>
          </a:p>
          <a:p>
            <a:pPr marL="527050" marR="600075" indent="-514350">
              <a:lnSpc>
                <a:spcPts val="3000"/>
              </a:lnSpc>
              <a:spcBef>
                <a:spcPts val="10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facility)</a:t>
            </a:r>
            <a:endParaRPr sz="2800">
              <a:latin typeface="Microsoft Sans Serif"/>
              <a:cs typeface="Microsoft Sans Serif"/>
            </a:endParaRPr>
          </a:p>
          <a:p>
            <a:pPr marL="527050" indent="-514350">
              <a:lnSpc>
                <a:spcPct val="100000"/>
              </a:lnSpc>
              <a:spcBef>
                <a:spcPts val="58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527050" indent="-514350">
              <a:lnSpc>
                <a:spcPct val="100000"/>
              </a:lnSpc>
              <a:spcBef>
                <a:spcPts val="745"/>
              </a:spcBef>
              <a:buAutoNum type="arabicPeriod"/>
              <a:tabLst>
                <a:tab pos="526415" algn="l"/>
                <a:tab pos="52705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0872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D</a:t>
            </a:r>
            <a:r>
              <a:rPr spc="-30" dirty="0"/>
              <a:t>i</a:t>
            </a:r>
            <a:r>
              <a:rPr spc="-575" dirty="0"/>
              <a:t>ag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30797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Direct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S3: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459988"/>
            <a:ext cx="22745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04992" y="2959100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252745" y="2925571"/>
            <a:ext cx="12528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2575" marR="5080" indent="-26987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800" b="1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Arial"/>
                <a:cs typeface="Arial"/>
              </a:rPr>
              <a:t>S3 </a:t>
            </a:r>
            <a:r>
              <a:rPr sz="1800" b="1" spc="-484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4676" y="4818379"/>
            <a:ext cx="77025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74295" marR="5080" indent="-6223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impor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t/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export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7981" y="4912867"/>
            <a:ext cx="125285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82575" marR="5080" indent="-26987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Amazon</a:t>
            </a:r>
            <a:r>
              <a:rPr sz="1800" b="1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Arial"/>
                <a:cs typeface="Arial"/>
              </a:rPr>
              <a:t>S3 </a:t>
            </a:r>
            <a:r>
              <a:rPr sz="1800" b="1" spc="-484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800" b="1" spc="10" dirty="0">
                <a:solidFill>
                  <a:srgbClr val="444949"/>
                </a:solidFill>
                <a:latin typeface="Arial"/>
                <a:cs typeface="Arial"/>
              </a:rPr>
              <a:t>bucket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44113" y="4897628"/>
            <a:ext cx="84963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Snowball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1986" y="5050028"/>
            <a:ext cx="6216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c</a:t>
            </a:r>
            <a:r>
              <a:rPr sz="1800" b="1" spc="-10" dirty="0">
                <a:solidFill>
                  <a:srgbClr val="444949"/>
                </a:solidFill>
                <a:latin typeface="Arial"/>
                <a:cs typeface="Arial"/>
              </a:rPr>
              <a:t>l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i</a:t>
            </a:r>
            <a:r>
              <a:rPr sz="1800" b="1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222186" y="4521880"/>
            <a:ext cx="2268220" cy="76200"/>
          </a:xfrm>
          <a:custGeom>
            <a:avLst/>
            <a:gdLst/>
            <a:ahLst/>
            <a:cxnLst/>
            <a:rect l="l" t="t" r="r" b="b"/>
            <a:pathLst>
              <a:path w="2268220" h="76200">
                <a:moveTo>
                  <a:pt x="2262727" y="34824"/>
                </a:moveTo>
                <a:lnTo>
                  <a:pt x="2204662" y="34824"/>
                </a:lnTo>
                <a:lnTo>
                  <a:pt x="2204712" y="41174"/>
                </a:lnTo>
                <a:lnTo>
                  <a:pt x="2192015" y="41274"/>
                </a:lnTo>
                <a:lnTo>
                  <a:pt x="2192289" y="76197"/>
                </a:lnTo>
                <a:lnTo>
                  <a:pt x="2268188" y="37501"/>
                </a:lnTo>
                <a:lnTo>
                  <a:pt x="2262727" y="34824"/>
                </a:lnTo>
                <a:close/>
              </a:path>
              <a:path w="2268220" h="76200">
                <a:moveTo>
                  <a:pt x="2191965" y="34924"/>
                </a:moveTo>
                <a:lnTo>
                  <a:pt x="0" y="52096"/>
                </a:lnTo>
                <a:lnTo>
                  <a:pt x="49" y="58446"/>
                </a:lnTo>
                <a:lnTo>
                  <a:pt x="2192015" y="41274"/>
                </a:lnTo>
                <a:lnTo>
                  <a:pt x="2191965" y="34924"/>
                </a:lnTo>
                <a:close/>
              </a:path>
              <a:path w="2268220" h="76200">
                <a:moveTo>
                  <a:pt x="2204662" y="34824"/>
                </a:moveTo>
                <a:lnTo>
                  <a:pt x="2191965" y="34924"/>
                </a:lnTo>
                <a:lnTo>
                  <a:pt x="2192015" y="41274"/>
                </a:lnTo>
                <a:lnTo>
                  <a:pt x="2204712" y="41174"/>
                </a:lnTo>
                <a:lnTo>
                  <a:pt x="2204662" y="34824"/>
                </a:lnTo>
                <a:close/>
              </a:path>
              <a:path w="2268220" h="76200">
                <a:moveTo>
                  <a:pt x="2191692" y="0"/>
                </a:moveTo>
                <a:lnTo>
                  <a:pt x="2191965" y="34924"/>
                </a:lnTo>
                <a:lnTo>
                  <a:pt x="2262727" y="34824"/>
                </a:lnTo>
                <a:lnTo>
                  <a:pt x="2191692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247779" y="4976876"/>
            <a:ext cx="84963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Snowball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038855" y="2139695"/>
            <a:ext cx="3319145" cy="753110"/>
            <a:chOff x="3038855" y="2139695"/>
            <a:chExt cx="3319145" cy="753110"/>
          </a:xfrm>
        </p:grpSpPr>
        <p:sp>
          <p:nvSpPr>
            <p:cNvPr id="15" name="object 15"/>
            <p:cNvSpPr/>
            <p:nvPr/>
          </p:nvSpPr>
          <p:spPr>
            <a:xfrm>
              <a:off x="3791404" y="2465224"/>
              <a:ext cx="2566670" cy="76200"/>
            </a:xfrm>
            <a:custGeom>
              <a:avLst/>
              <a:gdLst/>
              <a:ahLst/>
              <a:cxnLst/>
              <a:rect l="l" t="t" r="r" b="b"/>
              <a:pathLst>
                <a:path w="2566670" h="76200">
                  <a:moveTo>
                    <a:pt x="2490233" y="41274"/>
                  </a:moveTo>
                  <a:lnTo>
                    <a:pt x="2490233" y="76200"/>
                  </a:lnTo>
                  <a:lnTo>
                    <a:pt x="2560083" y="41275"/>
                  </a:lnTo>
                  <a:lnTo>
                    <a:pt x="2490233" y="41274"/>
                  </a:lnTo>
                  <a:close/>
                </a:path>
                <a:path w="2566670" h="76200">
                  <a:moveTo>
                    <a:pt x="2490233" y="34924"/>
                  </a:moveTo>
                  <a:lnTo>
                    <a:pt x="2490233" y="41274"/>
                  </a:lnTo>
                  <a:lnTo>
                    <a:pt x="2502933" y="41275"/>
                  </a:lnTo>
                  <a:lnTo>
                    <a:pt x="2502933" y="34925"/>
                  </a:lnTo>
                  <a:lnTo>
                    <a:pt x="2490233" y="34924"/>
                  </a:lnTo>
                  <a:close/>
                </a:path>
                <a:path w="2566670" h="76200">
                  <a:moveTo>
                    <a:pt x="2490233" y="0"/>
                  </a:moveTo>
                  <a:lnTo>
                    <a:pt x="2490233" y="34924"/>
                  </a:lnTo>
                  <a:lnTo>
                    <a:pt x="2502933" y="34925"/>
                  </a:lnTo>
                  <a:lnTo>
                    <a:pt x="2502933" y="41275"/>
                  </a:lnTo>
                  <a:lnTo>
                    <a:pt x="2560086" y="41273"/>
                  </a:lnTo>
                  <a:lnTo>
                    <a:pt x="2566433" y="38100"/>
                  </a:lnTo>
                  <a:lnTo>
                    <a:pt x="2490233" y="0"/>
                  </a:lnTo>
                  <a:close/>
                </a:path>
                <a:path w="2566670" h="76200">
                  <a:moveTo>
                    <a:pt x="0" y="34923"/>
                  </a:moveTo>
                  <a:lnTo>
                    <a:pt x="0" y="41273"/>
                  </a:lnTo>
                  <a:lnTo>
                    <a:pt x="2490233" y="41274"/>
                  </a:lnTo>
                  <a:lnTo>
                    <a:pt x="2490233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38855" y="2139695"/>
              <a:ext cx="752856" cy="7528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377679" y="2114803"/>
            <a:ext cx="1431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www: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10Gbit/s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188687" y="4144771"/>
            <a:ext cx="407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89191" y="2103120"/>
            <a:ext cx="752856" cy="75285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0535" y="4114800"/>
            <a:ext cx="752855" cy="75285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368040" y="4233671"/>
            <a:ext cx="649224" cy="649224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41007" y="4178808"/>
            <a:ext cx="649224" cy="649224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693152" y="4267200"/>
            <a:ext cx="472440" cy="47243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10383" y="4215384"/>
            <a:ext cx="752856" cy="752856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05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n</a:t>
            </a:r>
            <a:r>
              <a:rPr spc="-130" dirty="0"/>
              <a:t>o</a:t>
            </a:r>
            <a:r>
              <a:rPr spc="-160" dirty="0"/>
              <a:t>w</a:t>
            </a:r>
            <a:r>
              <a:rPr spc="-130" dirty="0"/>
              <a:t>b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775" dirty="0"/>
              <a:t>E</a:t>
            </a:r>
            <a:r>
              <a:rPr spc="-210" dirty="0"/>
              <a:t>d</a:t>
            </a:r>
            <a:r>
              <a:rPr spc="-575" dirty="0"/>
              <a:t>g</a:t>
            </a:r>
            <a:r>
              <a:rPr spc="-34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1788"/>
            <a:ext cx="6622415" cy="1793239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1300" marR="647065" indent="-228600">
              <a:lnSpc>
                <a:spcPct val="70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100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 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capability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device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08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AMI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processing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930396"/>
            <a:ext cx="6633845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Very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useful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pre-process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while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moving</a:t>
            </a:r>
            <a:endParaRPr sz="2600">
              <a:latin typeface="Microsoft Sans Serif"/>
              <a:cs typeface="Microsoft Sans Serif"/>
            </a:endParaRPr>
          </a:p>
          <a:p>
            <a:pPr marL="241300" marR="621665" indent="-228600">
              <a:lnSpc>
                <a:spcPct val="708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case: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migration,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collation,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IoT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tu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ach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241300" marR="412750" indent="-228600">
              <a:lnSpc>
                <a:spcPct val="708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“Snowball”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deprecated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favor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“Snowball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Edge”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8216900" y="649223"/>
            <a:ext cx="2743200" cy="4418330"/>
            <a:chOff x="8216900" y="649223"/>
            <a:chExt cx="2743200" cy="441833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16900" y="1739899"/>
              <a:ext cx="2743200" cy="33274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15855" y="649223"/>
              <a:ext cx="1054607" cy="105460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0634573" y="1017523"/>
            <a:ext cx="4248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51317" y="5360923"/>
            <a:ext cx="8178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968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482328" y="5117591"/>
            <a:ext cx="1088135" cy="1091183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086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5" dirty="0"/>
              <a:t> </a:t>
            </a:r>
            <a:r>
              <a:rPr spc="-265" dirty="0"/>
              <a:t>Snowmobile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3975100"/>
            <a:ext cx="9391015" cy="1564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exabytes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(1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EB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1,000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PB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1,000,000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TBs)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Snowmobile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100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PB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(use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parallel)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10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PB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1329871"/>
            <a:ext cx="3048000" cy="2285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1695" y="295656"/>
            <a:ext cx="1152144" cy="1152144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407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Hybrid</a:t>
            </a:r>
            <a:r>
              <a:rPr spc="35" dirty="0"/>
              <a:t> </a:t>
            </a:r>
            <a:r>
              <a:rPr spc="-190" dirty="0"/>
              <a:t>Cloud</a:t>
            </a:r>
            <a:r>
              <a:rPr spc="35" dirty="0"/>
              <a:t> </a:t>
            </a:r>
            <a:r>
              <a:rPr spc="-90" dirty="0"/>
              <a:t>for</a:t>
            </a:r>
            <a:r>
              <a:rPr spc="40" dirty="0"/>
              <a:t> </a:t>
            </a:r>
            <a:r>
              <a:rPr spc="-320" dirty="0"/>
              <a:t>Storage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91412"/>
            <a:ext cx="973645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160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Part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Part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2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requirements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2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strategy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520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proprietary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(unlike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EFS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NFS),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720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8200" y="2032000"/>
            <a:ext cx="3530600" cy="2463800"/>
          </a:xfrm>
          <a:custGeom>
            <a:avLst/>
            <a:gdLst/>
            <a:ahLst/>
            <a:cxnLst/>
            <a:rect l="l" t="t" r="r" b="b"/>
            <a:pathLst>
              <a:path w="3530600" h="2463800">
                <a:moveTo>
                  <a:pt x="0" y="0"/>
                </a:moveTo>
                <a:lnTo>
                  <a:pt x="3530600" y="0"/>
                </a:lnTo>
                <a:lnTo>
                  <a:pt x="3530600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50669" y="2040636"/>
            <a:ext cx="1118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b="1" spc="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3200" b="1" spc="-6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3200" b="1" spc="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86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40" dirty="0"/>
              <a:t> </a:t>
            </a:r>
            <a:r>
              <a:rPr spc="-320" dirty="0"/>
              <a:t>Storage</a:t>
            </a:r>
            <a:r>
              <a:rPr spc="50" dirty="0"/>
              <a:t> </a:t>
            </a:r>
            <a:r>
              <a:rPr spc="-190" dirty="0"/>
              <a:t>Cloud</a:t>
            </a:r>
            <a:r>
              <a:rPr spc="40" dirty="0"/>
              <a:t> </a:t>
            </a:r>
            <a:r>
              <a:rPr spc="-200" dirty="0"/>
              <a:t>Native</a:t>
            </a:r>
            <a:r>
              <a:rPr spc="50" dirty="0"/>
              <a:t> </a:t>
            </a:r>
            <a:r>
              <a:rPr spc="-155" dirty="0"/>
              <a:t>Options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43420" y="3800347"/>
            <a:ext cx="1181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9875" y="3800347"/>
            <a:ext cx="120269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344170" marR="5080" indent="-344805">
              <a:lnSpc>
                <a:spcPts val="2110"/>
              </a:lnSpc>
              <a:spcBef>
                <a:spcPts val="21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 </a:t>
            </a:r>
            <a:r>
              <a:rPr sz="1800" b="1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Store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66302" y="2032000"/>
            <a:ext cx="2525395" cy="246380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095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65"/>
              </a:spcBef>
            </a:pP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FILE</a:t>
            </a:r>
            <a:endParaRPr sz="3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4700">
              <a:latin typeface="Calibri"/>
              <a:cs typeface="Calibri"/>
            </a:endParaRPr>
          </a:p>
          <a:p>
            <a:pPr marR="57150" algn="ctr">
              <a:lnSpc>
                <a:spcPct val="100000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EFS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888902" y="2032000"/>
            <a:ext cx="3554095" cy="2463800"/>
          </a:xfrm>
          <a:custGeom>
            <a:avLst/>
            <a:gdLst/>
            <a:ahLst/>
            <a:cxnLst/>
            <a:rect l="l" t="t" r="r" b="b"/>
            <a:pathLst>
              <a:path w="3554095" h="2463800">
                <a:moveTo>
                  <a:pt x="0" y="0"/>
                </a:moveTo>
                <a:lnTo>
                  <a:pt x="3553798" y="0"/>
                </a:lnTo>
                <a:lnTo>
                  <a:pt x="3553798" y="2463800"/>
                </a:lnTo>
                <a:lnTo>
                  <a:pt x="0" y="246380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040738" y="2040636"/>
            <a:ext cx="12623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3200" b="1" dirty="0">
                <a:solidFill>
                  <a:srgbClr val="444949"/>
                </a:solidFill>
                <a:latin typeface="Calibri"/>
                <a:cs typeface="Calibri"/>
              </a:rPr>
              <a:t>BJ</a:t>
            </a:r>
            <a:r>
              <a:rPr sz="3200" b="1" spc="-4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3200" b="1" spc="2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32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18690" y="3876547"/>
            <a:ext cx="1057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67340" y="3861307"/>
            <a:ext cx="673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aci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496567" y="2731007"/>
            <a:ext cx="2362200" cy="969644"/>
            <a:chOff x="1496567" y="2731007"/>
            <a:chExt cx="2362200" cy="969644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6567" y="2822447"/>
              <a:ext cx="816863" cy="81686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9503" y="2731007"/>
              <a:ext cx="969264" cy="969263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654040" y="2822448"/>
            <a:ext cx="883919" cy="88391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8470392" y="2874264"/>
            <a:ext cx="2417445" cy="920750"/>
            <a:chOff x="8470392" y="2874264"/>
            <a:chExt cx="2417445" cy="92075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70392" y="2874264"/>
              <a:ext cx="920496" cy="9204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70008" y="2874264"/>
              <a:ext cx="917448" cy="920496"/>
            </a:xfrm>
            <a:prstGeom prst="rect">
              <a:avLst/>
            </a:prstGeom>
          </p:spPr>
        </p:pic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079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75" dirty="0"/>
              <a:t>Si</a:t>
            </a:r>
            <a:r>
              <a:rPr spc="-409" dirty="0"/>
              <a:t>x</a:t>
            </a:r>
            <a:r>
              <a:rPr spc="-210" dirty="0"/>
              <a:t> </a:t>
            </a:r>
            <a:r>
              <a:rPr dirty="0"/>
              <a:t>A</a:t>
            </a:r>
            <a:r>
              <a:rPr spc="-210" dirty="0"/>
              <a:t>d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170" dirty="0"/>
              <a:t>f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285" dirty="0"/>
              <a:t>u</a:t>
            </a:r>
            <a:r>
              <a:rPr spc="100" dirty="0"/>
              <a:t>t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176"/>
            <a:ext cx="9645650" cy="4215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75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Trade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capital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(CAPEX)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operational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(OPEX)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Reduced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Total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Ownership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(TCO)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Operational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(OPEX)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due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large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Scal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actual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speed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agility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Stop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spending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money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running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minutes: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leverage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31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25" dirty="0"/>
              <a:t> </a:t>
            </a:r>
            <a:r>
              <a:rPr spc="-320" dirty="0"/>
              <a:t>Storage</a:t>
            </a:r>
            <a:r>
              <a:rPr spc="35" dirty="0"/>
              <a:t> </a:t>
            </a:r>
            <a:r>
              <a:rPr spc="-310" dirty="0"/>
              <a:t>Gateway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9379"/>
            <a:ext cx="5445125" cy="210756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11430" indent="-228600">
              <a:lnSpc>
                <a:spcPts val="23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dge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bet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een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270"/>
              </a:lnSpc>
              <a:spcBef>
                <a:spcPts val="104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Hybrid 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service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 </a:t>
            </a:r>
            <a:r>
              <a:rPr sz="3525" spc="-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on- 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3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3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35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3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3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sea</a:t>
            </a:r>
            <a:r>
              <a:rPr sz="235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3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35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ess</a:t>
            </a:r>
            <a:r>
              <a:rPr sz="23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3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3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35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3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3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3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3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3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3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35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3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35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350">
              <a:latin typeface="Microsoft Sans Serif"/>
              <a:cs typeface="Microsoft Sans Serif"/>
            </a:endParaRPr>
          </a:p>
          <a:p>
            <a:pPr marL="241300" marR="669290" indent="-228600">
              <a:lnSpc>
                <a:spcPct val="800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cases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isaste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rec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ackup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ered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955795"/>
            <a:ext cx="5120005" cy="17265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Fil</a:t>
            </a:r>
            <a:r>
              <a:rPr sz="20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1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types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9821" y="5726683"/>
            <a:ext cx="119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9122" y="5879083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001220" y="5866891"/>
            <a:ext cx="686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aci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228670" y="1816100"/>
            <a:ext cx="665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85" dirty="0">
                <a:solidFill>
                  <a:srgbClr val="444949"/>
                </a:solidFill>
                <a:latin typeface="Arial"/>
                <a:cs typeface="Arial"/>
              </a:rPr>
              <a:t>T</a:t>
            </a:r>
            <a:r>
              <a:rPr sz="1800" b="1" spc="15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r>
              <a:rPr sz="1800" b="1" dirty="0">
                <a:solidFill>
                  <a:srgbClr val="444949"/>
                </a:solidFill>
                <a:latin typeface="Arial"/>
                <a:cs typeface="Arial"/>
              </a:rPr>
              <a:t>p</a:t>
            </a:r>
            <a:r>
              <a:rPr sz="1800" b="1" spc="30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05721" y="1965452"/>
            <a:ext cx="9518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5" dirty="0">
                <a:solidFill>
                  <a:srgbClr val="444949"/>
                </a:solidFill>
                <a:latin typeface="Arial"/>
                <a:cs typeface="Arial"/>
              </a:rPr>
              <a:t>V</a:t>
            </a:r>
            <a:r>
              <a:rPr sz="1800" b="1" spc="-4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1800" b="1" spc="-45" dirty="0">
                <a:solidFill>
                  <a:srgbClr val="444949"/>
                </a:solidFill>
                <a:latin typeface="Arial"/>
                <a:cs typeface="Arial"/>
              </a:rPr>
              <a:t>lu</a:t>
            </a:r>
            <a:r>
              <a:rPr sz="1800" b="1" spc="20" dirty="0">
                <a:solidFill>
                  <a:srgbClr val="444949"/>
                </a:solidFill>
                <a:latin typeface="Arial"/>
                <a:cs typeface="Arial"/>
              </a:rPr>
              <a:t>m</a:t>
            </a:r>
            <a:r>
              <a:rPr sz="1800" b="1" spc="3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1800" b="1" spc="-35" dirty="0">
                <a:solidFill>
                  <a:srgbClr val="444949"/>
                </a:solidFill>
                <a:latin typeface="Arial"/>
                <a:cs typeface="Arial"/>
              </a:rPr>
              <a:t>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58470" y="1855723"/>
            <a:ext cx="447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Fil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74672" y="3202940"/>
            <a:ext cx="2120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Storage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834378" y="2146055"/>
            <a:ext cx="4307840" cy="480695"/>
          </a:xfrm>
          <a:custGeom>
            <a:avLst/>
            <a:gdLst/>
            <a:ahLst/>
            <a:cxnLst/>
            <a:rect l="l" t="t" r="r" b="b"/>
            <a:pathLst>
              <a:path w="4307840" h="480694">
                <a:moveTo>
                  <a:pt x="4307614" y="16087"/>
                </a:moveTo>
                <a:lnTo>
                  <a:pt x="4296494" y="63563"/>
                </a:lnTo>
                <a:lnTo>
                  <a:pt x="4263856" y="109669"/>
                </a:lnTo>
                <a:lnTo>
                  <a:pt x="4230677" y="139529"/>
                </a:lnTo>
                <a:lnTo>
                  <a:pt x="4188738" y="168606"/>
                </a:lnTo>
                <a:lnTo>
                  <a:pt x="4138357" y="196832"/>
                </a:lnTo>
                <a:lnTo>
                  <a:pt x="4079856" y="224136"/>
                </a:lnTo>
                <a:lnTo>
                  <a:pt x="4013556" y="250452"/>
                </a:lnTo>
                <a:lnTo>
                  <a:pt x="3977581" y="263216"/>
                </a:lnTo>
                <a:lnTo>
                  <a:pt x="3939777" y="275708"/>
                </a:lnTo>
                <a:lnTo>
                  <a:pt x="3900184" y="287917"/>
                </a:lnTo>
                <a:lnTo>
                  <a:pt x="3858841" y="299835"/>
                </a:lnTo>
                <a:lnTo>
                  <a:pt x="3815789" y="311455"/>
                </a:lnTo>
                <a:lnTo>
                  <a:pt x="3771068" y="322766"/>
                </a:lnTo>
                <a:lnTo>
                  <a:pt x="3724717" y="333760"/>
                </a:lnTo>
                <a:lnTo>
                  <a:pt x="3676778" y="344430"/>
                </a:lnTo>
                <a:lnTo>
                  <a:pt x="3627290" y="354765"/>
                </a:lnTo>
                <a:lnTo>
                  <a:pt x="3576293" y="364758"/>
                </a:lnTo>
                <a:lnTo>
                  <a:pt x="3523828" y="374399"/>
                </a:lnTo>
                <a:lnTo>
                  <a:pt x="3469934" y="383681"/>
                </a:lnTo>
                <a:lnTo>
                  <a:pt x="3414651" y="392594"/>
                </a:lnTo>
                <a:lnTo>
                  <a:pt x="3358021" y="401131"/>
                </a:lnTo>
                <a:lnTo>
                  <a:pt x="3300081" y="409281"/>
                </a:lnTo>
                <a:lnTo>
                  <a:pt x="3240874" y="417037"/>
                </a:lnTo>
                <a:lnTo>
                  <a:pt x="3180439" y="424390"/>
                </a:lnTo>
                <a:lnTo>
                  <a:pt x="3118816" y="431331"/>
                </a:lnTo>
                <a:lnTo>
                  <a:pt x="3056044" y="437851"/>
                </a:lnTo>
                <a:lnTo>
                  <a:pt x="2992165" y="443943"/>
                </a:lnTo>
                <a:lnTo>
                  <a:pt x="2927219" y="449597"/>
                </a:lnTo>
                <a:lnTo>
                  <a:pt x="2861245" y="454805"/>
                </a:lnTo>
                <a:lnTo>
                  <a:pt x="2794283" y="459558"/>
                </a:lnTo>
                <a:lnTo>
                  <a:pt x="2726374" y="463847"/>
                </a:lnTo>
                <a:lnTo>
                  <a:pt x="2657557" y="467664"/>
                </a:lnTo>
                <a:lnTo>
                  <a:pt x="2587874" y="471000"/>
                </a:lnTo>
                <a:lnTo>
                  <a:pt x="2517363" y="473846"/>
                </a:lnTo>
                <a:lnTo>
                  <a:pt x="2446065" y="476195"/>
                </a:lnTo>
                <a:lnTo>
                  <a:pt x="2374021" y="478036"/>
                </a:lnTo>
                <a:lnTo>
                  <a:pt x="2301269" y="479362"/>
                </a:lnTo>
                <a:lnTo>
                  <a:pt x="2227851" y="480164"/>
                </a:lnTo>
                <a:lnTo>
                  <a:pt x="2153807" y="480434"/>
                </a:lnTo>
                <a:lnTo>
                  <a:pt x="2079762" y="480164"/>
                </a:lnTo>
                <a:lnTo>
                  <a:pt x="2006344" y="479362"/>
                </a:lnTo>
                <a:lnTo>
                  <a:pt x="1933592" y="478036"/>
                </a:lnTo>
                <a:lnTo>
                  <a:pt x="1861548" y="476195"/>
                </a:lnTo>
                <a:lnTo>
                  <a:pt x="1790250" y="473846"/>
                </a:lnTo>
                <a:lnTo>
                  <a:pt x="1719739" y="471000"/>
                </a:lnTo>
                <a:lnTo>
                  <a:pt x="1650056" y="467664"/>
                </a:lnTo>
                <a:lnTo>
                  <a:pt x="1581239" y="463847"/>
                </a:lnTo>
                <a:lnTo>
                  <a:pt x="1513330" y="459558"/>
                </a:lnTo>
                <a:lnTo>
                  <a:pt x="1446368" y="454805"/>
                </a:lnTo>
                <a:lnTo>
                  <a:pt x="1380394" y="449597"/>
                </a:lnTo>
                <a:lnTo>
                  <a:pt x="1315448" y="443943"/>
                </a:lnTo>
                <a:lnTo>
                  <a:pt x="1251569" y="437851"/>
                </a:lnTo>
                <a:lnTo>
                  <a:pt x="1188797" y="431331"/>
                </a:lnTo>
                <a:lnTo>
                  <a:pt x="1127174" y="424390"/>
                </a:lnTo>
                <a:lnTo>
                  <a:pt x="1066739" y="417037"/>
                </a:lnTo>
                <a:lnTo>
                  <a:pt x="1007532" y="409281"/>
                </a:lnTo>
                <a:lnTo>
                  <a:pt x="949592" y="401131"/>
                </a:lnTo>
                <a:lnTo>
                  <a:pt x="892962" y="392594"/>
                </a:lnTo>
                <a:lnTo>
                  <a:pt x="837679" y="383681"/>
                </a:lnTo>
                <a:lnTo>
                  <a:pt x="783785" y="374399"/>
                </a:lnTo>
                <a:lnTo>
                  <a:pt x="731320" y="364758"/>
                </a:lnTo>
                <a:lnTo>
                  <a:pt x="680323" y="354765"/>
                </a:lnTo>
                <a:lnTo>
                  <a:pt x="630835" y="344430"/>
                </a:lnTo>
                <a:lnTo>
                  <a:pt x="582896" y="333760"/>
                </a:lnTo>
                <a:lnTo>
                  <a:pt x="536545" y="322766"/>
                </a:lnTo>
                <a:lnTo>
                  <a:pt x="491824" y="311455"/>
                </a:lnTo>
                <a:lnTo>
                  <a:pt x="448772" y="299835"/>
                </a:lnTo>
                <a:lnTo>
                  <a:pt x="407429" y="287917"/>
                </a:lnTo>
                <a:lnTo>
                  <a:pt x="367836" y="275708"/>
                </a:lnTo>
                <a:lnTo>
                  <a:pt x="330032" y="263216"/>
                </a:lnTo>
                <a:lnTo>
                  <a:pt x="294057" y="250452"/>
                </a:lnTo>
                <a:lnTo>
                  <a:pt x="227757" y="224136"/>
                </a:lnTo>
                <a:lnTo>
                  <a:pt x="169256" y="196832"/>
                </a:lnTo>
                <a:lnTo>
                  <a:pt x="118876" y="168606"/>
                </a:lnTo>
                <a:lnTo>
                  <a:pt x="76936" y="139529"/>
                </a:lnTo>
                <a:lnTo>
                  <a:pt x="43757" y="109669"/>
                </a:lnTo>
                <a:lnTo>
                  <a:pt x="19661" y="79096"/>
                </a:lnTo>
                <a:lnTo>
                  <a:pt x="1248" y="32050"/>
                </a:lnTo>
                <a:lnTo>
                  <a:pt x="0" y="16087"/>
                </a:lnTo>
                <a:lnTo>
                  <a:pt x="0" y="10723"/>
                </a:lnTo>
                <a:lnTo>
                  <a:pt x="431" y="5360"/>
                </a:lnTo>
                <a:lnTo>
                  <a:pt x="1293" y="0"/>
                </a:lnTo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779317" y="4113725"/>
            <a:ext cx="4307840" cy="480695"/>
          </a:xfrm>
          <a:custGeom>
            <a:avLst/>
            <a:gdLst/>
            <a:ahLst/>
            <a:cxnLst/>
            <a:rect l="l" t="t" r="r" b="b"/>
            <a:pathLst>
              <a:path w="4307840" h="480695">
                <a:moveTo>
                  <a:pt x="0" y="464347"/>
                </a:moveTo>
                <a:lnTo>
                  <a:pt x="11119" y="416870"/>
                </a:lnTo>
                <a:lnTo>
                  <a:pt x="43757" y="370764"/>
                </a:lnTo>
                <a:lnTo>
                  <a:pt x="76936" y="340905"/>
                </a:lnTo>
                <a:lnTo>
                  <a:pt x="118876" y="311827"/>
                </a:lnTo>
                <a:lnTo>
                  <a:pt x="169256" y="283602"/>
                </a:lnTo>
                <a:lnTo>
                  <a:pt x="227757" y="256297"/>
                </a:lnTo>
                <a:lnTo>
                  <a:pt x="294057" y="229982"/>
                </a:lnTo>
                <a:lnTo>
                  <a:pt x="330032" y="217217"/>
                </a:lnTo>
                <a:lnTo>
                  <a:pt x="367836" y="204726"/>
                </a:lnTo>
                <a:lnTo>
                  <a:pt x="407429" y="192516"/>
                </a:lnTo>
                <a:lnTo>
                  <a:pt x="448772" y="180598"/>
                </a:lnTo>
                <a:lnTo>
                  <a:pt x="491824" y="168979"/>
                </a:lnTo>
                <a:lnTo>
                  <a:pt x="536546" y="157667"/>
                </a:lnTo>
                <a:lnTo>
                  <a:pt x="582896" y="146673"/>
                </a:lnTo>
                <a:lnTo>
                  <a:pt x="630835" y="136004"/>
                </a:lnTo>
                <a:lnTo>
                  <a:pt x="680323" y="125668"/>
                </a:lnTo>
                <a:lnTo>
                  <a:pt x="731320" y="115675"/>
                </a:lnTo>
                <a:lnTo>
                  <a:pt x="783785" y="106034"/>
                </a:lnTo>
                <a:lnTo>
                  <a:pt x="837679" y="96752"/>
                </a:lnTo>
                <a:lnTo>
                  <a:pt x="892962" y="87839"/>
                </a:lnTo>
                <a:lnTo>
                  <a:pt x="949593" y="79303"/>
                </a:lnTo>
                <a:lnTo>
                  <a:pt x="1007532" y="71152"/>
                </a:lnTo>
                <a:lnTo>
                  <a:pt x="1066739" y="63396"/>
                </a:lnTo>
                <a:lnTo>
                  <a:pt x="1127174" y="56044"/>
                </a:lnTo>
                <a:lnTo>
                  <a:pt x="1188797" y="49103"/>
                </a:lnTo>
                <a:lnTo>
                  <a:pt x="1251569" y="42582"/>
                </a:lnTo>
                <a:lnTo>
                  <a:pt x="1315448" y="36490"/>
                </a:lnTo>
                <a:lnTo>
                  <a:pt x="1380394" y="30836"/>
                </a:lnTo>
                <a:lnTo>
                  <a:pt x="1446368" y="25628"/>
                </a:lnTo>
                <a:lnTo>
                  <a:pt x="1513330" y="20876"/>
                </a:lnTo>
                <a:lnTo>
                  <a:pt x="1581239" y="16586"/>
                </a:lnTo>
                <a:lnTo>
                  <a:pt x="1650056" y="12769"/>
                </a:lnTo>
                <a:lnTo>
                  <a:pt x="1719739" y="9433"/>
                </a:lnTo>
                <a:lnTo>
                  <a:pt x="1790250" y="6587"/>
                </a:lnTo>
                <a:lnTo>
                  <a:pt x="1861548" y="4238"/>
                </a:lnTo>
                <a:lnTo>
                  <a:pt x="1933592" y="2397"/>
                </a:lnTo>
                <a:lnTo>
                  <a:pt x="2006344" y="1071"/>
                </a:lnTo>
                <a:lnTo>
                  <a:pt x="2079762" y="269"/>
                </a:lnTo>
                <a:lnTo>
                  <a:pt x="2153807" y="0"/>
                </a:lnTo>
                <a:lnTo>
                  <a:pt x="2227851" y="269"/>
                </a:lnTo>
                <a:lnTo>
                  <a:pt x="2301269" y="1071"/>
                </a:lnTo>
                <a:lnTo>
                  <a:pt x="2374021" y="2397"/>
                </a:lnTo>
                <a:lnTo>
                  <a:pt x="2446065" y="4238"/>
                </a:lnTo>
                <a:lnTo>
                  <a:pt x="2517363" y="6587"/>
                </a:lnTo>
                <a:lnTo>
                  <a:pt x="2587874" y="9433"/>
                </a:lnTo>
                <a:lnTo>
                  <a:pt x="2657557" y="12769"/>
                </a:lnTo>
                <a:lnTo>
                  <a:pt x="2726374" y="16586"/>
                </a:lnTo>
                <a:lnTo>
                  <a:pt x="2794283" y="20876"/>
                </a:lnTo>
                <a:lnTo>
                  <a:pt x="2861245" y="25628"/>
                </a:lnTo>
                <a:lnTo>
                  <a:pt x="2927219" y="30836"/>
                </a:lnTo>
                <a:lnTo>
                  <a:pt x="2992166" y="36490"/>
                </a:lnTo>
                <a:lnTo>
                  <a:pt x="3056044" y="42582"/>
                </a:lnTo>
                <a:lnTo>
                  <a:pt x="3118816" y="49103"/>
                </a:lnTo>
                <a:lnTo>
                  <a:pt x="3180439" y="56044"/>
                </a:lnTo>
                <a:lnTo>
                  <a:pt x="3240874" y="63396"/>
                </a:lnTo>
                <a:lnTo>
                  <a:pt x="3300082" y="71152"/>
                </a:lnTo>
                <a:lnTo>
                  <a:pt x="3358021" y="79303"/>
                </a:lnTo>
                <a:lnTo>
                  <a:pt x="3414651" y="87839"/>
                </a:lnTo>
                <a:lnTo>
                  <a:pt x="3469934" y="96752"/>
                </a:lnTo>
                <a:lnTo>
                  <a:pt x="3523828" y="106034"/>
                </a:lnTo>
                <a:lnTo>
                  <a:pt x="3576293" y="115675"/>
                </a:lnTo>
                <a:lnTo>
                  <a:pt x="3627290" y="125668"/>
                </a:lnTo>
                <a:lnTo>
                  <a:pt x="3676778" y="136004"/>
                </a:lnTo>
                <a:lnTo>
                  <a:pt x="3724717" y="146673"/>
                </a:lnTo>
                <a:lnTo>
                  <a:pt x="3771068" y="157667"/>
                </a:lnTo>
                <a:lnTo>
                  <a:pt x="3815789" y="168979"/>
                </a:lnTo>
                <a:lnTo>
                  <a:pt x="3858841" y="180598"/>
                </a:lnTo>
                <a:lnTo>
                  <a:pt x="3900184" y="192516"/>
                </a:lnTo>
                <a:lnTo>
                  <a:pt x="3939777" y="204726"/>
                </a:lnTo>
                <a:lnTo>
                  <a:pt x="3977581" y="217217"/>
                </a:lnTo>
                <a:lnTo>
                  <a:pt x="4013556" y="229982"/>
                </a:lnTo>
                <a:lnTo>
                  <a:pt x="4079856" y="256297"/>
                </a:lnTo>
                <a:lnTo>
                  <a:pt x="4138357" y="283602"/>
                </a:lnTo>
                <a:lnTo>
                  <a:pt x="4188738" y="311827"/>
                </a:lnTo>
                <a:lnTo>
                  <a:pt x="4230678" y="340905"/>
                </a:lnTo>
                <a:lnTo>
                  <a:pt x="4263856" y="370764"/>
                </a:lnTo>
                <a:lnTo>
                  <a:pt x="4287952" y="401337"/>
                </a:lnTo>
                <a:lnTo>
                  <a:pt x="4306365" y="448383"/>
                </a:lnTo>
                <a:lnTo>
                  <a:pt x="4307614" y="464347"/>
                </a:lnTo>
                <a:lnTo>
                  <a:pt x="4307614" y="469710"/>
                </a:lnTo>
                <a:lnTo>
                  <a:pt x="4307183" y="475073"/>
                </a:lnTo>
                <a:lnTo>
                  <a:pt x="4306321" y="480434"/>
                </a:lnTo>
              </a:path>
            </a:pathLst>
          </a:custGeom>
          <a:ln w="381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79535" y="2871216"/>
            <a:ext cx="1014983" cy="101193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131552" y="1082039"/>
            <a:ext cx="859536" cy="85648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8511" y="1222247"/>
            <a:ext cx="624840" cy="6278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16495" y="1362455"/>
            <a:ext cx="728472" cy="460248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135368" y="4855464"/>
            <a:ext cx="713231" cy="71323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0119" y="4855464"/>
            <a:ext cx="713231" cy="713232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37064" y="4855464"/>
            <a:ext cx="713231" cy="71323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37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535" dirty="0"/>
              <a:t>z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1788"/>
            <a:ext cx="9572625" cy="406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3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bj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gl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gi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(public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access),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6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825" spc="-3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host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static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825" spc="-48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Versioning: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versions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files,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prevent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accidental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71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0"/>
              </a:lnSpc>
              <a:spcBef>
                <a:spcPts val="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71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pli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Classes: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IA,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1Z-IA,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Intelligent,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Glacier,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Deep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Archive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Lifecycle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4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Rules: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transition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classes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Snowball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3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Snowmobile: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import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onto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physical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device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hybrid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solution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extend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6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55016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85" dirty="0"/>
              <a:t>D</a:t>
            </a:r>
            <a:r>
              <a:rPr sz="6000" spc="-295" dirty="0"/>
              <a:t>a</a:t>
            </a:r>
            <a:r>
              <a:rPr sz="6000" spc="145" dirty="0"/>
              <a:t>t</a:t>
            </a:r>
            <a:r>
              <a:rPr sz="6000" spc="-775" dirty="0"/>
              <a:t>a</a:t>
            </a:r>
            <a:r>
              <a:rPr sz="6000" spc="-275" dirty="0"/>
              <a:t>b</a:t>
            </a:r>
            <a:r>
              <a:rPr sz="6000" spc="-775" dirty="0"/>
              <a:t>a</a:t>
            </a:r>
            <a:r>
              <a:rPr sz="6000" spc="-880" dirty="0"/>
              <a:t>s</a:t>
            </a:r>
            <a:r>
              <a:rPr sz="6000" spc="-465" dirty="0"/>
              <a:t>e</a:t>
            </a:r>
            <a:r>
              <a:rPr sz="6000" spc="-880" dirty="0"/>
              <a:t>s</a:t>
            </a:r>
            <a:r>
              <a:rPr sz="6000" spc="65" dirty="0"/>
              <a:t> </a:t>
            </a:r>
            <a:r>
              <a:rPr sz="6000" spc="-905" dirty="0"/>
              <a:t>S</a:t>
            </a:r>
            <a:r>
              <a:rPr sz="6000" spc="-750" dirty="0"/>
              <a:t>e</a:t>
            </a:r>
            <a:r>
              <a:rPr sz="6000" spc="-235" dirty="0"/>
              <a:t>c</a:t>
            </a:r>
            <a:r>
              <a:rPr sz="6000" spc="-130" dirty="0"/>
              <a:t>t</a:t>
            </a:r>
            <a:r>
              <a:rPr sz="6000" spc="-250" dirty="0"/>
              <a:t>ion</a:t>
            </a:r>
            <a:endParaRPr sz="6000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476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550" dirty="0"/>
              <a:t>se</a:t>
            </a:r>
            <a:r>
              <a:rPr spc="-525" dirty="0"/>
              <a:t>s</a:t>
            </a:r>
            <a:r>
              <a:rPr spc="60" dirty="0"/>
              <a:t> </a:t>
            </a:r>
            <a:r>
              <a:rPr spc="-315" dirty="0"/>
              <a:t>I</a:t>
            </a:r>
            <a:r>
              <a:rPr spc="-120" dirty="0"/>
              <a:t>n</a:t>
            </a:r>
            <a:r>
              <a:rPr spc="-70" dirty="0"/>
              <a:t>t</a:t>
            </a:r>
            <a:r>
              <a:rPr spc="-5" dirty="0"/>
              <a:t>r</a:t>
            </a:r>
            <a:r>
              <a:rPr spc="-65" dirty="0"/>
              <a:t>o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328910" cy="3990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disk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(EFS,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EBS,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S3)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Sometimes,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indexes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efficiently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query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search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4550">
              <a:latin typeface="Microsoft Sans Serif"/>
              <a:cs typeface="Microsoft Sans Serif"/>
            </a:endParaRPr>
          </a:p>
          <a:p>
            <a:pPr marL="241300" marR="1195705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purpose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4743" y="259079"/>
            <a:ext cx="1188720" cy="11887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552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0" dirty="0"/>
              <a:t>Re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</a:t>
            </a:r>
            <a:r>
              <a:rPr spc="-175" dirty="0"/>
              <a:t>n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0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545" dirty="0"/>
              <a:t>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55916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Looks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like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Excel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spreadsheets,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links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them!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SQL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queries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lookups</a:t>
            </a:r>
            <a:endParaRPr sz="2800">
              <a:latin typeface="Microsoft Sans Serif"/>
              <a:cs typeface="Microsoft Sans Serif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8823" y="2875028"/>
          <a:ext cx="591185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6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1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46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50" spc="-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Student</a:t>
                      </a:r>
                      <a:r>
                        <a:rPr sz="1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75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7A3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50" spc="-1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Dept</a:t>
                      </a:r>
                      <a:r>
                        <a:rPr sz="1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75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50" spc="-7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Name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750" spc="-1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Email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556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0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M01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J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2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ill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er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800" spc="-14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  <a:hlinkClick r:id="rId2"/>
                        </a:rPr>
                        <a:t>joe@abc.com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5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B01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spc="4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h</a:t>
                      </a:r>
                      <a:r>
                        <a:rPr sz="1800" spc="-22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T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70"/>
                        </a:spcBef>
                      </a:pPr>
                      <a:r>
                        <a:rPr sz="1800" spc="-16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  <a:hlinkClick r:id="rId3"/>
                        </a:rPr>
                        <a:t>sarah@abc.com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429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1093915" y="2500884"/>
            <a:ext cx="88709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8643301" y="3063702"/>
          <a:ext cx="2704464" cy="259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1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27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8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Student</a:t>
                      </a:r>
                      <a:r>
                        <a:rPr sz="1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75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0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Subject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9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Physics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9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Chemistry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14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Math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History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2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Geography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2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4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Economics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8606875" y="2689859"/>
            <a:ext cx="8413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1008823" y="4807149"/>
          <a:ext cx="6689724" cy="13220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3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48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6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Dept</a:t>
                      </a:r>
                      <a:r>
                        <a:rPr sz="175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750" spc="-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ID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F7A3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25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SPOC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4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Email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84"/>
                        </a:spcBef>
                      </a:pPr>
                      <a:r>
                        <a:rPr sz="1750" spc="-110" dirty="0">
                          <a:solidFill>
                            <a:srgbClr val="FFFFFF"/>
                          </a:solidFill>
                          <a:latin typeface="Microsoft Sans Serif"/>
                          <a:cs typeface="Microsoft Sans Serif"/>
                        </a:rPr>
                        <a:t>Phone</a:t>
                      </a:r>
                      <a:endParaRPr sz="175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619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M01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800" spc="-2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l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y</a:t>
                      </a:r>
                      <a:r>
                        <a:rPr sz="1800" spc="2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J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o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n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e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5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  <a:hlinkClick r:id="rId4"/>
                        </a:rPr>
                        <a:t>kelly@abc.com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8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+1234567890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5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B01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S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at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i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sh</a:t>
                      </a:r>
                      <a:r>
                        <a:rPr sz="1800" spc="2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K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u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m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a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r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65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  <a:hlinkClick r:id="rId5"/>
                        </a:rPr>
                        <a:t>satish@abc.com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80" dirty="0">
                          <a:solidFill>
                            <a:srgbClr val="444949"/>
                          </a:solidFill>
                          <a:latin typeface="Microsoft Sans Serif"/>
                          <a:cs typeface="Microsoft Sans Serif"/>
                        </a:rPr>
                        <a:t>+1234567891</a:t>
                      </a:r>
                      <a:endParaRPr sz="1800">
                        <a:latin typeface="Microsoft Sans Serif"/>
                        <a:cs typeface="Microsoft Sans Serif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/>
          <p:nvPr/>
        </p:nvSpPr>
        <p:spPr>
          <a:xfrm>
            <a:off x="1061054" y="4387596"/>
            <a:ext cx="13620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Departments</a:t>
            </a:r>
            <a:endParaRPr sz="2000">
              <a:latin typeface="Microsoft Sans Serif"/>
              <a:cs typeface="Microsoft Sans Serif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97681" y="2449616"/>
            <a:ext cx="7662545" cy="2388235"/>
            <a:chOff x="2197681" y="2449616"/>
            <a:chExt cx="7662545" cy="23882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97681" y="2685389"/>
              <a:ext cx="140038" cy="1386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261317" y="2449616"/>
              <a:ext cx="7599045" cy="621030"/>
            </a:xfrm>
            <a:custGeom>
              <a:avLst/>
              <a:gdLst/>
              <a:ahLst/>
              <a:cxnLst/>
              <a:rect l="l" t="t" r="r" b="b"/>
              <a:pathLst>
                <a:path w="7599045" h="621030">
                  <a:moveTo>
                    <a:pt x="7500992" y="552894"/>
                  </a:moveTo>
                  <a:lnTo>
                    <a:pt x="7495712" y="557513"/>
                  </a:lnTo>
                  <a:lnTo>
                    <a:pt x="7495446" y="561525"/>
                  </a:lnTo>
                  <a:lnTo>
                    <a:pt x="7546983" y="620425"/>
                  </a:lnTo>
                  <a:lnTo>
                    <a:pt x="7555417" y="610787"/>
                  </a:lnTo>
                  <a:lnTo>
                    <a:pt x="7540633" y="610787"/>
                  </a:lnTo>
                  <a:lnTo>
                    <a:pt x="7540633" y="593882"/>
                  </a:lnTo>
                  <a:lnTo>
                    <a:pt x="7505002" y="553162"/>
                  </a:lnTo>
                  <a:lnTo>
                    <a:pt x="7500992" y="552894"/>
                  </a:lnTo>
                  <a:close/>
                </a:path>
                <a:path w="7599045" h="621030">
                  <a:moveTo>
                    <a:pt x="7540633" y="593882"/>
                  </a:moveTo>
                  <a:lnTo>
                    <a:pt x="7540633" y="610787"/>
                  </a:lnTo>
                  <a:lnTo>
                    <a:pt x="7553333" y="610787"/>
                  </a:lnTo>
                  <a:lnTo>
                    <a:pt x="7553333" y="606601"/>
                  </a:lnTo>
                  <a:lnTo>
                    <a:pt x="7542204" y="606601"/>
                  </a:lnTo>
                  <a:lnTo>
                    <a:pt x="7546983" y="601139"/>
                  </a:lnTo>
                  <a:lnTo>
                    <a:pt x="7540633" y="593882"/>
                  </a:lnTo>
                  <a:close/>
                </a:path>
                <a:path w="7599045" h="621030">
                  <a:moveTo>
                    <a:pt x="7592975" y="552894"/>
                  </a:moveTo>
                  <a:lnTo>
                    <a:pt x="7588963" y="553162"/>
                  </a:lnTo>
                  <a:lnTo>
                    <a:pt x="7553333" y="593882"/>
                  </a:lnTo>
                  <a:lnTo>
                    <a:pt x="7553333" y="610787"/>
                  </a:lnTo>
                  <a:lnTo>
                    <a:pt x="7555417" y="610787"/>
                  </a:lnTo>
                  <a:lnTo>
                    <a:pt x="7598521" y="561525"/>
                  </a:lnTo>
                  <a:lnTo>
                    <a:pt x="7598255" y="557513"/>
                  </a:lnTo>
                  <a:lnTo>
                    <a:pt x="7592975" y="552894"/>
                  </a:lnTo>
                  <a:close/>
                </a:path>
                <a:path w="7599045" h="621030">
                  <a:moveTo>
                    <a:pt x="7546983" y="601139"/>
                  </a:moveTo>
                  <a:lnTo>
                    <a:pt x="7542204" y="606601"/>
                  </a:lnTo>
                  <a:lnTo>
                    <a:pt x="7551762" y="606601"/>
                  </a:lnTo>
                  <a:lnTo>
                    <a:pt x="7546983" y="601139"/>
                  </a:lnTo>
                  <a:close/>
                </a:path>
                <a:path w="7599045" h="621030">
                  <a:moveTo>
                    <a:pt x="7553333" y="593882"/>
                  </a:moveTo>
                  <a:lnTo>
                    <a:pt x="7546983" y="601139"/>
                  </a:lnTo>
                  <a:lnTo>
                    <a:pt x="7551762" y="606601"/>
                  </a:lnTo>
                  <a:lnTo>
                    <a:pt x="7553333" y="606601"/>
                  </a:lnTo>
                  <a:lnTo>
                    <a:pt x="7553333" y="593882"/>
                  </a:lnTo>
                  <a:close/>
                </a:path>
                <a:path w="7599045" h="621030">
                  <a:moveTo>
                    <a:pt x="7540633" y="6350"/>
                  </a:moveTo>
                  <a:lnTo>
                    <a:pt x="7540633" y="593882"/>
                  </a:lnTo>
                  <a:lnTo>
                    <a:pt x="7546983" y="601139"/>
                  </a:lnTo>
                  <a:lnTo>
                    <a:pt x="7553333" y="593882"/>
                  </a:lnTo>
                  <a:lnTo>
                    <a:pt x="7553333" y="12700"/>
                  </a:lnTo>
                  <a:lnTo>
                    <a:pt x="7546983" y="12700"/>
                  </a:lnTo>
                  <a:lnTo>
                    <a:pt x="7540633" y="6350"/>
                  </a:lnTo>
                  <a:close/>
                </a:path>
                <a:path w="7599045" h="621030">
                  <a:moveTo>
                    <a:pt x="3162085" y="7207"/>
                  </a:moveTo>
                  <a:lnTo>
                    <a:pt x="0" y="7207"/>
                  </a:lnTo>
                  <a:lnTo>
                    <a:pt x="0" y="242153"/>
                  </a:lnTo>
                  <a:lnTo>
                    <a:pt x="12700" y="242153"/>
                  </a:lnTo>
                  <a:lnTo>
                    <a:pt x="12700" y="19907"/>
                  </a:lnTo>
                  <a:lnTo>
                    <a:pt x="6350" y="19907"/>
                  </a:lnTo>
                  <a:lnTo>
                    <a:pt x="12700" y="13557"/>
                  </a:lnTo>
                  <a:lnTo>
                    <a:pt x="3162085" y="13557"/>
                  </a:lnTo>
                  <a:lnTo>
                    <a:pt x="3162085" y="7207"/>
                  </a:lnTo>
                  <a:close/>
                </a:path>
                <a:path w="7599045" h="621030">
                  <a:moveTo>
                    <a:pt x="12700" y="13557"/>
                  </a:moveTo>
                  <a:lnTo>
                    <a:pt x="6350" y="19907"/>
                  </a:lnTo>
                  <a:lnTo>
                    <a:pt x="12700" y="19907"/>
                  </a:lnTo>
                  <a:lnTo>
                    <a:pt x="12700" y="13557"/>
                  </a:lnTo>
                  <a:close/>
                </a:path>
                <a:path w="7599045" h="621030">
                  <a:moveTo>
                    <a:pt x="3173928" y="7207"/>
                  </a:moveTo>
                  <a:lnTo>
                    <a:pt x="3168435" y="7207"/>
                  </a:lnTo>
                  <a:lnTo>
                    <a:pt x="3162085" y="13557"/>
                  </a:lnTo>
                  <a:lnTo>
                    <a:pt x="12700" y="13557"/>
                  </a:lnTo>
                  <a:lnTo>
                    <a:pt x="12700" y="19907"/>
                  </a:lnTo>
                  <a:lnTo>
                    <a:pt x="3174785" y="19907"/>
                  </a:lnTo>
                  <a:lnTo>
                    <a:pt x="3174785" y="12700"/>
                  </a:lnTo>
                  <a:lnTo>
                    <a:pt x="3168435" y="12700"/>
                  </a:lnTo>
                  <a:lnTo>
                    <a:pt x="3173928" y="7207"/>
                  </a:lnTo>
                  <a:close/>
                </a:path>
                <a:path w="7599045" h="621030">
                  <a:moveTo>
                    <a:pt x="7553333" y="0"/>
                  </a:moveTo>
                  <a:lnTo>
                    <a:pt x="3162085" y="0"/>
                  </a:lnTo>
                  <a:lnTo>
                    <a:pt x="3162085" y="13557"/>
                  </a:lnTo>
                  <a:lnTo>
                    <a:pt x="3168435" y="7207"/>
                  </a:lnTo>
                  <a:lnTo>
                    <a:pt x="3173928" y="7207"/>
                  </a:lnTo>
                  <a:lnTo>
                    <a:pt x="3174785" y="6350"/>
                  </a:lnTo>
                  <a:lnTo>
                    <a:pt x="7553333" y="6350"/>
                  </a:lnTo>
                  <a:lnTo>
                    <a:pt x="7553333" y="0"/>
                  </a:lnTo>
                  <a:close/>
                </a:path>
                <a:path w="7599045" h="621030">
                  <a:moveTo>
                    <a:pt x="3174785" y="6350"/>
                  </a:moveTo>
                  <a:lnTo>
                    <a:pt x="3168435" y="12700"/>
                  </a:lnTo>
                  <a:lnTo>
                    <a:pt x="3174785" y="12700"/>
                  </a:lnTo>
                  <a:lnTo>
                    <a:pt x="3174785" y="6350"/>
                  </a:lnTo>
                  <a:close/>
                </a:path>
                <a:path w="7599045" h="621030">
                  <a:moveTo>
                    <a:pt x="7540633" y="6350"/>
                  </a:moveTo>
                  <a:lnTo>
                    <a:pt x="3174785" y="6350"/>
                  </a:lnTo>
                  <a:lnTo>
                    <a:pt x="3174785" y="12700"/>
                  </a:lnTo>
                  <a:lnTo>
                    <a:pt x="7540633" y="12700"/>
                  </a:lnTo>
                  <a:lnTo>
                    <a:pt x="7540633" y="6350"/>
                  </a:lnTo>
                  <a:close/>
                </a:path>
                <a:path w="7599045" h="621030">
                  <a:moveTo>
                    <a:pt x="7553333" y="6350"/>
                  </a:moveTo>
                  <a:lnTo>
                    <a:pt x="7540633" y="6350"/>
                  </a:lnTo>
                  <a:lnTo>
                    <a:pt x="7546983" y="12700"/>
                  </a:lnTo>
                  <a:lnTo>
                    <a:pt x="7553333" y="12700"/>
                  </a:lnTo>
                  <a:lnTo>
                    <a:pt x="7553333" y="6350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41854" y="2982183"/>
              <a:ext cx="140036" cy="1386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494727" y="3114427"/>
              <a:ext cx="1023619" cy="1723389"/>
            </a:xfrm>
            <a:custGeom>
              <a:avLst/>
              <a:gdLst/>
              <a:ahLst/>
              <a:cxnLst/>
              <a:rect l="l" t="t" r="r" b="b"/>
              <a:pathLst>
                <a:path w="1023620" h="1723389">
                  <a:moveTo>
                    <a:pt x="5546" y="1655664"/>
                  </a:moveTo>
                  <a:lnTo>
                    <a:pt x="266" y="1660282"/>
                  </a:lnTo>
                  <a:lnTo>
                    <a:pt x="0" y="1664294"/>
                  </a:lnTo>
                  <a:lnTo>
                    <a:pt x="51537" y="1723195"/>
                  </a:lnTo>
                  <a:lnTo>
                    <a:pt x="59975" y="1713552"/>
                  </a:lnTo>
                  <a:lnTo>
                    <a:pt x="45187" y="1713552"/>
                  </a:lnTo>
                  <a:lnTo>
                    <a:pt x="45187" y="1696651"/>
                  </a:lnTo>
                  <a:lnTo>
                    <a:pt x="9558" y="1655931"/>
                  </a:lnTo>
                  <a:lnTo>
                    <a:pt x="5546" y="1655664"/>
                  </a:lnTo>
                  <a:close/>
                </a:path>
                <a:path w="1023620" h="1723389">
                  <a:moveTo>
                    <a:pt x="45187" y="1696651"/>
                  </a:moveTo>
                  <a:lnTo>
                    <a:pt x="45187" y="1713552"/>
                  </a:lnTo>
                  <a:lnTo>
                    <a:pt x="57887" y="1713552"/>
                  </a:lnTo>
                  <a:lnTo>
                    <a:pt x="57887" y="1709370"/>
                  </a:lnTo>
                  <a:lnTo>
                    <a:pt x="46758" y="1709370"/>
                  </a:lnTo>
                  <a:lnTo>
                    <a:pt x="51537" y="1703908"/>
                  </a:lnTo>
                  <a:lnTo>
                    <a:pt x="45187" y="1696651"/>
                  </a:lnTo>
                  <a:close/>
                </a:path>
                <a:path w="1023620" h="1723389">
                  <a:moveTo>
                    <a:pt x="97529" y="1655664"/>
                  </a:moveTo>
                  <a:lnTo>
                    <a:pt x="93518" y="1655931"/>
                  </a:lnTo>
                  <a:lnTo>
                    <a:pt x="57888" y="1696651"/>
                  </a:lnTo>
                  <a:lnTo>
                    <a:pt x="57887" y="1713552"/>
                  </a:lnTo>
                  <a:lnTo>
                    <a:pt x="59975" y="1713552"/>
                  </a:lnTo>
                  <a:lnTo>
                    <a:pt x="103075" y="1664294"/>
                  </a:lnTo>
                  <a:lnTo>
                    <a:pt x="102809" y="1660282"/>
                  </a:lnTo>
                  <a:lnTo>
                    <a:pt x="97529" y="1655664"/>
                  </a:lnTo>
                  <a:close/>
                </a:path>
                <a:path w="1023620" h="1723389">
                  <a:moveTo>
                    <a:pt x="51537" y="1703908"/>
                  </a:moveTo>
                  <a:lnTo>
                    <a:pt x="46758" y="1709370"/>
                  </a:lnTo>
                  <a:lnTo>
                    <a:pt x="56316" y="1709370"/>
                  </a:lnTo>
                  <a:lnTo>
                    <a:pt x="51537" y="1703908"/>
                  </a:lnTo>
                  <a:close/>
                </a:path>
                <a:path w="1023620" h="1723389">
                  <a:moveTo>
                    <a:pt x="57887" y="1696651"/>
                  </a:moveTo>
                  <a:lnTo>
                    <a:pt x="51537" y="1703908"/>
                  </a:lnTo>
                  <a:lnTo>
                    <a:pt x="56316" y="1709370"/>
                  </a:lnTo>
                  <a:lnTo>
                    <a:pt x="57887" y="1709370"/>
                  </a:lnTo>
                  <a:lnTo>
                    <a:pt x="57887" y="1696651"/>
                  </a:lnTo>
                  <a:close/>
                </a:path>
                <a:path w="1023620" h="1723389">
                  <a:moveTo>
                    <a:pt x="1010763" y="1067896"/>
                  </a:moveTo>
                  <a:lnTo>
                    <a:pt x="45187" y="1067896"/>
                  </a:lnTo>
                  <a:lnTo>
                    <a:pt x="45188" y="1696651"/>
                  </a:lnTo>
                  <a:lnTo>
                    <a:pt x="51537" y="1703908"/>
                  </a:lnTo>
                  <a:lnTo>
                    <a:pt x="57887" y="1696651"/>
                  </a:lnTo>
                  <a:lnTo>
                    <a:pt x="57887" y="1080596"/>
                  </a:lnTo>
                  <a:lnTo>
                    <a:pt x="51537" y="1080596"/>
                  </a:lnTo>
                  <a:lnTo>
                    <a:pt x="57887" y="1074246"/>
                  </a:lnTo>
                  <a:lnTo>
                    <a:pt x="1010763" y="1074246"/>
                  </a:lnTo>
                  <a:lnTo>
                    <a:pt x="1010763" y="1067896"/>
                  </a:lnTo>
                  <a:close/>
                </a:path>
                <a:path w="1023620" h="1723389">
                  <a:moveTo>
                    <a:pt x="57887" y="1074246"/>
                  </a:moveTo>
                  <a:lnTo>
                    <a:pt x="51537" y="1080596"/>
                  </a:lnTo>
                  <a:lnTo>
                    <a:pt x="57887" y="1080596"/>
                  </a:lnTo>
                  <a:lnTo>
                    <a:pt x="57887" y="1074246"/>
                  </a:lnTo>
                  <a:close/>
                </a:path>
                <a:path w="1023620" h="1723389">
                  <a:moveTo>
                    <a:pt x="1023463" y="1067896"/>
                  </a:moveTo>
                  <a:lnTo>
                    <a:pt x="1017113" y="1067896"/>
                  </a:lnTo>
                  <a:lnTo>
                    <a:pt x="1010763" y="1074246"/>
                  </a:lnTo>
                  <a:lnTo>
                    <a:pt x="57887" y="1074246"/>
                  </a:lnTo>
                  <a:lnTo>
                    <a:pt x="57887" y="1080596"/>
                  </a:lnTo>
                  <a:lnTo>
                    <a:pt x="1023463" y="1080596"/>
                  </a:lnTo>
                  <a:lnTo>
                    <a:pt x="1023463" y="1067896"/>
                  </a:lnTo>
                  <a:close/>
                </a:path>
                <a:path w="1023620" h="1723389">
                  <a:moveTo>
                    <a:pt x="1023463" y="0"/>
                  </a:moveTo>
                  <a:lnTo>
                    <a:pt x="1010763" y="0"/>
                  </a:lnTo>
                  <a:lnTo>
                    <a:pt x="1010763" y="1074246"/>
                  </a:lnTo>
                  <a:lnTo>
                    <a:pt x="1017113" y="1067896"/>
                  </a:lnTo>
                  <a:lnTo>
                    <a:pt x="1023463" y="1067896"/>
                  </a:lnTo>
                  <a:lnTo>
                    <a:pt x="1023463" y="0"/>
                  </a:lnTo>
                  <a:close/>
                </a:path>
              </a:pathLst>
            </a:custGeom>
            <a:solidFill>
              <a:srgbClr val="545B6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45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NoSQL</a:t>
            </a:r>
            <a:r>
              <a:rPr spc="-15" dirty="0"/>
              <a:t> </a:t>
            </a:r>
            <a:r>
              <a:rPr spc="-375" dirty="0"/>
              <a:t>Databases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986010" cy="45364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NoSQL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non-SQL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non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relational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NoSQL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purpose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specific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flexible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schemas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modern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Benefits: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Fl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designed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scale-out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clusters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Hig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pt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spe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functional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timi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Examples: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Key-value,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document,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graph,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in-memory,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search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325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N</a:t>
            </a:r>
            <a:r>
              <a:rPr spc="65" dirty="0"/>
              <a:t>o</a:t>
            </a:r>
            <a:r>
              <a:rPr spc="-880" dirty="0"/>
              <a:t>S</a:t>
            </a:r>
            <a:r>
              <a:rPr spc="195" dirty="0"/>
              <a:t>Q</a:t>
            </a:r>
            <a:r>
              <a:rPr spc="-385" dirty="0"/>
              <a:t>L</a:t>
            </a:r>
            <a:r>
              <a:rPr spc="55" dirty="0"/>
              <a:t> </a:t>
            </a:r>
            <a:r>
              <a:rPr spc="-300" dirty="0"/>
              <a:t>dat</a:t>
            </a:r>
            <a:r>
              <a:rPr spc="-355" dirty="0"/>
              <a:t>a</a:t>
            </a:r>
            <a:r>
              <a:rPr spc="55" dirty="0"/>
              <a:t> </a:t>
            </a:r>
            <a:r>
              <a:rPr spc="-340" dirty="0"/>
              <a:t>e</a:t>
            </a:r>
            <a:r>
              <a:rPr spc="-95" dirty="0"/>
              <a:t>x</a:t>
            </a:r>
            <a:r>
              <a:rPr spc="-370" dirty="0"/>
              <a:t>amp</a:t>
            </a:r>
            <a:r>
              <a:rPr spc="-130" dirty="0"/>
              <a:t>l</a:t>
            </a:r>
            <a:r>
              <a:rPr spc="-340" dirty="0"/>
              <a:t>e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1290" dirty="0"/>
              <a:t>J</a:t>
            </a:r>
            <a:r>
              <a:rPr spc="-880" dirty="0"/>
              <a:t>S</a:t>
            </a:r>
            <a:r>
              <a:rPr spc="195" dirty="0"/>
              <a:t>O</a:t>
            </a:r>
            <a:r>
              <a:rPr spc="210"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5300345" cy="2961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8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7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6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va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tat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marR="50419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8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7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ata 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Fie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37680" y="1637061"/>
            <a:ext cx="4246880" cy="3970654"/>
          </a:xfrm>
          <a:prstGeom prst="rect">
            <a:avLst/>
          </a:prstGeom>
          <a:ln w="9525">
            <a:solidFill>
              <a:srgbClr val="444949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60"/>
              </a:spcBef>
            </a:pP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593090" marR="1764664">
              <a:lnSpc>
                <a:spcPts val="2090"/>
              </a:lnSpc>
              <a:spcBef>
                <a:spcPts val="175"/>
              </a:spcBef>
            </a:pP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"name"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9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"John"</a:t>
            </a:r>
            <a:r>
              <a:rPr sz="1800" spc="-5" dirty="0">
                <a:latin typeface="Consolas"/>
                <a:cs typeface="Consolas"/>
              </a:rPr>
              <a:t>, </a:t>
            </a:r>
            <a:r>
              <a:rPr sz="1800" spc="-97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"age"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2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98658"/>
                </a:solidFill>
                <a:latin typeface="Consolas"/>
                <a:cs typeface="Consolas"/>
              </a:rPr>
              <a:t>30</a:t>
            </a:r>
            <a:r>
              <a:rPr sz="1800" spc="-5" dirty="0"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593090">
              <a:lnSpc>
                <a:spcPts val="2110"/>
              </a:lnSpc>
            </a:pP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"cars"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[</a:t>
            </a:r>
            <a:endParaRPr sz="1800">
              <a:latin typeface="Consolas"/>
              <a:cs typeface="Consolas"/>
            </a:endParaRPr>
          </a:p>
          <a:p>
            <a:pPr marL="1094740">
              <a:lnSpc>
                <a:spcPts val="2125"/>
              </a:lnSpc>
            </a:pP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"Ford"</a:t>
            </a:r>
            <a:r>
              <a:rPr sz="1800" spc="-5" dirty="0"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1094740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"BMW"</a:t>
            </a:r>
            <a:r>
              <a:rPr sz="1800" spc="-5" dirty="0"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1094740">
              <a:lnSpc>
                <a:spcPts val="2125"/>
              </a:lnSpc>
              <a:spcBef>
                <a:spcPts val="45"/>
              </a:spcBef>
            </a:pP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"Fiat"</a:t>
            </a:r>
            <a:endParaRPr sz="1800">
              <a:latin typeface="Consolas"/>
              <a:cs typeface="Consolas"/>
            </a:endParaRPr>
          </a:p>
          <a:p>
            <a:pPr marL="593090">
              <a:lnSpc>
                <a:spcPts val="2125"/>
              </a:lnSpc>
            </a:pPr>
            <a:r>
              <a:rPr sz="1800" spc="-5" dirty="0">
                <a:latin typeface="Consolas"/>
                <a:cs typeface="Consolas"/>
              </a:rPr>
              <a:t>],</a:t>
            </a:r>
            <a:endParaRPr sz="1800">
              <a:latin typeface="Consolas"/>
              <a:cs typeface="Consolas"/>
            </a:endParaRPr>
          </a:p>
          <a:p>
            <a:pPr marL="593090">
              <a:lnSpc>
                <a:spcPts val="2125"/>
              </a:lnSpc>
              <a:spcBef>
                <a:spcPts val="50"/>
              </a:spcBef>
            </a:pP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"address"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dirty="0">
                <a:latin typeface="Consolas"/>
                <a:cs typeface="Consolas"/>
              </a:rPr>
              <a:t>{</a:t>
            </a:r>
            <a:endParaRPr sz="1800">
              <a:latin typeface="Consolas"/>
              <a:cs typeface="Consolas"/>
            </a:endParaRPr>
          </a:p>
          <a:p>
            <a:pPr marL="1094740">
              <a:lnSpc>
                <a:spcPts val="2125"/>
              </a:lnSpc>
            </a:pP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"type"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65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"house"</a:t>
            </a:r>
            <a:r>
              <a:rPr sz="1800" spc="-5" dirty="0">
                <a:latin typeface="Consolas"/>
                <a:cs typeface="Consolas"/>
              </a:rPr>
              <a:t>,</a:t>
            </a:r>
            <a:endParaRPr sz="1800">
              <a:latin typeface="Consolas"/>
              <a:cs typeface="Consolas"/>
            </a:endParaRPr>
          </a:p>
          <a:p>
            <a:pPr marL="1094740" marR="384810">
              <a:lnSpc>
                <a:spcPct val="102200"/>
              </a:lnSpc>
            </a:pP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"number"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7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98658"/>
                </a:solidFill>
                <a:latin typeface="Consolas"/>
                <a:cs typeface="Consolas"/>
              </a:rPr>
              <a:t>23</a:t>
            </a:r>
            <a:r>
              <a:rPr sz="1800" spc="-5" dirty="0">
                <a:latin typeface="Consolas"/>
                <a:cs typeface="Consolas"/>
              </a:rPr>
              <a:t>, </a:t>
            </a:r>
            <a:r>
              <a:rPr sz="180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0451A5"/>
                </a:solidFill>
                <a:latin typeface="Consolas"/>
                <a:cs typeface="Consolas"/>
              </a:rPr>
              <a:t>"street"</a:t>
            </a:r>
            <a:r>
              <a:rPr sz="1800" spc="-5" dirty="0">
                <a:latin typeface="Consolas"/>
                <a:cs typeface="Consolas"/>
              </a:rPr>
              <a:t>:</a:t>
            </a:r>
            <a:r>
              <a:rPr sz="1800" spc="-50" dirty="0"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"Dream</a:t>
            </a:r>
            <a:r>
              <a:rPr sz="1800" spc="-50" dirty="0">
                <a:solidFill>
                  <a:srgbClr val="A31515"/>
                </a:solidFill>
                <a:latin typeface="Consolas"/>
                <a:cs typeface="Consolas"/>
              </a:rPr>
              <a:t> </a:t>
            </a:r>
            <a:r>
              <a:rPr sz="1800" spc="-5" dirty="0">
                <a:solidFill>
                  <a:srgbClr val="A31515"/>
                </a:solidFill>
                <a:latin typeface="Consolas"/>
                <a:cs typeface="Consolas"/>
              </a:rPr>
              <a:t>Road"</a:t>
            </a:r>
            <a:endParaRPr sz="1800">
              <a:latin typeface="Consolas"/>
              <a:cs typeface="Consolas"/>
            </a:endParaRPr>
          </a:p>
          <a:p>
            <a:pPr marL="593090">
              <a:lnSpc>
                <a:spcPts val="2090"/>
              </a:lnSpc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  <a:p>
            <a:pPr marL="9144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latin typeface="Consolas"/>
                <a:cs typeface="Consolas"/>
              </a:rPr>
              <a:t>}</a:t>
            </a:r>
            <a:endParaRPr sz="18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5891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550" dirty="0"/>
              <a:t>se</a:t>
            </a:r>
            <a:r>
              <a:rPr spc="-525" dirty="0"/>
              <a:t>s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425" dirty="0"/>
              <a:t>h</a:t>
            </a:r>
            <a:r>
              <a:rPr spc="-434" dirty="0"/>
              <a:t>a</a:t>
            </a:r>
            <a:r>
              <a:rPr spc="-5" dirty="0"/>
              <a:t>r</a:t>
            </a:r>
            <a:r>
              <a:rPr spc="-270" dirty="0"/>
              <a:t>e</a:t>
            </a:r>
            <a:r>
              <a:rPr spc="-275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85" dirty="0"/>
              <a:t>es</a:t>
            </a:r>
            <a:r>
              <a:rPr spc="-420" dirty="0"/>
              <a:t>p</a:t>
            </a:r>
            <a:r>
              <a:rPr spc="-65" dirty="0"/>
              <a:t>o</a:t>
            </a:r>
            <a:r>
              <a:rPr spc="-455" dirty="0"/>
              <a:t>ns</a:t>
            </a:r>
            <a:r>
              <a:rPr spc="-204" dirty="0"/>
              <a:t>i</a:t>
            </a:r>
            <a:r>
              <a:rPr spc="-215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10182860" cy="44088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Benefits</a:t>
            </a:r>
            <a:r>
              <a:rPr sz="4125" spc="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Provisioning,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Availability,Vertical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Restore,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Upgrades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handled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20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Note: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technologies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could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EC2,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handle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yourself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resiliency,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backup,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patching,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availability,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fault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tolerance,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scaling…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706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660" dirty="0"/>
              <a:t>R</a:t>
            </a:r>
            <a:r>
              <a:rPr spc="80" dirty="0"/>
              <a:t>D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400" dirty="0"/>
              <a:t>v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5" dirty="0"/>
              <a:t>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10341610" cy="39166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Postgres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MySQL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MariaDB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Oracle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QL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(AWS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Proprietary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database)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6143" y="252984"/>
            <a:ext cx="1057655" cy="1060704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9650730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14" dirty="0"/>
              <a:t>A</a:t>
            </a:r>
            <a:r>
              <a:rPr spc="-105" dirty="0"/>
              <a:t>d</a:t>
            </a:r>
            <a:r>
              <a:rPr spc="-335" dirty="0"/>
              <a:t>v</a:t>
            </a:r>
            <a:r>
              <a:rPr spc="-580" dirty="0"/>
              <a:t>a</a:t>
            </a:r>
            <a:r>
              <a:rPr spc="-285" dirty="0"/>
              <a:t>n</a:t>
            </a:r>
            <a:r>
              <a:rPr spc="95" dirty="0"/>
              <a:t>t</a:t>
            </a:r>
            <a:r>
              <a:rPr spc="-580" dirty="0"/>
              <a:t>ag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155" dirty="0"/>
              <a:t>o</a:t>
            </a:r>
            <a:r>
              <a:rPr spc="-400" dirty="0"/>
              <a:t>v</a:t>
            </a:r>
            <a:r>
              <a:rPr spc="-33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-285" dirty="0"/>
              <a:t>u</a:t>
            </a:r>
            <a:r>
              <a:rPr spc="-640" dirty="0"/>
              <a:t>s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90" dirty="0"/>
              <a:t>R</a:t>
            </a:r>
            <a:r>
              <a:rPr spc="-285" dirty="0"/>
              <a:t>D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400" dirty="0"/>
              <a:t>v</a:t>
            </a:r>
            <a:r>
              <a:rPr spc="-335" dirty="0"/>
              <a:t>e</a:t>
            </a:r>
            <a:r>
              <a:rPr spc="170" dirty="0"/>
              <a:t>r</a:t>
            </a:r>
            <a:r>
              <a:rPr spc="-640" dirty="0"/>
              <a:t>s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15" dirty="0"/>
              <a:t>d</a:t>
            </a:r>
            <a:r>
              <a:rPr spc="-335" dirty="0"/>
              <a:t>e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155" dirty="0"/>
              <a:t>o</a:t>
            </a:r>
            <a:r>
              <a:rPr spc="-375" dirty="0"/>
              <a:t>y</a:t>
            </a:r>
            <a:r>
              <a:rPr spc="-175" dirty="0"/>
              <a:t>i</a:t>
            </a:r>
            <a:r>
              <a:rPr spc="-285" dirty="0"/>
              <a:t>n</a:t>
            </a:r>
            <a:r>
              <a:rPr spc="-375" dirty="0"/>
              <a:t>g  </a:t>
            </a:r>
            <a:r>
              <a:rPr spc="-260" dirty="0"/>
              <a:t>DB</a:t>
            </a:r>
            <a:r>
              <a:rPr spc="50" dirty="0"/>
              <a:t> 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409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617640"/>
            <a:ext cx="10114280" cy="41478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ce: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provisioning,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OS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back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ps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spec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mestamp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Restore)!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AZ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(Disaster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Maintenance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upgrades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capability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(vertical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1)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can’t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654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Problems</a:t>
            </a:r>
            <a:r>
              <a:rPr spc="50" dirty="0"/>
              <a:t> </a:t>
            </a:r>
            <a:r>
              <a:rPr spc="-305" dirty="0"/>
              <a:t>solved</a:t>
            </a:r>
            <a:r>
              <a:rPr spc="40" dirty="0"/>
              <a:t> </a:t>
            </a:r>
            <a:r>
              <a:rPr spc="-325" dirty="0"/>
              <a:t>by</a:t>
            </a:r>
            <a:r>
              <a:rPr spc="45" dirty="0"/>
              <a:t> </a:t>
            </a:r>
            <a:r>
              <a:rPr spc="-175" dirty="0"/>
              <a:t>the</a:t>
            </a:r>
            <a:r>
              <a:rPr spc="50" dirty="0"/>
              <a:t> </a:t>
            </a:r>
            <a:r>
              <a:rPr spc="-190" dirty="0"/>
              <a:t>Cloud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017125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Flexibility: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types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Cost-Effectiveness: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go,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accommodate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larger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making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stronger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adding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additional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nodes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Elasticity: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scale-in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High-availability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fault-tolerance: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Agility: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rapidly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test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8350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R</a:t>
            </a:r>
            <a:r>
              <a:rPr spc="-285" dirty="0"/>
              <a:t>D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880" dirty="0"/>
              <a:t>S</a:t>
            </a:r>
            <a:r>
              <a:rPr spc="-170" dirty="0"/>
              <a:t>o</a:t>
            </a:r>
            <a:r>
              <a:rPr spc="-75" dirty="0"/>
              <a:t>l</a:t>
            </a:r>
            <a:r>
              <a:rPr spc="-285" dirty="0"/>
              <a:t>u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on</a:t>
            </a:r>
            <a:r>
              <a:rPr spc="-204" dirty="0"/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spc="-315" dirty="0"/>
              <a:t>c</a:t>
            </a:r>
            <a:r>
              <a:rPr spc="-345" dirty="0"/>
              <a:t>h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240" dirty="0"/>
              <a:t>ec</a:t>
            </a:r>
            <a:r>
              <a:rPr spc="-130" dirty="0"/>
              <a:t>t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4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10967" y="2977895"/>
            <a:ext cx="7583805" cy="1329055"/>
            <a:chOff x="2410967" y="2977895"/>
            <a:chExt cx="7583805" cy="132905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5464" y="2977895"/>
              <a:ext cx="1328927" cy="13289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0967" y="3166871"/>
              <a:ext cx="947928" cy="94792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950799" y="4324604"/>
            <a:ext cx="2005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355878" y="1831848"/>
            <a:ext cx="5310505" cy="3557270"/>
            <a:chOff x="3355878" y="1831848"/>
            <a:chExt cx="5310505" cy="3557270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1831848"/>
              <a:ext cx="938784" cy="94183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7423" y="3176016"/>
              <a:ext cx="938784" cy="9387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355873" y="2302471"/>
              <a:ext cx="1942464" cy="1381760"/>
            </a:xfrm>
            <a:custGeom>
              <a:avLst/>
              <a:gdLst/>
              <a:ahLst/>
              <a:cxnLst/>
              <a:rect l="l" t="t" r="r" b="b"/>
              <a:pathLst>
                <a:path w="1942464" h="1381760">
                  <a:moveTo>
                    <a:pt x="1941944" y="0"/>
                  </a:moveTo>
                  <a:lnTo>
                    <a:pt x="1857590" y="11925"/>
                  </a:lnTo>
                  <a:lnTo>
                    <a:pt x="1877428" y="40665"/>
                  </a:lnTo>
                  <a:lnTo>
                    <a:pt x="0" y="1336649"/>
                  </a:lnTo>
                  <a:lnTo>
                    <a:pt x="1790" y="1339265"/>
                  </a:lnTo>
                  <a:lnTo>
                    <a:pt x="1790" y="1342440"/>
                  </a:lnTo>
                  <a:lnTo>
                    <a:pt x="1865744" y="1346276"/>
                  </a:lnTo>
                  <a:lnTo>
                    <a:pt x="1865668" y="1381188"/>
                  </a:lnTo>
                  <a:lnTo>
                    <a:pt x="1935822" y="1346301"/>
                  </a:lnTo>
                  <a:lnTo>
                    <a:pt x="1941944" y="1343253"/>
                  </a:lnTo>
                  <a:lnTo>
                    <a:pt x="1865833" y="1304988"/>
                  </a:lnTo>
                  <a:lnTo>
                    <a:pt x="1865757" y="1339926"/>
                  </a:lnTo>
                  <a:lnTo>
                    <a:pt x="11963" y="1336116"/>
                  </a:lnTo>
                  <a:lnTo>
                    <a:pt x="1881035" y="45897"/>
                  </a:lnTo>
                  <a:lnTo>
                    <a:pt x="1900885" y="74637"/>
                  </a:lnTo>
                  <a:lnTo>
                    <a:pt x="1923542" y="33451"/>
                  </a:lnTo>
                  <a:lnTo>
                    <a:pt x="1941944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7423" y="4450080"/>
              <a:ext cx="938784" cy="93878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355924" y="2299461"/>
              <a:ext cx="5310505" cy="2625090"/>
            </a:xfrm>
            <a:custGeom>
              <a:avLst/>
              <a:gdLst/>
              <a:ahLst/>
              <a:cxnLst/>
              <a:rect l="l" t="t" r="r" b="b"/>
              <a:pathLst>
                <a:path w="5310505" h="2625090">
                  <a:moveTo>
                    <a:pt x="1941893" y="2619464"/>
                  </a:moveTo>
                  <a:lnTo>
                    <a:pt x="1923211" y="2587193"/>
                  </a:lnTo>
                  <a:lnTo>
                    <a:pt x="1899196" y="2545740"/>
                  </a:lnTo>
                  <a:lnTo>
                    <a:pt x="1879993" y="2574912"/>
                  </a:lnTo>
                  <a:lnTo>
                    <a:pt x="3492" y="1339621"/>
                  </a:lnTo>
                  <a:lnTo>
                    <a:pt x="0" y="1344930"/>
                  </a:lnTo>
                  <a:lnTo>
                    <a:pt x="1876501" y="2580208"/>
                  </a:lnTo>
                  <a:lnTo>
                    <a:pt x="1857298" y="2609380"/>
                  </a:lnTo>
                  <a:lnTo>
                    <a:pt x="1941893" y="2619464"/>
                  </a:lnTo>
                  <a:close/>
                </a:path>
                <a:path w="5310505" h="2625090">
                  <a:moveTo>
                    <a:pt x="5310314" y="1113269"/>
                  </a:moveTo>
                  <a:lnTo>
                    <a:pt x="5291366" y="1089774"/>
                  </a:lnTo>
                  <a:lnTo>
                    <a:pt x="5256835" y="1046949"/>
                  </a:lnTo>
                  <a:lnTo>
                    <a:pt x="5242331" y="1078725"/>
                  </a:lnTo>
                  <a:lnTo>
                    <a:pt x="2950108" y="31775"/>
                  </a:lnTo>
                  <a:lnTo>
                    <a:pt x="2952521" y="26492"/>
                  </a:lnTo>
                  <a:lnTo>
                    <a:pt x="2964611" y="0"/>
                  </a:lnTo>
                  <a:lnTo>
                    <a:pt x="2879471" y="3009"/>
                  </a:lnTo>
                  <a:lnTo>
                    <a:pt x="2932963" y="69316"/>
                  </a:lnTo>
                  <a:lnTo>
                    <a:pt x="2947466" y="37553"/>
                  </a:lnTo>
                  <a:lnTo>
                    <a:pt x="5239690" y="1084503"/>
                  </a:lnTo>
                  <a:lnTo>
                    <a:pt x="5225173" y="1116266"/>
                  </a:lnTo>
                  <a:lnTo>
                    <a:pt x="5310314" y="1113269"/>
                  </a:lnTo>
                  <a:close/>
                </a:path>
                <a:path w="5310505" h="2625090">
                  <a:moveTo>
                    <a:pt x="5310327" y="1582051"/>
                  </a:moveTo>
                  <a:lnTo>
                    <a:pt x="5225275" y="1576920"/>
                  </a:lnTo>
                  <a:lnTo>
                    <a:pt x="5238991" y="1609051"/>
                  </a:lnTo>
                  <a:lnTo>
                    <a:pt x="2948317" y="2586634"/>
                  </a:lnTo>
                  <a:lnTo>
                    <a:pt x="2934601" y="2554503"/>
                  </a:lnTo>
                  <a:lnTo>
                    <a:pt x="2879471" y="2619464"/>
                  </a:lnTo>
                  <a:lnTo>
                    <a:pt x="2964510" y="2624594"/>
                  </a:lnTo>
                  <a:lnTo>
                    <a:pt x="2952927" y="2597454"/>
                  </a:lnTo>
                  <a:lnTo>
                    <a:pt x="2950807" y="2592476"/>
                  </a:lnTo>
                  <a:lnTo>
                    <a:pt x="5241480" y="1614893"/>
                  </a:lnTo>
                  <a:lnTo>
                    <a:pt x="5255196" y="1647012"/>
                  </a:lnTo>
                  <a:lnTo>
                    <a:pt x="5291645" y="1604060"/>
                  </a:lnTo>
                  <a:lnTo>
                    <a:pt x="5310327" y="1582051"/>
                  </a:lnTo>
                  <a:close/>
                </a:path>
                <a:path w="5310505" h="2625090">
                  <a:moveTo>
                    <a:pt x="5310327" y="1342275"/>
                  </a:moveTo>
                  <a:lnTo>
                    <a:pt x="5304155" y="1339202"/>
                  </a:lnTo>
                  <a:lnTo>
                    <a:pt x="5234063" y="1304302"/>
                  </a:lnTo>
                  <a:lnTo>
                    <a:pt x="5234114" y="1339227"/>
                  </a:lnTo>
                  <a:lnTo>
                    <a:pt x="2955671" y="1342961"/>
                  </a:lnTo>
                  <a:lnTo>
                    <a:pt x="2955607" y="1308036"/>
                  </a:lnTo>
                  <a:lnTo>
                    <a:pt x="2879471" y="1346263"/>
                  </a:lnTo>
                  <a:lnTo>
                    <a:pt x="2955734" y="1384236"/>
                  </a:lnTo>
                  <a:lnTo>
                    <a:pt x="2955683" y="1349336"/>
                  </a:lnTo>
                  <a:lnTo>
                    <a:pt x="5234127" y="1345577"/>
                  </a:lnTo>
                  <a:lnTo>
                    <a:pt x="5234178" y="1380502"/>
                  </a:lnTo>
                  <a:lnTo>
                    <a:pt x="5310327" y="134227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7022992" y="3248659"/>
            <a:ext cx="1061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Read/write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72186" y="3614163"/>
            <a:ext cx="1214755" cy="76200"/>
          </a:xfrm>
          <a:custGeom>
            <a:avLst/>
            <a:gdLst/>
            <a:ahLst/>
            <a:cxnLst/>
            <a:rect l="l" t="t" r="r" b="b"/>
            <a:pathLst>
              <a:path w="1214755" h="76200">
                <a:moveTo>
                  <a:pt x="1138275" y="0"/>
                </a:moveTo>
                <a:lnTo>
                  <a:pt x="1138275" y="76200"/>
                </a:lnTo>
                <a:lnTo>
                  <a:pt x="1208125" y="41275"/>
                </a:lnTo>
                <a:lnTo>
                  <a:pt x="1150974" y="41275"/>
                </a:lnTo>
                <a:lnTo>
                  <a:pt x="1150974" y="34925"/>
                </a:lnTo>
                <a:lnTo>
                  <a:pt x="1208125" y="34925"/>
                </a:lnTo>
                <a:lnTo>
                  <a:pt x="1138275" y="0"/>
                </a:lnTo>
                <a:close/>
              </a:path>
              <a:path w="1214755" h="76200">
                <a:moveTo>
                  <a:pt x="1138275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138275" y="41275"/>
                </a:lnTo>
                <a:lnTo>
                  <a:pt x="1138275" y="34925"/>
                </a:lnTo>
                <a:close/>
              </a:path>
              <a:path w="1214755" h="76200">
                <a:moveTo>
                  <a:pt x="1208125" y="34925"/>
                </a:moveTo>
                <a:lnTo>
                  <a:pt x="1150974" y="34925"/>
                </a:lnTo>
                <a:lnTo>
                  <a:pt x="1150974" y="41275"/>
                </a:lnTo>
                <a:lnTo>
                  <a:pt x="1208125" y="41275"/>
                </a:lnTo>
                <a:lnTo>
                  <a:pt x="1214475" y="38100"/>
                </a:lnTo>
                <a:lnTo>
                  <a:pt x="1208125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904135" y="5531611"/>
            <a:ext cx="170688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Possibly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ASG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8868240" y="4409947"/>
            <a:ext cx="14554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SQL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(relational)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54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-200" dirty="0"/>
              <a:t> </a:t>
            </a:r>
            <a:r>
              <a:rPr spc="-160" dirty="0"/>
              <a:t>A</a:t>
            </a:r>
            <a:r>
              <a:rPr spc="-130" dirty="0"/>
              <a:t>u</a:t>
            </a:r>
            <a:r>
              <a:rPr spc="-5" dirty="0"/>
              <a:t>r</a:t>
            </a:r>
            <a:r>
              <a:rPr spc="-40" dirty="0"/>
              <a:t>o</a:t>
            </a:r>
            <a:r>
              <a:rPr spc="80" dirty="0"/>
              <a:t>r</a:t>
            </a:r>
            <a:r>
              <a:rPr spc="-570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42643"/>
            <a:ext cx="10050145" cy="29972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proprietary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(not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open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sourced)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PostgreSQL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MySQL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both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DB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520"/>
              </a:lnSpc>
              <a:spcBef>
                <a:spcPts val="94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“AWS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optimized”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claims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5x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improvement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MySQL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RDS,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3x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Postgres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grows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increments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10GB,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64</a:t>
            </a:r>
            <a:r>
              <a:rPr sz="26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TB.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(20%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more)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3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efficient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tier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51592" y="243840"/>
            <a:ext cx="1078992" cy="1078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06952" y="4654295"/>
            <a:ext cx="941831" cy="941832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4862646" y="5086709"/>
            <a:ext cx="2431415" cy="80010"/>
          </a:xfrm>
          <a:custGeom>
            <a:avLst/>
            <a:gdLst/>
            <a:ahLst/>
            <a:cxnLst/>
            <a:rect l="l" t="t" r="r" b="b"/>
            <a:pathLst>
              <a:path w="2431415" h="80010">
                <a:moveTo>
                  <a:pt x="76136" y="3733"/>
                </a:moveTo>
                <a:lnTo>
                  <a:pt x="0" y="41958"/>
                </a:lnTo>
                <a:lnTo>
                  <a:pt x="76262" y="79933"/>
                </a:lnTo>
                <a:lnTo>
                  <a:pt x="76204" y="45029"/>
                </a:lnTo>
                <a:lnTo>
                  <a:pt x="63507" y="45029"/>
                </a:lnTo>
                <a:lnTo>
                  <a:pt x="63497" y="38679"/>
                </a:lnTo>
                <a:lnTo>
                  <a:pt x="76194" y="38658"/>
                </a:lnTo>
                <a:lnTo>
                  <a:pt x="76136" y="3733"/>
                </a:lnTo>
                <a:close/>
              </a:path>
              <a:path w="2431415" h="80010">
                <a:moveTo>
                  <a:pt x="2424679" y="34904"/>
                </a:moveTo>
                <a:lnTo>
                  <a:pt x="2367346" y="34904"/>
                </a:lnTo>
                <a:lnTo>
                  <a:pt x="2367356" y="41254"/>
                </a:lnTo>
                <a:lnTo>
                  <a:pt x="2354651" y="41275"/>
                </a:lnTo>
                <a:lnTo>
                  <a:pt x="2354708" y="76200"/>
                </a:lnTo>
                <a:lnTo>
                  <a:pt x="2430846" y="37975"/>
                </a:lnTo>
                <a:lnTo>
                  <a:pt x="2424679" y="34904"/>
                </a:lnTo>
                <a:close/>
              </a:path>
              <a:path w="2431415" h="80010">
                <a:moveTo>
                  <a:pt x="76194" y="38658"/>
                </a:moveTo>
                <a:lnTo>
                  <a:pt x="63497" y="38679"/>
                </a:lnTo>
                <a:lnTo>
                  <a:pt x="63507" y="45029"/>
                </a:lnTo>
                <a:lnTo>
                  <a:pt x="76204" y="45008"/>
                </a:lnTo>
                <a:lnTo>
                  <a:pt x="76194" y="38658"/>
                </a:lnTo>
                <a:close/>
              </a:path>
              <a:path w="2431415" h="80010">
                <a:moveTo>
                  <a:pt x="76204" y="45008"/>
                </a:moveTo>
                <a:lnTo>
                  <a:pt x="63507" y="45029"/>
                </a:lnTo>
                <a:lnTo>
                  <a:pt x="76204" y="45029"/>
                </a:lnTo>
                <a:close/>
              </a:path>
              <a:path w="2431415" h="80010">
                <a:moveTo>
                  <a:pt x="2354640" y="34925"/>
                </a:moveTo>
                <a:lnTo>
                  <a:pt x="76194" y="38658"/>
                </a:lnTo>
                <a:lnTo>
                  <a:pt x="76204" y="45008"/>
                </a:lnTo>
                <a:lnTo>
                  <a:pt x="2354651" y="41275"/>
                </a:lnTo>
                <a:lnTo>
                  <a:pt x="2354640" y="34925"/>
                </a:lnTo>
                <a:close/>
              </a:path>
              <a:path w="2431415" h="80010">
                <a:moveTo>
                  <a:pt x="2367346" y="34904"/>
                </a:moveTo>
                <a:lnTo>
                  <a:pt x="2354640" y="34925"/>
                </a:lnTo>
                <a:lnTo>
                  <a:pt x="2354651" y="41275"/>
                </a:lnTo>
                <a:lnTo>
                  <a:pt x="2367356" y="41254"/>
                </a:lnTo>
                <a:lnTo>
                  <a:pt x="2367346" y="34904"/>
                </a:lnTo>
                <a:close/>
              </a:path>
              <a:path w="2431415" h="80010">
                <a:moveTo>
                  <a:pt x="2354583" y="0"/>
                </a:moveTo>
                <a:lnTo>
                  <a:pt x="2354640" y="34925"/>
                </a:lnTo>
                <a:lnTo>
                  <a:pt x="2424679" y="34904"/>
                </a:lnTo>
                <a:lnTo>
                  <a:pt x="235458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406640" y="4602479"/>
            <a:ext cx="1045463" cy="1045463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838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185" dirty="0"/>
              <a:t>l</a:t>
            </a:r>
            <a:r>
              <a:rPr spc="-580" dirty="0"/>
              <a:t>a</a:t>
            </a:r>
            <a:r>
              <a:rPr spc="-640" dirty="0"/>
              <a:t>s</a:t>
            </a:r>
            <a:r>
              <a:rPr spc="95" dirty="0"/>
              <a:t>t</a:t>
            </a:r>
            <a:r>
              <a:rPr spc="-185" dirty="0"/>
              <a:t>i</a:t>
            </a:r>
            <a:r>
              <a:rPr spc="-210" dirty="0"/>
              <a:t>C</a:t>
            </a:r>
            <a:r>
              <a:rPr spc="-580" dirty="0"/>
              <a:t>a</a:t>
            </a:r>
            <a:r>
              <a:rPr spc="-315" dirty="0"/>
              <a:t>c</a:t>
            </a:r>
            <a:r>
              <a:rPr spc="-345" dirty="0"/>
              <a:t>h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75" dirty="0"/>
              <a:t>O</a:t>
            </a:r>
            <a:r>
              <a:rPr spc="-125" dirty="0"/>
              <a:t>v</a:t>
            </a:r>
            <a:r>
              <a:rPr spc="-335" dirty="0"/>
              <a:t>e</a:t>
            </a:r>
            <a:r>
              <a:rPr spc="305" dirty="0"/>
              <a:t>r</a:t>
            </a:r>
            <a:r>
              <a:rPr spc="-335" dirty="0"/>
              <a:t>v</a:t>
            </a:r>
            <a:r>
              <a:rPr spc="-185" dirty="0"/>
              <a:t>i</a:t>
            </a:r>
            <a:r>
              <a:rPr spc="-335" dirty="0"/>
              <a:t>e</a:t>
            </a:r>
            <a:r>
              <a:rPr spc="-65" dirty="0"/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881235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ses…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ElastiCache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Redis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Memcached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Caches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in-memory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intensive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350">
              <a:latin typeface="Microsoft Sans Serif"/>
              <a:cs typeface="Microsoft Sans Serif"/>
            </a:endParaRPr>
          </a:p>
          <a:p>
            <a:pPr marL="241300" marR="208279" indent="-228600">
              <a:lnSpc>
                <a:spcPts val="31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,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4264" y="207263"/>
            <a:ext cx="1149096" cy="11521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5589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370" dirty="0"/>
              <a:t>ElastiCache</a:t>
            </a:r>
          </a:p>
          <a:p>
            <a:pPr marL="12700">
              <a:lnSpc>
                <a:spcPts val="5040"/>
              </a:lnSpc>
            </a:pPr>
            <a:r>
              <a:rPr spc="-515" dirty="0"/>
              <a:t>S</a:t>
            </a:r>
            <a:r>
              <a:rPr spc="-425" dirty="0"/>
              <a:t>o</a:t>
            </a:r>
            <a:r>
              <a:rPr spc="-145" dirty="0"/>
              <a:t>l</a:t>
            </a:r>
            <a:r>
              <a:rPr spc="-330" dirty="0"/>
              <a:t>u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dirty="0"/>
              <a:t>A</a:t>
            </a:r>
            <a:r>
              <a:rPr spc="-155" dirty="0"/>
              <a:t>r</a:t>
            </a:r>
            <a:r>
              <a:rPr spc="-220" dirty="0"/>
              <a:t>c</a:t>
            </a:r>
            <a:r>
              <a:rPr spc="-285" dirty="0"/>
              <a:t>h</a:t>
            </a:r>
            <a:r>
              <a:rPr spc="-40" dirty="0"/>
              <a:t>i</a:t>
            </a:r>
            <a:r>
              <a:rPr spc="-50" dirty="0"/>
              <a:t>t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5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415" dirty="0"/>
              <a:t>Ca</a:t>
            </a:r>
            <a:r>
              <a:rPr spc="-315" dirty="0"/>
              <a:t>c</a:t>
            </a:r>
            <a:r>
              <a:rPr spc="-290" dirty="0"/>
              <a:t>h</a:t>
            </a:r>
            <a:r>
              <a:rPr spc="-34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10967" y="3432047"/>
            <a:ext cx="7388859" cy="2075814"/>
            <a:chOff x="2410967" y="3432047"/>
            <a:chExt cx="7388859" cy="2075814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857488" y="4565903"/>
              <a:ext cx="941831" cy="9418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10967" y="3432047"/>
              <a:ext cx="947928" cy="9479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7423" y="3438143"/>
              <a:ext cx="938784" cy="9418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57664" y="3870654"/>
              <a:ext cx="5502910" cy="1170940"/>
            </a:xfrm>
            <a:custGeom>
              <a:avLst/>
              <a:gdLst/>
              <a:ahLst/>
              <a:cxnLst/>
              <a:rect l="l" t="t" r="r" b="b"/>
              <a:pathLst>
                <a:path w="5502909" h="1170939">
                  <a:moveTo>
                    <a:pt x="1940153" y="38252"/>
                  </a:moveTo>
                  <a:lnTo>
                    <a:pt x="1864042" y="0"/>
                  </a:lnTo>
                  <a:lnTo>
                    <a:pt x="1863966" y="34925"/>
                  </a:lnTo>
                  <a:lnTo>
                    <a:pt x="12" y="31102"/>
                  </a:lnTo>
                  <a:lnTo>
                    <a:pt x="0" y="37452"/>
                  </a:lnTo>
                  <a:lnTo>
                    <a:pt x="1863953" y="41275"/>
                  </a:lnTo>
                  <a:lnTo>
                    <a:pt x="1863877" y="76200"/>
                  </a:lnTo>
                  <a:lnTo>
                    <a:pt x="1934032" y="41300"/>
                  </a:lnTo>
                  <a:lnTo>
                    <a:pt x="1940153" y="38252"/>
                  </a:lnTo>
                  <a:close/>
                </a:path>
                <a:path w="5502909" h="1170939">
                  <a:moveTo>
                    <a:pt x="5502567" y="1165847"/>
                  </a:moveTo>
                  <a:lnTo>
                    <a:pt x="5483860" y="1143698"/>
                  </a:lnTo>
                  <a:lnTo>
                    <a:pt x="5447601" y="1100759"/>
                  </a:lnTo>
                  <a:lnTo>
                    <a:pt x="5433809" y="1132852"/>
                  </a:lnTo>
                  <a:lnTo>
                    <a:pt x="2949003" y="65417"/>
                  </a:lnTo>
                  <a:lnTo>
                    <a:pt x="2951149" y="60401"/>
                  </a:lnTo>
                  <a:lnTo>
                    <a:pt x="2962783" y="33324"/>
                  </a:lnTo>
                  <a:lnTo>
                    <a:pt x="2877731" y="38252"/>
                  </a:lnTo>
                  <a:lnTo>
                    <a:pt x="2932709" y="103339"/>
                  </a:lnTo>
                  <a:lnTo>
                    <a:pt x="2946489" y="71247"/>
                  </a:lnTo>
                  <a:lnTo>
                    <a:pt x="5431307" y="1138682"/>
                  </a:lnTo>
                  <a:lnTo>
                    <a:pt x="5417528" y="1170774"/>
                  </a:lnTo>
                  <a:lnTo>
                    <a:pt x="5502567" y="1165847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950799" y="4586732"/>
            <a:ext cx="2005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58287" y="4669028"/>
            <a:ext cx="116649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write </a:t>
            </a:r>
            <a:r>
              <a:rPr sz="1800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From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DB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Slower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72186" y="2090927"/>
            <a:ext cx="8694420" cy="1863089"/>
            <a:chOff x="1172186" y="2090927"/>
            <a:chExt cx="8694420" cy="1863089"/>
          </a:xfrm>
        </p:grpSpPr>
        <p:sp>
          <p:nvSpPr>
            <p:cNvPr id="12" name="object 12"/>
            <p:cNvSpPr/>
            <p:nvPr/>
          </p:nvSpPr>
          <p:spPr>
            <a:xfrm>
              <a:off x="1172186" y="3877350"/>
              <a:ext cx="1214755" cy="76200"/>
            </a:xfrm>
            <a:custGeom>
              <a:avLst/>
              <a:gdLst/>
              <a:ahLst/>
              <a:cxnLst/>
              <a:rect l="l" t="t" r="r" b="b"/>
              <a:pathLst>
                <a:path w="1214755" h="76200">
                  <a:moveTo>
                    <a:pt x="1138275" y="41274"/>
                  </a:moveTo>
                  <a:lnTo>
                    <a:pt x="1138275" y="76200"/>
                  </a:lnTo>
                  <a:lnTo>
                    <a:pt x="1208125" y="41275"/>
                  </a:lnTo>
                  <a:lnTo>
                    <a:pt x="1138275" y="41274"/>
                  </a:lnTo>
                  <a:close/>
                </a:path>
                <a:path w="1214755" h="76200">
                  <a:moveTo>
                    <a:pt x="1138275" y="34924"/>
                  </a:moveTo>
                  <a:lnTo>
                    <a:pt x="1138275" y="41274"/>
                  </a:lnTo>
                  <a:lnTo>
                    <a:pt x="1150974" y="41275"/>
                  </a:lnTo>
                  <a:lnTo>
                    <a:pt x="1150974" y="34925"/>
                  </a:lnTo>
                  <a:lnTo>
                    <a:pt x="1138275" y="34924"/>
                  </a:lnTo>
                  <a:close/>
                </a:path>
                <a:path w="1214755" h="76200">
                  <a:moveTo>
                    <a:pt x="1138275" y="0"/>
                  </a:moveTo>
                  <a:lnTo>
                    <a:pt x="1138275" y="34924"/>
                  </a:lnTo>
                  <a:lnTo>
                    <a:pt x="1150974" y="34925"/>
                  </a:lnTo>
                  <a:lnTo>
                    <a:pt x="1150974" y="41275"/>
                  </a:lnTo>
                  <a:lnTo>
                    <a:pt x="1208128" y="41273"/>
                  </a:lnTo>
                  <a:lnTo>
                    <a:pt x="1214475" y="38100"/>
                  </a:lnTo>
                  <a:lnTo>
                    <a:pt x="1138275" y="0"/>
                  </a:lnTo>
                  <a:close/>
                </a:path>
                <a:path w="1214755" h="76200">
                  <a:moveTo>
                    <a:pt x="0" y="34923"/>
                  </a:moveTo>
                  <a:lnTo>
                    <a:pt x="0" y="41273"/>
                  </a:lnTo>
                  <a:lnTo>
                    <a:pt x="1138275" y="41274"/>
                  </a:lnTo>
                  <a:lnTo>
                    <a:pt x="1138275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0431" y="2090927"/>
              <a:ext cx="1075944" cy="10759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35405" y="2628853"/>
              <a:ext cx="2556510" cy="1280160"/>
            </a:xfrm>
            <a:custGeom>
              <a:avLst/>
              <a:gdLst/>
              <a:ahLst/>
              <a:cxnLst/>
              <a:rect l="l" t="t" r="r" b="b"/>
              <a:pathLst>
                <a:path w="2556509" h="1280160">
                  <a:moveTo>
                    <a:pt x="51076" y="1211867"/>
                  </a:moveTo>
                  <a:lnTo>
                    <a:pt x="0" y="1280050"/>
                  </a:lnTo>
                  <a:lnTo>
                    <a:pt x="85194" y="1280002"/>
                  </a:lnTo>
                  <a:lnTo>
                    <a:pt x="72405" y="1254461"/>
                  </a:lnTo>
                  <a:lnTo>
                    <a:pt x="58196" y="1254461"/>
                  </a:lnTo>
                  <a:lnTo>
                    <a:pt x="55352" y="1248784"/>
                  </a:lnTo>
                  <a:lnTo>
                    <a:pt x="66714" y="1243096"/>
                  </a:lnTo>
                  <a:lnTo>
                    <a:pt x="51076" y="1211867"/>
                  </a:lnTo>
                  <a:close/>
                </a:path>
                <a:path w="2556509" h="1280160">
                  <a:moveTo>
                    <a:pt x="66714" y="1243096"/>
                  </a:moveTo>
                  <a:lnTo>
                    <a:pt x="55352" y="1248784"/>
                  </a:lnTo>
                  <a:lnTo>
                    <a:pt x="58196" y="1254461"/>
                  </a:lnTo>
                  <a:lnTo>
                    <a:pt x="69556" y="1248773"/>
                  </a:lnTo>
                  <a:lnTo>
                    <a:pt x="66714" y="1243096"/>
                  </a:lnTo>
                  <a:close/>
                </a:path>
                <a:path w="2556509" h="1280160">
                  <a:moveTo>
                    <a:pt x="69556" y="1248773"/>
                  </a:moveTo>
                  <a:lnTo>
                    <a:pt x="58196" y="1254461"/>
                  </a:lnTo>
                  <a:lnTo>
                    <a:pt x="72405" y="1254461"/>
                  </a:lnTo>
                  <a:lnTo>
                    <a:pt x="69556" y="1248773"/>
                  </a:lnTo>
                  <a:close/>
                </a:path>
                <a:path w="2556509" h="1280160">
                  <a:moveTo>
                    <a:pt x="2486929" y="31277"/>
                  </a:moveTo>
                  <a:lnTo>
                    <a:pt x="66714" y="1243096"/>
                  </a:lnTo>
                  <a:lnTo>
                    <a:pt x="69556" y="1248773"/>
                  </a:lnTo>
                  <a:lnTo>
                    <a:pt x="2489771" y="36954"/>
                  </a:lnTo>
                  <a:lnTo>
                    <a:pt x="2486929" y="31277"/>
                  </a:lnTo>
                  <a:close/>
                </a:path>
                <a:path w="2556509" h="1280160">
                  <a:moveTo>
                    <a:pt x="2537315" y="25591"/>
                  </a:moveTo>
                  <a:lnTo>
                    <a:pt x="2498284" y="25591"/>
                  </a:lnTo>
                  <a:lnTo>
                    <a:pt x="2501127" y="31268"/>
                  </a:lnTo>
                  <a:lnTo>
                    <a:pt x="2489771" y="36954"/>
                  </a:lnTo>
                  <a:lnTo>
                    <a:pt x="2505409" y="68183"/>
                  </a:lnTo>
                  <a:lnTo>
                    <a:pt x="2537315" y="25591"/>
                  </a:lnTo>
                  <a:close/>
                </a:path>
                <a:path w="2556509" h="1280160">
                  <a:moveTo>
                    <a:pt x="2498284" y="25591"/>
                  </a:moveTo>
                  <a:lnTo>
                    <a:pt x="2486929" y="31277"/>
                  </a:lnTo>
                  <a:lnTo>
                    <a:pt x="2489771" y="36954"/>
                  </a:lnTo>
                  <a:lnTo>
                    <a:pt x="2501127" y="31268"/>
                  </a:lnTo>
                  <a:lnTo>
                    <a:pt x="2498284" y="25591"/>
                  </a:lnTo>
                  <a:close/>
                </a:path>
                <a:path w="2556509" h="1280160">
                  <a:moveTo>
                    <a:pt x="2556487" y="0"/>
                  </a:moveTo>
                  <a:lnTo>
                    <a:pt x="2471291" y="48"/>
                  </a:lnTo>
                  <a:lnTo>
                    <a:pt x="2486929" y="31277"/>
                  </a:lnTo>
                  <a:lnTo>
                    <a:pt x="2498284" y="25591"/>
                  </a:lnTo>
                  <a:lnTo>
                    <a:pt x="2537315" y="25591"/>
                  </a:lnTo>
                  <a:lnTo>
                    <a:pt x="2556487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094683" y="2864611"/>
            <a:ext cx="170688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Possibly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an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ASG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8870631" y="5690108"/>
            <a:ext cx="14554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SQL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(relational)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79042" y="1465579"/>
            <a:ext cx="195326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ElastiCache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In-memory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database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20700" y="2480564"/>
            <a:ext cx="225615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write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from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Fast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308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D</a:t>
            </a:r>
            <a:r>
              <a:rPr spc="-120" dirty="0"/>
              <a:t>y</a:t>
            </a:r>
            <a:r>
              <a:rPr spc="-425" dirty="0"/>
              <a:t>n</a:t>
            </a:r>
            <a:r>
              <a:rPr spc="-434" dirty="0"/>
              <a:t>a</a:t>
            </a:r>
            <a:r>
              <a:rPr spc="-285" dirty="0"/>
              <a:t>m</a:t>
            </a:r>
            <a:r>
              <a:rPr spc="-65" dirty="0"/>
              <a:t>o</a:t>
            </a:r>
            <a:r>
              <a:rPr spc="-254" dirty="0"/>
              <a:t>DB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975215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Fully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massive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“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Millions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trillions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row,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100s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TB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Single-digit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millisecond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8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retrieval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authorization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administration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57104" y="283463"/>
            <a:ext cx="996696" cy="999743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852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DynamoDB</a:t>
            </a:r>
            <a:r>
              <a:rPr spc="40" dirty="0"/>
              <a:t> </a:t>
            </a:r>
            <a:r>
              <a:rPr spc="910" dirty="0"/>
              <a:t>–</a:t>
            </a:r>
            <a:r>
              <a:rPr spc="35" dirty="0"/>
              <a:t> </a:t>
            </a:r>
            <a:r>
              <a:rPr spc="-204" dirty="0"/>
              <a:t>type</a:t>
            </a:r>
            <a:r>
              <a:rPr spc="40" dirty="0"/>
              <a:t> </a:t>
            </a:r>
            <a:r>
              <a:rPr spc="-114" dirty="0"/>
              <a:t>of</a:t>
            </a:r>
            <a:r>
              <a:rPr spc="35" dirty="0"/>
              <a:t> </a:t>
            </a:r>
            <a:r>
              <a:rPr spc="-320" dirty="0"/>
              <a:t>data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5156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2078" y="1860550"/>
            <a:ext cx="6487843" cy="39373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726691" y="6046723"/>
            <a:ext cx="3977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https://aws.amazon.com/nosql/key-value/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249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20" dirty="0"/>
              <a:t>Re</a:t>
            </a:r>
            <a:r>
              <a:rPr spc="-375" dirty="0"/>
              <a:t>d</a:t>
            </a:r>
            <a:r>
              <a:rPr spc="-445" dirty="0"/>
              <a:t>s</a:t>
            </a:r>
            <a:r>
              <a:rPr spc="-490" dirty="0"/>
              <a:t>h</a:t>
            </a:r>
            <a:r>
              <a:rPr spc="-185" dirty="0"/>
              <a:t>i</a:t>
            </a:r>
            <a:r>
              <a:rPr spc="-165" dirty="0"/>
              <a:t>f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5" dirty="0"/>
              <a:t>O</a:t>
            </a:r>
            <a:r>
              <a:rPr spc="-125" dirty="0"/>
              <a:t>v</a:t>
            </a:r>
            <a:r>
              <a:rPr spc="-215" dirty="0"/>
              <a:t>e</a:t>
            </a:r>
            <a:r>
              <a:rPr spc="17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204" dirty="0"/>
              <a:t>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10495915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Redshift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PostgreSQL,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OLTP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OLAP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8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online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analytical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(analytics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warehousing)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once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hour,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10x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warehouses,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PBs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Columnar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(instead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Massively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Parallel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Query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Execution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(MPP),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highly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SQ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BI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695" y="414527"/>
            <a:ext cx="1191768" cy="1191768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0448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445" dirty="0"/>
              <a:t>MR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099675" cy="3990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“E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EMR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Hadoop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clusters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(Big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Data)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analyze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va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am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clusters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hundreds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Fli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EMR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takes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cases: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processing,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machine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learning,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indexing,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big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data…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9568" y="353568"/>
            <a:ext cx="1094231" cy="10942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968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Athena</a:t>
            </a:r>
            <a:r>
              <a:rPr spc="-20" dirty="0"/>
              <a:t> </a:t>
            </a:r>
            <a:r>
              <a:rPr spc="-1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166350" cy="3609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SQ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3,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2783" y="371856"/>
            <a:ext cx="1271016" cy="12710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7571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D</a:t>
            </a:r>
            <a:r>
              <a:rPr spc="-85" dirty="0"/>
              <a:t>M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459" dirty="0"/>
              <a:t>s</a:t>
            </a:r>
            <a:r>
              <a:rPr spc="-520" dirty="0"/>
              <a:t>e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185" dirty="0"/>
              <a:t>i</a:t>
            </a:r>
            <a:r>
              <a:rPr spc="-575" dirty="0"/>
              <a:t>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10" dirty="0"/>
              <a:t>e</a:t>
            </a:r>
            <a:r>
              <a:rPr spc="175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3506" y="1414779"/>
            <a:ext cx="57162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sec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93506" y="1701291"/>
            <a:ext cx="5574665" cy="1449070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845"/>
              </a:spcBef>
            </a:pP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AWS,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resilient,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self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healing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during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migration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93506" y="3681645"/>
            <a:ext cx="5511165" cy="19367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Supports:</a:t>
            </a:r>
            <a:endParaRPr sz="2800">
              <a:latin typeface="Microsoft Sans Serif"/>
              <a:cs typeface="Microsoft Sans Serif"/>
            </a:endParaRPr>
          </a:p>
          <a:p>
            <a:pPr marL="698500" marR="56515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Homog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mig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ation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acl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 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Oracle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620"/>
              </a:lnSpc>
              <a:spcBef>
                <a:spcPts val="48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Heterogeneous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migrations: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ex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Microsoft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SQ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Au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03407" y="252984"/>
            <a:ext cx="1063752" cy="1063752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078991" y="1798320"/>
            <a:ext cx="988060" cy="3602990"/>
            <a:chOff x="1078991" y="1798320"/>
            <a:chExt cx="988060" cy="3602990"/>
          </a:xfrm>
        </p:grpSpPr>
        <p:sp>
          <p:nvSpPr>
            <p:cNvPr id="9" name="object 9"/>
            <p:cNvSpPr/>
            <p:nvPr/>
          </p:nvSpPr>
          <p:spPr>
            <a:xfrm>
              <a:off x="1534278" y="2665064"/>
              <a:ext cx="76200" cy="442595"/>
            </a:xfrm>
            <a:custGeom>
              <a:avLst/>
              <a:gdLst/>
              <a:ahLst/>
              <a:cxnLst/>
              <a:rect l="l" t="t" r="r" b="b"/>
              <a:pathLst>
                <a:path w="76200" h="442594">
                  <a:moveTo>
                    <a:pt x="0" y="365832"/>
                  </a:moveTo>
                  <a:lnTo>
                    <a:pt x="37406" y="442375"/>
                  </a:lnTo>
                  <a:lnTo>
                    <a:pt x="69864" y="378907"/>
                  </a:lnTo>
                  <a:lnTo>
                    <a:pt x="41158" y="378907"/>
                  </a:lnTo>
                  <a:lnTo>
                    <a:pt x="34809" y="378848"/>
                  </a:lnTo>
                  <a:lnTo>
                    <a:pt x="34924" y="366149"/>
                  </a:lnTo>
                  <a:lnTo>
                    <a:pt x="0" y="365832"/>
                  </a:lnTo>
                  <a:close/>
                </a:path>
                <a:path w="76200" h="442594">
                  <a:moveTo>
                    <a:pt x="34924" y="366149"/>
                  </a:moveTo>
                  <a:lnTo>
                    <a:pt x="34809" y="378848"/>
                  </a:lnTo>
                  <a:lnTo>
                    <a:pt x="41158" y="378907"/>
                  </a:lnTo>
                  <a:lnTo>
                    <a:pt x="41273" y="366207"/>
                  </a:lnTo>
                  <a:lnTo>
                    <a:pt x="34924" y="366149"/>
                  </a:lnTo>
                  <a:close/>
                </a:path>
                <a:path w="76200" h="442594">
                  <a:moveTo>
                    <a:pt x="41273" y="366207"/>
                  </a:moveTo>
                  <a:lnTo>
                    <a:pt x="41158" y="378907"/>
                  </a:lnTo>
                  <a:lnTo>
                    <a:pt x="69864" y="378907"/>
                  </a:lnTo>
                  <a:lnTo>
                    <a:pt x="76197" y="366524"/>
                  </a:lnTo>
                  <a:lnTo>
                    <a:pt x="41273" y="366207"/>
                  </a:lnTo>
                  <a:close/>
                </a:path>
                <a:path w="76200" h="442594">
                  <a:moveTo>
                    <a:pt x="38249" y="0"/>
                  </a:moveTo>
                  <a:lnTo>
                    <a:pt x="34924" y="366149"/>
                  </a:lnTo>
                  <a:lnTo>
                    <a:pt x="41273" y="366207"/>
                  </a:lnTo>
                  <a:lnTo>
                    <a:pt x="44599" y="57"/>
                  </a:lnTo>
                  <a:lnTo>
                    <a:pt x="38249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9951" y="1798320"/>
              <a:ext cx="868680" cy="8686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8071" y="3377184"/>
              <a:ext cx="475488" cy="4724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8991" y="3105912"/>
              <a:ext cx="987552" cy="9875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903" y="4532376"/>
              <a:ext cx="868680" cy="8686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33585" y="4092450"/>
              <a:ext cx="76200" cy="442595"/>
            </a:xfrm>
            <a:custGeom>
              <a:avLst/>
              <a:gdLst/>
              <a:ahLst/>
              <a:cxnLst/>
              <a:rect l="l" t="t" r="r" b="b"/>
              <a:pathLst>
                <a:path w="76200" h="442595">
                  <a:moveTo>
                    <a:pt x="34924" y="366146"/>
                  </a:moveTo>
                  <a:lnTo>
                    <a:pt x="0" y="366146"/>
                  </a:lnTo>
                  <a:lnTo>
                    <a:pt x="38100" y="442346"/>
                  </a:lnTo>
                  <a:lnTo>
                    <a:pt x="69850" y="378846"/>
                  </a:lnTo>
                  <a:lnTo>
                    <a:pt x="34925" y="378846"/>
                  </a:lnTo>
                  <a:lnTo>
                    <a:pt x="34924" y="366146"/>
                  </a:lnTo>
                  <a:close/>
                </a:path>
                <a:path w="76200" h="442595">
                  <a:moveTo>
                    <a:pt x="41273" y="0"/>
                  </a:moveTo>
                  <a:lnTo>
                    <a:pt x="34923" y="0"/>
                  </a:lnTo>
                  <a:lnTo>
                    <a:pt x="34925" y="378846"/>
                  </a:lnTo>
                  <a:lnTo>
                    <a:pt x="41275" y="378846"/>
                  </a:lnTo>
                  <a:lnTo>
                    <a:pt x="41273" y="0"/>
                  </a:lnTo>
                  <a:close/>
                </a:path>
                <a:path w="76200" h="442595">
                  <a:moveTo>
                    <a:pt x="76200" y="366146"/>
                  </a:moveTo>
                  <a:lnTo>
                    <a:pt x="41274" y="366146"/>
                  </a:lnTo>
                  <a:lnTo>
                    <a:pt x="41275" y="378846"/>
                  </a:lnTo>
                  <a:lnTo>
                    <a:pt x="69850" y="378846"/>
                  </a:lnTo>
                  <a:lnTo>
                    <a:pt x="76200" y="366146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191598" y="3297428"/>
            <a:ext cx="128714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 instance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Running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DMS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6" name="object 16"/>
          <p:cNvSpPr txBox="1"/>
          <p:nvPr/>
        </p:nvSpPr>
        <p:spPr>
          <a:xfrm>
            <a:off x="2152097" y="2062988"/>
            <a:ext cx="977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Source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52097" y="4778755"/>
            <a:ext cx="9182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970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T</a:t>
            </a:r>
            <a:r>
              <a:rPr spc="-240" dirty="0"/>
              <a:t>y</a:t>
            </a:r>
            <a:r>
              <a:rPr spc="-210" dirty="0"/>
              <a:t>p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170" dirty="0"/>
              <a:t>f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285" dirty="0"/>
              <a:t>u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176"/>
            <a:ext cx="10356215" cy="3876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75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(Iaa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building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blocks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des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et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spa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Highest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flexibility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7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aa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Removes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underlying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Focu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ym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lic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ions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7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Completed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3620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550" dirty="0"/>
              <a:t>se</a:t>
            </a:r>
            <a:r>
              <a:rPr spc="-525" dirty="0"/>
              <a:t>s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25" dirty="0"/>
              <a:t>u</a:t>
            </a:r>
            <a:r>
              <a:rPr spc="-350" dirty="0"/>
              <a:t>m</a:t>
            </a:r>
            <a:r>
              <a:rPr spc="-285" dirty="0"/>
              <a:t>m</a:t>
            </a:r>
            <a:r>
              <a:rPr spc="-575" dirty="0"/>
              <a:t>a</a:t>
            </a:r>
            <a:r>
              <a:rPr spc="305" dirty="0"/>
              <a:t>r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7563"/>
            <a:ext cx="6758305" cy="3213735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SzPct val="102127"/>
              <a:buFont typeface="Arial"/>
              <a:buChar char="•"/>
              <a:tabLst>
                <a:tab pos="241300" algn="l"/>
                <a:tab pos="5717540" algn="l"/>
              </a:tabLst>
            </a:pP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Relational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3525" spc="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OLTP: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	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(SQL)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In-memory</a:t>
            </a:r>
            <a:r>
              <a:rPr sz="3525" spc="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Database: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ElastiCache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Key/Value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Database: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DynamoDB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(serverless)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  <a:tab pos="3916679" algn="l"/>
              </a:tabLst>
            </a:pP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Warehouse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OLAP: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Redshift	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(SQL)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Ha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Clu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Athena: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query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(serverless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SQL)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r>
              <a:rPr sz="3525" spc="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Migration: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DMS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3681729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45" dirty="0"/>
              <a:t>E</a:t>
            </a:r>
            <a:r>
              <a:rPr sz="6000" spc="-695" dirty="0"/>
              <a:t>C</a:t>
            </a:r>
            <a:r>
              <a:rPr sz="6000" spc="-1190" dirty="0"/>
              <a:t>S</a:t>
            </a:r>
            <a:r>
              <a:rPr sz="6000" spc="60" dirty="0"/>
              <a:t> </a:t>
            </a:r>
            <a:r>
              <a:rPr sz="6000" spc="-905" dirty="0"/>
              <a:t>S</a:t>
            </a:r>
            <a:r>
              <a:rPr sz="6000" spc="-750" dirty="0"/>
              <a:t>e</a:t>
            </a:r>
            <a:r>
              <a:rPr sz="6000" spc="-235" dirty="0"/>
              <a:t>c</a:t>
            </a:r>
            <a:r>
              <a:rPr sz="6000" spc="-130" dirty="0"/>
              <a:t>t</a:t>
            </a:r>
            <a:r>
              <a:rPr sz="6000" spc="-250" dirty="0"/>
              <a:t>ion</a:t>
            </a:r>
            <a:endParaRPr sz="600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69125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75" dirty="0"/>
              <a:t>D</a:t>
            </a:r>
            <a:r>
              <a:rPr spc="-254" dirty="0"/>
              <a:t>oc</a:t>
            </a:r>
            <a:r>
              <a:rPr spc="-295" dirty="0"/>
              <a:t>k</a:t>
            </a:r>
            <a:r>
              <a:rPr spc="-335" dirty="0"/>
              <a:t>e</a:t>
            </a:r>
            <a:r>
              <a:rPr spc="-5" dirty="0"/>
              <a:t>r</a:t>
            </a:r>
            <a:r>
              <a:rPr spc="-1215" dirty="0"/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90846" y="356113"/>
            <a:ext cx="1734615" cy="148165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335531"/>
            <a:ext cx="8625840" cy="403669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development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platform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Apps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packaged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OS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machine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compatibility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Predictable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behavior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OS,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technology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943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D</a:t>
            </a:r>
            <a:r>
              <a:rPr spc="5" dirty="0"/>
              <a:t>o</a:t>
            </a:r>
            <a:r>
              <a:rPr spc="-370" dirty="0"/>
              <a:t>c</a:t>
            </a:r>
            <a:r>
              <a:rPr spc="-375" dirty="0"/>
              <a:t>k</a:t>
            </a:r>
            <a:r>
              <a:rPr spc="-210" dirty="0"/>
              <a:t>e</a:t>
            </a:r>
            <a:r>
              <a:rPr spc="-130" dirty="0"/>
              <a:t>r</a:t>
            </a:r>
            <a:r>
              <a:rPr spc="50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195" dirty="0"/>
              <a:t>O</a:t>
            </a:r>
            <a:r>
              <a:rPr spc="-875" dirty="0"/>
              <a:t>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3682626" y="1440200"/>
            <a:ext cx="4827270" cy="4528185"/>
            <a:chOff x="3682626" y="1440200"/>
            <a:chExt cx="4827270" cy="4528185"/>
          </a:xfrm>
        </p:grpSpPr>
        <p:sp>
          <p:nvSpPr>
            <p:cNvPr id="6" name="object 6"/>
            <p:cNvSpPr/>
            <p:nvPr/>
          </p:nvSpPr>
          <p:spPr>
            <a:xfrm>
              <a:off x="3688976" y="1446550"/>
              <a:ext cx="4814570" cy="4515485"/>
            </a:xfrm>
            <a:custGeom>
              <a:avLst/>
              <a:gdLst/>
              <a:ahLst/>
              <a:cxnLst/>
              <a:rect l="l" t="t" r="r" b="b"/>
              <a:pathLst>
                <a:path w="4814570" h="4515485">
                  <a:moveTo>
                    <a:pt x="4814046" y="0"/>
                  </a:moveTo>
                  <a:lnTo>
                    <a:pt x="0" y="0"/>
                  </a:lnTo>
                  <a:lnTo>
                    <a:pt x="0" y="4514977"/>
                  </a:lnTo>
                  <a:lnTo>
                    <a:pt x="4814046" y="4514977"/>
                  </a:lnTo>
                  <a:lnTo>
                    <a:pt x="4814046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688976" y="1446550"/>
              <a:ext cx="4814570" cy="4515485"/>
            </a:xfrm>
            <a:custGeom>
              <a:avLst/>
              <a:gdLst/>
              <a:ahLst/>
              <a:cxnLst/>
              <a:rect l="l" t="t" r="r" b="b"/>
              <a:pathLst>
                <a:path w="4814570" h="4515485">
                  <a:moveTo>
                    <a:pt x="0" y="0"/>
                  </a:moveTo>
                  <a:lnTo>
                    <a:pt x="4814046" y="0"/>
                  </a:lnTo>
                  <a:lnTo>
                    <a:pt x="4814046" y="4514977"/>
                  </a:lnTo>
                  <a:lnTo>
                    <a:pt x="0" y="451497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922361" y="5616955"/>
            <a:ext cx="23475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Server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(ex:</a:t>
            </a:r>
            <a:r>
              <a:rPr sz="1800" b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Instance)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738336" y="1490841"/>
            <a:ext cx="4861560" cy="3983354"/>
            <a:chOff x="3738336" y="1490841"/>
            <a:chExt cx="4861560" cy="3983354"/>
          </a:xfrm>
        </p:grpSpPr>
        <p:sp>
          <p:nvSpPr>
            <p:cNvPr id="10" name="object 10"/>
            <p:cNvSpPr/>
            <p:nvPr/>
          </p:nvSpPr>
          <p:spPr>
            <a:xfrm>
              <a:off x="3917575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7" y="0"/>
                  </a:moveTo>
                  <a:lnTo>
                    <a:pt x="0" y="0"/>
                  </a:lnTo>
                  <a:lnTo>
                    <a:pt x="0" y="1810871"/>
                  </a:lnTo>
                  <a:lnTo>
                    <a:pt x="1326777" y="1810871"/>
                  </a:lnTo>
                  <a:lnTo>
                    <a:pt x="1326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917575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472951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6" y="0"/>
                  </a:moveTo>
                  <a:lnTo>
                    <a:pt x="0" y="0"/>
                  </a:lnTo>
                  <a:lnTo>
                    <a:pt x="0" y="1810871"/>
                  </a:lnTo>
                  <a:lnTo>
                    <a:pt x="1326776" y="1810871"/>
                  </a:lnTo>
                  <a:lnTo>
                    <a:pt x="132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472951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028327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7" y="0"/>
                  </a:moveTo>
                  <a:lnTo>
                    <a:pt x="0" y="0"/>
                  </a:lnTo>
                  <a:lnTo>
                    <a:pt x="0" y="1810870"/>
                  </a:lnTo>
                  <a:lnTo>
                    <a:pt x="1326777" y="1810870"/>
                  </a:lnTo>
                  <a:lnTo>
                    <a:pt x="13267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028327" y="170329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8336" y="2373172"/>
              <a:ext cx="1734615" cy="95273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8220" y="2373172"/>
              <a:ext cx="1734615" cy="95273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6662" y="2340560"/>
              <a:ext cx="1734615" cy="95273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86704" y="1490841"/>
              <a:ext cx="1185955" cy="11859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5927" y="1769836"/>
              <a:ext cx="693190" cy="69319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56474" y="1770151"/>
              <a:ext cx="627334" cy="62733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17590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6" y="0"/>
                  </a:moveTo>
                  <a:lnTo>
                    <a:pt x="0" y="0"/>
                  </a:lnTo>
                  <a:lnTo>
                    <a:pt x="0" y="1810870"/>
                  </a:lnTo>
                  <a:lnTo>
                    <a:pt x="1326776" y="1810870"/>
                  </a:lnTo>
                  <a:lnTo>
                    <a:pt x="132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917590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8350" y="4326341"/>
              <a:ext cx="1734615" cy="95273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35941" y="3723005"/>
              <a:ext cx="693190" cy="69319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472951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6" y="0"/>
                  </a:moveTo>
                  <a:lnTo>
                    <a:pt x="0" y="0"/>
                  </a:lnTo>
                  <a:lnTo>
                    <a:pt x="0" y="1810870"/>
                  </a:lnTo>
                  <a:lnTo>
                    <a:pt x="1326776" y="1810870"/>
                  </a:lnTo>
                  <a:lnTo>
                    <a:pt x="132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472951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3711" y="4326341"/>
              <a:ext cx="1734615" cy="95273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304" y="3723005"/>
              <a:ext cx="693190" cy="693190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28313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1326776" y="0"/>
                  </a:moveTo>
                  <a:lnTo>
                    <a:pt x="0" y="0"/>
                  </a:lnTo>
                  <a:lnTo>
                    <a:pt x="0" y="1810870"/>
                  </a:lnTo>
                  <a:lnTo>
                    <a:pt x="1326776" y="1810870"/>
                  </a:lnTo>
                  <a:lnTo>
                    <a:pt x="132677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028313" y="3656463"/>
              <a:ext cx="1327150" cy="1811020"/>
            </a:xfrm>
            <a:custGeom>
              <a:avLst/>
              <a:gdLst/>
              <a:ahLst/>
              <a:cxnLst/>
              <a:rect l="l" t="t" r="r" b="b"/>
              <a:pathLst>
                <a:path w="1327150" h="1811020">
                  <a:moveTo>
                    <a:pt x="0" y="0"/>
                  </a:moveTo>
                  <a:lnTo>
                    <a:pt x="1326777" y="0"/>
                  </a:lnTo>
                  <a:lnTo>
                    <a:pt x="1326777" y="1810871"/>
                  </a:lnTo>
                  <a:lnTo>
                    <a:pt x="0" y="181087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6980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64901" y="4326026"/>
              <a:ext cx="1734615" cy="952733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11835" y="3723321"/>
              <a:ext cx="627334" cy="627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939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335" dirty="0"/>
              <a:t>e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75" dirty="0"/>
              <a:t>D</a:t>
            </a:r>
            <a:r>
              <a:rPr spc="-254" dirty="0"/>
              <a:t>oc</a:t>
            </a:r>
            <a:r>
              <a:rPr spc="-295" dirty="0"/>
              <a:t>k</a:t>
            </a:r>
            <a:r>
              <a:rPr spc="-335" dirty="0"/>
              <a:t>e</a:t>
            </a:r>
            <a:r>
              <a:rPr dirty="0"/>
              <a:t>r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80" dirty="0"/>
              <a:t>m</a:t>
            </a:r>
            <a:r>
              <a:rPr spc="-575" dirty="0"/>
              <a:t>ag</a:t>
            </a:r>
            <a:r>
              <a:rPr spc="-335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640" dirty="0"/>
              <a:t>s</a:t>
            </a:r>
            <a:r>
              <a:rPr spc="100" dirty="0"/>
              <a:t>t</a:t>
            </a:r>
            <a:r>
              <a:rPr spc="-40" dirty="0"/>
              <a:t>o</a:t>
            </a:r>
            <a:r>
              <a:rPr spc="-30" dirty="0"/>
              <a:t>r</a:t>
            </a:r>
            <a:r>
              <a:rPr spc="-335" dirty="0"/>
              <a:t>e</a:t>
            </a:r>
            <a:r>
              <a:rPr spc="-215" dirty="0"/>
              <a:t>d</a:t>
            </a:r>
            <a:r>
              <a:rPr spc="-1215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7177405" cy="4073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Repositories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marR="880744" indent="-241300" algn="r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</a:t>
            </a:r>
            <a:r>
              <a:rPr sz="2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1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800" u="sng" spc="-4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28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//</a:t>
            </a:r>
            <a:r>
              <a:rPr sz="28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hu</a:t>
            </a:r>
            <a:r>
              <a:rPr sz="2800" u="sng" spc="-22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2800" u="sng" spc="-2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800" u="sng" spc="-1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8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800" u="sng" spc="-2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k</a:t>
            </a:r>
            <a:r>
              <a:rPr sz="2800" u="sng" spc="-2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-2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800" u="sng" spc="-2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8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800" u="sng" spc="-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m/</a:t>
            </a:r>
            <a:endParaRPr sz="2800">
              <a:latin typeface="Microsoft Sans Serif"/>
              <a:cs typeface="Microsoft Sans Serif"/>
            </a:endParaRPr>
          </a:p>
          <a:p>
            <a:pPr marL="228600" marR="861060" lvl="1" indent="-228600" algn="r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286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Fin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im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chnolo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OS: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Ubuntu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MySQL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70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1040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911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/>
              <a:t>D</a:t>
            </a:r>
            <a:r>
              <a:rPr spc="5" dirty="0"/>
              <a:t>o</a:t>
            </a:r>
            <a:r>
              <a:rPr spc="-370" dirty="0"/>
              <a:t>c</a:t>
            </a:r>
            <a:r>
              <a:rPr spc="-375" dirty="0"/>
              <a:t>k</a:t>
            </a:r>
            <a:r>
              <a:rPr spc="-210" dirty="0"/>
              <a:t>e</a:t>
            </a:r>
            <a:r>
              <a:rPr spc="-130" dirty="0"/>
              <a:t>r</a:t>
            </a:r>
            <a:r>
              <a:rPr spc="50" dirty="0"/>
              <a:t> </a:t>
            </a:r>
            <a:r>
              <a:rPr spc="-400" dirty="0"/>
              <a:t>v</a:t>
            </a:r>
            <a:r>
              <a:rPr spc="-210" dirty="0"/>
              <a:t>e</a:t>
            </a:r>
            <a:r>
              <a:rPr spc="40" dirty="0"/>
              <a:t>r</a:t>
            </a:r>
            <a:r>
              <a:rPr spc="-530" dirty="0"/>
              <a:t>su</a:t>
            </a:r>
            <a:r>
              <a:rPr spc="-509" dirty="0"/>
              <a:t>s</a:t>
            </a:r>
            <a:r>
              <a:rPr spc="-555" dirty="0"/>
              <a:t> 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345" dirty="0"/>
              <a:t>r</a:t>
            </a:r>
            <a:r>
              <a:rPr spc="100" dirty="0"/>
              <a:t>t</a:t>
            </a:r>
            <a:r>
              <a:rPr spc="-425" dirty="0"/>
              <a:t>u</a:t>
            </a:r>
            <a:r>
              <a:rPr spc="-434" dirty="0"/>
              <a:t>a</a:t>
            </a:r>
            <a:r>
              <a:rPr spc="-180" dirty="0"/>
              <a:t>l</a:t>
            </a:r>
            <a:r>
              <a:rPr spc="50" dirty="0"/>
              <a:t> </a:t>
            </a:r>
            <a:r>
              <a:rPr spc="-229" dirty="0"/>
              <a:t>M</a:t>
            </a:r>
            <a:r>
              <a:rPr spc="-575" dirty="0"/>
              <a:t>a</a:t>
            </a:r>
            <a:r>
              <a:rPr spc="-370" dirty="0"/>
              <a:t>c</a:t>
            </a:r>
            <a:r>
              <a:rPr spc="-330" dirty="0"/>
              <a:t>h</a:t>
            </a:r>
            <a:r>
              <a:rPr spc="-145" dirty="0"/>
              <a:t>i</a:t>
            </a:r>
            <a:r>
              <a:rPr spc="-420" dirty="0"/>
              <a:t>nes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1021461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”sort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of”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virtualization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technology,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exactly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host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64658" y="5512080"/>
            <a:ext cx="3343910" cy="439420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68580" rIns="0" bIns="0" rtlCol="0">
            <a:spAutoFit/>
          </a:bodyPr>
          <a:lstStyle/>
          <a:p>
            <a:pPr marL="1033144">
              <a:lnSpc>
                <a:spcPct val="100000"/>
              </a:lnSpc>
              <a:spcBef>
                <a:spcPts val="54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64658" y="5001092"/>
            <a:ext cx="3343910" cy="439420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Host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64658" y="4490105"/>
            <a:ext cx="3343910" cy="43942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54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Hypervisor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64658" y="2797793"/>
            <a:ext cx="1049020" cy="419734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64658" y="3288832"/>
            <a:ext cx="1049020" cy="112966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291465" marR="91440" indent="-192405">
              <a:lnSpc>
                <a:spcPts val="21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(VM)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12140" y="2797793"/>
            <a:ext cx="1049020" cy="419734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012140" y="3288832"/>
            <a:ext cx="1049020" cy="112966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291465" marR="91440" indent="-192405">
              <a:lnSpc>
                <a:spcPts val="21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(VM)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59622" y="2797793"/>
            <a:ext cx="1049020" cy="419734"/>
          </a:xfrm>
          <a:prstGeom prst="rect">
            <a:avLst/>
          </a:prstGeom>
          <a:solidFill>
            <a:srgbClr val="3B67BC"/>
          </a:solidFill>
          <a:ln w="12700">
            <a:solidFill>
              <a:srgbClr val="294A89"/>
            </a:solidFill>
          </a:ln>
        </p:spPr>
        <p:txBody>
          <a:bodyPr vert="horz" wrap="square" lIns="0" tIns="60960" rIns="0" bIns="0" rtlCol="0">
            <a:spAutoFit/>
          </a:bodyPr>
          <a:lstStyle/>
          <a:p>
            <a:pPr marL="294005">
              <a:lnSpc>
                <a:spcPct val="100000"/>
              </a:lnSpc>
              <a:spcBef>
                <a:spcPts val="4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59622" y="3288832"/>
            <a:ext cx="1049020" cy="1129665"/>
          </a:xfrm>
          <a:prstGeom prst="rect">
            <a:avLst/>
          </a:prstGeom>
          <a:solidFill>
            <a:srgbClr val="3B67BC"/>
          </a:solidFill>
          <a:ln w="12700">
            <a:solidFill>
              <a:srgbClr val="294A89"/>
            </a:solidFill>
          </a:ln>
        </p:spPr>
        <p:txBody>
          <a:bodyPr vert="horz" wrap="square" lIns="0" tIns="63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0"/>
              </a:spcBef>
            </a:pPr>
            <a:endParaRPr sz="1950">
              <a:latin typeface="Times New Roman"/>
              <a:cs typeface="Times New Roman"/>
            </a:endParaRPr>
          </a:p>
          <a:p>
            <a:pPr marL="291465" marR="91440" indent="-192405">
              <a:lnSpc>
                <a:spcPts val="211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Guest</a:t>
            </a:r>
            <a:r>
              <a:rPr sz="18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(VM)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71127" y="5483973"/>
            <a:ext cx="3343910" cy="439420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69215" rIns="0" bIns="0" rtlCol="0">
            <a:spAutoFit/>
          </a:bodyPr>
          <a:lstStyle/>
          <a:p>
            <a:pPr marL="1033144">
              <a:lnSpc>
                <a:spcPct val="100000"/>
              </a:lnSpc>
              <a:spcBef>
                <a:spcPts val="54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Infrastructure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71127" y="4972984"/>
            <a:ext cx="3343910" cy="439420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67945" rIns="0" bIns="0" rtlCol="0">
            <a:spAutoFit/>
          </a:bodyPr>
          <a:lstStyle/>
          <a:p>
            <a:pPr marL="619760">
              <a:lnSpc>
                <a:spcPct val="100000"/>
              </a:lnSpc>
              <a:spcBef>
                <a:spcPts val="53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Host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OS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(EC2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571127" y="4461996"/>
            <a:ext cx="3343910" cy="43942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0485" rIns="0" bIns="0" rtlCol="0">
            <a:spAutoFit/>
          </a:bodyPr>
          <a:lstStyle/>
          <a:p>
            <a:pPr marL="926465">
              <a:lnSpc>
                <a:spcPct val="100000"/>
              </a:lnSpc>
              <a:spcBef>
                <a:spcPts val="55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Docker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Daemon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71127" y="2970950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71127" y="3461988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8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71127" y="3946085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718609" y="2970950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18609" y="3461988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8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18609" y="3946085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866090" y="2970950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866090" y="3461988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295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85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866090" y="3946085"/>
            <a:ext cx="1049020" cy="419734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74930" rIns="0" bIns="0" rtlCol="0">
            <a:spAutoFit/>
          </a:bodyPr>
          <a:lstStyle/>
          <a:p>
            <a:pPr marL="120014">
              <a:lnSpc>
                <a:spcPct val="100000"/>
              </a:lnSpc>
              <a:spcBef>
                <a:spcPts val="590"/>
              </a:spcBef>
            </a:pP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Container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404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E</a:t>
            </a:r>
            <a:r>
              <a:rPr spc="-515" dirty="0"/>
              <a:t>C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4724400" cy="40767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339090" indent="-228600">
              <a:lnSpc>
                <a:spcPts val="2710"/>
              </a:lnSpc>
              <a:spcBef>
                <a:spcPts val="9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marR="222250" indent="-228600">
              <a:lnSpc>
                <a:spcPct val="81300"/>
              </a:lnSpc>
              <a:spcBef>
                <a:spcPts val="101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(the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EC2 </a:t>
            </a:r>
            <a:r>
              <a:rPr sz="275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instances)</a:t>
            </a:r>
            <a:endParaRPr sz="2750">
              <a:latin typeface="Microsoft Sans Serif"/>
              <a:cs typeface="Microsoft Sans Serif"/>
            </a:endParaRPr>
          </a:p>
          <a:p>
            <a:pPr marL="241300" marR="526415" indent="-228600">
              <a:lnSpc>
                <a:spcPts val="2690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 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stopping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endParaRPr sz="2800">
              <a:latin typeface="Microsoft Sans Serif"/>
              <a:cs typeface="Microsoft Sans Serif"/>
            </a:endParaRPr>
          </a:p>
          <a:p>
            <a:pPr marL="241300" marR="842010" indent="-228600">
              <a:lnSpc>
                <a:spcPts val="271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06383" y="716280"/>
            <a:ext cx="1005840" cy="100888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468092" y="3429001"/>
            <a:ext cx="1457325" cy="266382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26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78800" y="3429001"/>
            <a:ext cx="1460500" cy="266382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6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93300" y="3429000"/>
            <a:ext cx="1460500" cy="266382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137795">
              <a:lnSpc>
                <a:spcPct val="100000"/>
              </a:lnSpc>
              <a:spcBef>
                <a:spcPts val="26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196446" y="2042160"/>
            <a:ext cx="3427729" cy="1395730"/>
            <a:chOff x="7196446" y="2042160"/>
            <a:chExt cx="3427729" cy="139573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40495" y="2042160"/>
              <a:ext cx="737616" cy="74066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196442" y="2778340"/>
              <a:ext cx="3427729" cy="659765"/>
            </a:xfrm>
            <a:custGeom>
              <a:avLst/>
              <a:gdLst/>
              <a:ahLst/>
              <a:cxnLst/>
              <a:rect l="l" t="t" r="r" b="b"/>
              <a:pathLst>
                <a:path w="3427729" h="659764">
                  <a:moveTo>
                    <a:pt x="3427107" y="650659"/>
                  </a:moveTo>
                  <a:lnTo>
                    <a:pt x="3409111" y="631190"/>
                  </a:lnTo>
                  <a:lnTo>
                    <a:pt x="3369284" y="588098"/>
                  </a:lnTo>
                  <a:lnTo>
                    <a:pt x="3356940" y="620763"/>
                  </a:lnTo>
                  <a:lnTo>
                    <a:pt x="1713725" y="0"/>
                  </a:lnTo>
                  <a:lnTo>
                    <a:pt x="1712595" y="2971"/>
                  </a:lnTo>
                  <a:lnTo>
                    <a:pt x="1711477" y="0"/>
                  </a:lnTo>
                  <a:lnTo>
                    <a:pt x="70142" y="620737"/>
                  </a:lnTo>
                  <a:lnTo>
                    <a:pt x="57797" y="588073"/>
                  </a:lnTo>
                  <a:lnTo>
                    <a:pt x="0" y="650671"/>
                  </a:lnTo>
                  <a:lnTo>
                    <a:pt x="84747" y="659345"/>
                  </a:lnTo>
                  <a:lnTo>
                    <a:pt x="74091" y="631177"/>
                  </a:lnTo>
                  <a:lnTo>
                    <a:pt x="72390" y="626681"/>
                  </a:lnTo>
                  <a:lnTo>
                    <a:pt x="1709432" y="7569"/>
                  </a:lnTo>
                  <a:lnTo>
                    <a:pt x="1709432" y="574471"/>
                  </a:lnTo>
                  <a:lnTo>
                    <a:pt x="1674507" y="574471"/>
                  </a:lnTo>
                  <a:lnTo>
                    <a:pt x="1712607" y="650671"/>
                  </a:lnTo>
                  <a:lnTo>
                    <a:pt x="1744357" y="587171"/>
                  </a:lnTo>
                  <a:lnTo>
                    <a:pt x="1750707" y="574471"/>
                  </a:lnTo>
                  <a:lnTo>
                    <a:pt x="1715782" y="574471"/>
                  </a:lnTo>
                  <a:lnTo>
                    <a:pt x="1715782" y="7581"/>
                  </a:lnTo>
                  <a:lnTo>
                    <a:pt x="3354692" y="626706"/>
                  </a:lnTo>
                  <a:lnTo>
                    <a:pt x="3342360" y="659371"/>
                  </a:lnTo>
                  <a:lnTo>
                    <a:pt x="3427107" y="650659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489440" y="2227579"/>
            <a:ext cx="2150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Docker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58783" y="3910584"/>
            <a:ext cx="774700" cy="2036445"/>
            <a:chOff x="8558783" y="3910584"/>
            <a:chExt cx="774700" cy="203644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7927" y="4544568"/>
              <a:ext cx="755903" cy="75590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58783" y="5172456"/>
              <a:ext cx="774192" cy="7741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58783" y="3910584"/>
              <a:ext cx="774192" cy="771144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0274807" y="4517135"/>
            <a:ext cx="774700" cy="1405255"/>
            <a:chOff x="10274807" y="4517135"/>
            <a:chExt cx="774700" cy="1405255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293095" y="5166359"/>
              <a:ext cx="755903" cy="75590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274807" y="4517135"/>
              <a:ext cx="774192" cy="77419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797040" y="4517135"/>
            <a:ext cx="756285" cy="1411605"/>
            <a:chOff x="6797040" y="4517135"/>
            <a:chExt cx="756285" cy="141160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7040" y="5172455"/>
              <a:ext cx="755903" cy="75590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97040" y="4517135"/>
              <a:ext cx="740664" cy="74066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718040" y="996188"/>
            <a:ext cx="1454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ECS</a:t>
            </a:r>
            <a:r>
              <a:rPr sz="24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endParaRPr sz="2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620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80" dirty="0"/>
              <a:t>Fargate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4746625" cy="3909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6131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400"/>
              </a:lnSpc>
              <a:spcBef>
                <a:spcPts val="10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4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manage)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590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simpler!</a:t>
            </a: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offering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marR="281940" indent="-228600">
              <a:lnSpc>
                <a:spcPts val="3000"/>
              </a:lnSpc>
              <a:spcBef>
                <a:spcPts val="11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runs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 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567928" y="1283208"/>
            <a:ext cx="741045" cy="2169795"/>
            <a:chOff x="8567928" y="1283208"/>
            <a:chExt cx="741045" cy="216979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67928" y="1283208"/>
              <a:ext cx="740664" cy="740663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900435" y="2021465"/>
              <a:ext cx="76200" cy="1431290"/>
            </a:xfrm>
            <a:custGeom>
              <a:avLst/>
              <a:gdLst/>
              <a:ahLst/>
              <a:cxnLst/>
              <a:rect l="l" t="t" r="r" b="b"/>
              <a:pathLst>
                <a:path w="76200" h="1431289">
                  <a:moveTo>
                    <a:pt x="34925" y="1354902"/>
                  </a:moveTo>
                  <a:lnTo>
                    <a:pt x="0" y="1354902"/>
                  </a:lnTo>
                  <a:lnTo>
                    <a:pt x="38100" y="1431102"/>
                  </a:lnTo>
                  <a:lnTo>
                    <a:pt x="69849" y="1367603"/>
                  </a:lnTo>
                  <a:lnTo>
                    <a:pt x="34925" y="1367603"/>
                  </a:lnTo>
                  <a:lnTo>
                    <a:pt x="34925" y="1354902"/>
                  </a:lnTo>
                  <a:close/>
                </a:path>
                <a:path w="76200" h="1431289">
                  <a:moveTo>
                    <a:pt x="41275" y="0"/>
                  </a:moveTo>
                  <a:lnTo>
                    <a:pt x="34925" y="0"/>
                  </a:lnTo>
                  <a:lnTo>
                    <a:pt x="34925" y="1367603"/>
                  </a:lnTo>
                  <a:lnTo>
                    <a:pt x="41275" y="1367603"/>
                  </a:lnTo>
                  <a:lnTo>
                    <a:pt x="41275" y="0"/>
                  </a:lnTo>
                  <a:close/>
                </a:path>
                <a:path w="76200" h="1431289">
                  <a:moveTo>
                    <a:pt x="76200" y="1354902"/>
                  </a:moveTo>
                  <a:lnTo>
                    <a:pt x="41275" y="1354902"/>
                  </a:lnTo>
                  <a:lnTo>
                    <a:pt x="41275" y="1367603"/>
                  </a:lnTo>
                  <a:lnTo>
                    <a:pt x="69849" y="1367603"/>
                  </a:lnTo>
                  <a:lnTo>
                    <a:pt x="76200" y="1354902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518924" y="1465579"/>
            <a:ext cx="2150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Docker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Container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797040" y="4212335"/>
            <a:ext cx="756285" cy="1411605"/>
            <a:chOff x="6797040" y="4212335"/>
            <a:chExt cx="756285" cy="14116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97040" y="4867655"/>
              <a:ext cx="755903" cy="75590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040" y="4212335"/>
              <a:ext cx="740664" cy="74066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10274807" y="4212335"/>
            <a:ext cx="774700" cy="1405255"/>
            <a:chOff x="10274807" y="4212335"/>
            <a:chExt cx="774700" cy="140525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095" y="4861559"/>
              <a:ext cx="755903" cy="75590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274807" y="4212335"/>
              <a:ext cx="774192" cy="774192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8558783" y="3605784"/>
            <a:ext cx="774700" cy="2036445"/>
            <a:chOff x="8558783" y="3605784"/>
            <a:chExt cx="774700" cy="2036445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67927" y="4239768"/>
              <a:ext cx="755903" cy="75285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58783" y="4867656"/>
              <a:ext cx="774192" cy="77419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58783" y="3605784"/>
              <a:ext cx="774192" cy="771144"/>
            </a:xfrm>
            <a:prstGeom prst="rect">
              <a:avLst/>
            </a:prstGeom>
          </p:spPr>
        </p:pic>
      </p:grp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650735" y="2734055"/>
            <a:ext cx="771144" cy="774191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651812" y="2737016"/>
            <a:ext cx="4702175" cy="2903220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Times New Roman"/>
              <a:cs typeface="Times New Roman"/>
            </a:endParaRPr>
          </a:p>
          <a:p>
            <a:pPr marL="887094">
              <a:lnSpc>
                <a:spcPct val="100000"/>
              </a:lnSpc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Fargate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9821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E</a:t>
            </a:r>
            <a:r>
              <a:rPr spc="-515" dirty="0"/>
              <a:t>C</a:t>
            </a:r>
            <a:r>
              <a:rPr spc="-660"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4246245" cy="2707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marR="217804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Registry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41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9030074" y="1971305"/>
            <a:ext cx="2200275" cy="2915920"/>
            <a:chOff x="9030074" y="1971305"/>
            <a:chExt cx="2200275" cy="291592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38943" y="3398519"/>
              <a:ext cx="755903" cy="75590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9799" y="4029455"/>
              <a:ext cx="774192" cy="7711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29799" y="2764536"/>
              <a:ext cx="774192" cy="7741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34271" y="1975104"/>
              <a:ext cx="774192" cy="77419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036424" y="1977655"/>
              <a:ext cx="2187575" cy="2903220"/>
            </a:xfrm>
            <a:custGeom>
              <a:avLst/>
              <a:gdLst/>
              <a:ahLst/>
              <a:cxnLst/>
              <a:rect l="l" t="t" r="r" b="b"/>
              <a:pathLst>
                <a:path w="2187575" h="2903220">
                  <a:moveTo>
                    <a:pt x="0" y="0"/>
                  </a:moveTo>
                  <a:lnTo>
                    <a:pt x="2187387" y="0"/>
                  </a:lnTo>
                  <a:lnTo>
                    <a:pt x="2187387" y="2902689"/>
                  </a:lnTo>
                  <a:lnTo>
                    <a:pt x="0" y="29026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9910828" y="2224532"/>
            <a:ext cx="708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08776" y="1975104"/>
            <a:ext cx="713231" cy="71627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138064" y="2169667"/>
            <a:ext cx="3803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03994" y="1971305"/>
            <a:ext cx="2200275" cy="2915920"/>
            <a:chOff x="6203994" y="1971305"/>
            <a:chExt cx="2200275" cy="2915920"/>
          </a:xfrm>
        </p:grpSpPr>
        <p:sp>
          <p:nvSpPr>
            <p:cNvPr id="15" name="object 15"/>
            <p:cNvSpPr/>
            <p:nvPr/>
          </p:nvSpPr>
          <p:spPr>
            <a:xfrm>
              <a:off x="6210344" y="1977655"/>
              <a:ext cx="2187575" cy="2903220"/>
            </a:xfrm>
            <a:custGeom>
              <a:avLst/>
              <a:gdLst/>
              <a:ahLst/>
              <a:cxnLst/>
              <a:rect l="l" t="t" r="r" b="b"/>
              <a:pathLst>
                <a:path w="2187575" h="2903220">
                  <a:moveTo>
                    <a:pt x="0" y="0"/>
                  </a:moveTo>
                  <a:lnTo>
                    <a:pt x="2187387" y="0"/>
                  </a:lnTo>
                  <a:lnTo>
                    <a:pt x="2187387" y="2902689"/>
                  </a:lnTo>
                  <a:lnTo>
                    <a:pt x="0" y="290268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52360" y="2846832"/>
              <a:ext cx="624840" cy="62179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4072" y="3962400"/>
              <a:ext cx="621792" cy="624839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549449" y="2959100"/>
            <a:ext cx="76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49449" y="4065523"/>
            <a:ext cx="7632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052943" y="3113353"/>
            <a:ext cx="1788160" cy="1302385"/>
          </a:xfrm>
          <a:custGeom>
            <a:avLst/>
            <a:gdLst/>
            <a:ahLst/>
            <a:cxnLst/>
            <a:rect l="l" t="t" r="r" b="b"/>
            <a:pathLst>
              <a:path w="1788159" h="1302385">
                <a:moveTo>
                  <a:pt x="1787652" y="663219"/>
                </a:moveTo>
                <a:lnTo>
                  <a:pt x="1704022" y="646976"/>
                </a:lnTo>
                <a:lnTo>
                  <a:pt x="1713395" y="680618"/>
                </a:lnTo>
                <a:lnTo>
                  <a:pt x="1140053" y="840409"/>
                </a:lnTo>
                <a:lnTo>
                  <a:pt x="31280" y="46672"/>
                </a:lnTo>
                <a:lnTo>
                  <a:pt x="1702943" y="41275"/>
                </a:lnTo>
                <a:lnTo>
                  <a:pt x="1703057" y="76200"/>
                </a:lnTo>
                <a:lnTo>
                  <a:pt x="1779143" y="37858"/>
                </a:lnTo>
                <a:lnTo>
                  <a:pt x="1773148" y="34886"/>
                </a:lnTo>
                <a:lnTo>
                  <a:pt x="1702816" y="0"/>
                </a:lnTo>
                <a:lnTo>
                  <a:pt x="1702930" y="34925"/>
                </a:lnTo>
                <a:lnTo>
                  <a:pt x="21424" y="40347"/>
                </a:lnTo>
                <a:lnTo>
                  <a:pt x="21437" y="43535"/>
                </a:lnTo>
                <a:lnTo>
                  <a:pt x="19596" y="46101"/>
                </a:lnTo>
                <a:lnTo>
                  <a:pt x="1132205" y="842594"/>
                </a:lnTo>
                <a:lnTo>
                  <a:pt x="0" y="1158125"/>
                </a:lnTo>
                <a:lnTo>
                  <a:pt x="1701" y="1164247"/>
                </a:lnTo>
                <a:lnTo>
                  <a:pt x="1138834" y="847344"/>
                </a:lnTo>
                <a:lnTo>
                  <a:pt x="1715325" y="1260030"/>
                </a:lnTo>
                <a:lnTo>
                  <a:pt x="1695005" y="1288427"/>
                </a:lnTo>
                <a:lnTo>
                  <a:pt x="1779143" y="1301800"/>
                </a:lnTo>
                <a:lnTo>
                  <a:pt x="1760982" y="1267421"/>
                </a:lnTo>
                <a:lnTo>
                  <a:pt x="1739353" y="1226464"/>
                </a:lnTo>
                <a:lnTo>
                  <a:pt x="1719021" y="1254861"/>
                </a:lnTo>
                <a:lnTo>
                  <a:pt x="1146683" y="845159"/>
                </a:lnTo>
                <a:lnTo>
                  <a:pt x="1715096" y="686739"/>
                </a:lnTo>
                <a:lnTo>
                  <a:pt x="1724482" y="720382"/>
                </a:lnTo>
                <a:lnTo>
                  <a:pt x="1772196" y="677202"/>
                </a:lnTo>
                <a:lnTo>
                  <a:pt x="1787652" y="66321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93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65" dirty="0"/>
              <a:t>E</a:t>
            </a:r>
            <a:r>
              <a:rPr spc="-515" dirty="0"/>
              <a:t>C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880" dirty="0"/>
              <a:t>S</a:t>
            </a:r>
            <a:r>
              <a:rPr spc="-370" dirty="0"/>
              <a:t>e</a:t>
            </a:r>
            <a:r>
              <a:rPr spc="-335" dirty="0"/>
              <a:t>c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146415" cy="28600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Fargate: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without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ep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75466" y="1353258"/>
            <a:ext cx="1583055" cy="438784"/>
            <a:chOff x="1275466" y="1353258"/>
            <a:chExt cx="1583055" cy="438784"/>
          </a:xfrm>
        </p:grpSpPr>
        <p:sp>
          <p:nvSpPr>
            <p:cNvPr id="5" name="object 5"/>
            <p:cNvSpPr/>
            <p:nvPr/>
          </p:nvSpPr>
          <p:spPr>
            <a:xfrm>
              <a:off x="1281816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1816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4" y="0"/>
                  </a:lnTo>
                  <a:lnTo>
                    <a:pt x="1526709" y="5573"/>
                  </a:lnTo>
                  <a:lnTo>
                    <a:pt x="1549252" y="20772"/>
                  </a:lnTo>
                  <a:lnTo>
                    <a:pt x="1564451" y="43315"/>
                  </a:lnTo>
                  <a:lnTo>
                    <a:pt x="1570025" y="70920"/>
                  </a:lnTo>
                  <a:lnTo>
                    <a:pt x="1570025" y="354592"/>
                  </a:lnTo>
                  <a:lnTo>
                    <a:pt x="1564451" y="382197"/>
                  </a:lnTo>
                  <a:lnTo>
                    <a:pt x="1549252" y="404740"/>
                  </a:lnTo>
                  <a:lnTo>
                    <a:pt x="1526709" y="419939"/>
                  </a:lnTo>
                  <a:lnTo>
                    <a:pt x="1499104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1275467" y="1864080"/>
            <a:ext cx="1583055" cy="438784"/>
            <a:chOff x="1275467" y="1864080"/>
            <a:chExt cx="1583055" cy="438784"/>
          </a:xfrm>
        </p:grpSpPr>
        <p:sp>
          <p:nvSpPr>
            <p:cNvPr id="8" name="object 8"/>
            <p:cNvSpPr/>
            <p:nvPr/>
          </p:nvSpPr>
          <p:spPr>
            <a:xfrm>
              <a:off x="1281817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281817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1275466" y="2372831"/>
            <a:ext cx="1583055" cy="438784"/>
            <a:chOff x="1275466" y="2372831"/>
            <a:chExt cx="1583055" cy="438784"/>
          </a:xfrm>
        </p:grpSpPr>
        <p:sp>
          <p:nvSpPr>
            <p:cNvPr id="11" name="object 11"/>
            <p:cNvSpPr/>
            <p:nvPr/>
          </p:nvSpPr>
          <p:spPr>
            <a:xfrm>
              <a:off x="1281816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281816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275466" y="2881580"/>
            <a:ext cx="1583055" cy="438784"/>
            <a:chOff x="1275466" y="2881580"/>
            <a:chExt cx="1583055" cy="438784"/>
          </a:xfrm>
        </p:grpSpPr>
        <p:sp>
          <p:nvSpPr>
            <p:cNvPr id="14" name="object 14"/>
            <p:cNvSpPr/>
            <p:nvPr/>
          </p:nvSpPr>
          <p:spPr>
            <a:xfrm>
              <a:off x="1281816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1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1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281816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1275466" y="3390331"/>
            <a:ext cx="1583055" cy="438784"/>
            <a:chOff x="1275466" y="3390331"/>
            <a:chExt cx="1583055" cy="438784"/>
          </a:xfrm>
        </p:grpSpPr>
        <p:sp>
          <p:nvSpPr>
            <p:cNvPr id="17" name="object 17"/>
            <p:cNvSpPr/>
            <p:nvPr/>
          </p:nvSpPr>
          <p:spPr>
            <a:xfrm>
              <a:off x="1281816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81816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275464" y="3899080"/>
            <a:ext cx="1583055" cy="438784"/>
            <a:chOff x="1275464" y="3899080"/>
            <a:chExt cx="1583055" cy="438784"/>
          </a:xfrm>
        </p:grpSpPr>
        <p:sp>
          <p:nvSpPr>
            <p:cNvPr id="20" name="object 20"/>
            <p:cNvSpPr/>
            <p:nvPr/>
          </p:nvSpPr>
          <p:spPr>
            <a:xfrm>
              <a:off x="1281814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281814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435573" y="1410715"/>
            <a:ext cx="126238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12065" marR="5080" algn="ctr">
              <a:lnSpc>
                <a:spcPct val="1856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Runtime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Middleware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O/S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Vi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275463" y="4413948"/>
            <a:ext cx="1583055" cy="438784"/>
            <a:chOff x="1275463" y="4413948"/>
            <a:chExt cx="1583055" cy="438784"/>
          </a:xfrm>
        </p:grpSpPr>
        <p:sp>
          <p:nvSpPr>
            <p:cNvPr id="24" name="object 24"/>
            <p:cNvSpPr/>
            <p:nvPr/>
          </p:nvSpPr>
          <p:spPr>
            <a:xfrm>
              <a:off x="1281813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4" y="425512"/>
                  </a:lnTo>
                  <a:lnTo>
                    <a:pt x="1526709" y="419938"/>
                  </a:lnTo>
                  <a:lnTo>
                    <a:pt x="1549252" y="404739"/>
                  </a:lnTo>
                  <a:lnTo>
                    <a:pt x="1564451" y="382196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4"/>
                  </a:lnTo>
                  <a:lnTo>
                    <a:pt x="1549252" y="20771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281813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1275463" y="4916581"/>
            <a:ext cx="1583055" cy="438784"/>
            <a:chOff x="1275463" y="4916581"/>
            <a:chExt cx="1583055" cy="438784"/>
          </a:xfrm>
        </p:grpSpPr>
        <p:sp>
          <p:nvSpPr>
            <p:cNvPr id="27" name="object 27"/>
            <p:cNvSpPr/>
            <p:nvPr/>
          </p:nvSpPr>
          <p:spPr>
            <a:xfrm>
              <a:off x="1281813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1" y="404739"/>
                  </a:lnTo>
                  <a:lnTo>
                    <a:pt x="43314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8"/>
                  </a:lnTo>
                  <a:lnTo>
                    <a:pt x="1549251" y="404739"/>
                  </a:lnTo>
                  <a:lnTo>
                    <a:pt x="1564450" y="382196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4"/>
                  </a:lnTo>
                  <a:lnTo>
                    <a:pt x="1549251" y="20771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281813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702144" y="4470907"/>
            <a:ext cx="7289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1275462" y="5437564"/>
            <a:ext cx="1583055" cy="438784"/>
            <a:chOff x="1275462" y="5437564"/>
            <a:chExt cx="1583055" cy="438784"/>
          </a:xfrm>
        </p:grpSpPr>
        <p:sp>
          <p:nvSpPr>
            <p:cNvPr id="31" name="object 31"/>
            <p:cNvSpPr/>
            <p:nvPr/>
          </p:nvSpPr>
          <p:spPr>
            <a:xfrm>
              <a:off x="1281812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281812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5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512849" y="5495035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rki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3799874" y="1353258"/>
            <a:ext cx="1583055" cy="438784"/>
            <a:chOff x="3799874" y="1353258"/>
            <a:chExt cx="1583055" cy="438784"/>
          </a:xfrm>
        </p:grpSpPr>
        <p:sp>
          <p:nvSpPr>
            <p:cNvPr id="35" name="object 35"/>
            <p:cNvSpPr/>
            <p:nvPr/>
          </p:nvSpPr>
          <p:spPr>
            <a:xfrm>
              <a:off x="3806224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3806224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4" y="0"/>
                  </a:lnTo>
                  <a:lnTo>
                    <a:pt x="1526709" y="5573"/>
                  </a:lnTo>
                  <a:lnTo>
                    <a:pt x="1549252" y="20772"/>
                  </a:lnTo>
                  <a:lnTo>
                    <a:pt x="1564451" y="43315"/>
                  </a:lnTo>
                  <a:lnTo>
                    <a:pt x="1570025" y="70920"/>
                  </a:lnTo>
                  <a:lnTo>
                    <a:pt x="1570025" y="354592"/>
                  </a:lnTo>
                  <a:lnTo>
                    <a:pt x="1564451" y="382197"/>
                  </a:lnTo>
                  <a:lnTo>
                    <a:pt x="1549252" y="404740"/>
                  </a:lnTo>
                  <a:lnTo>
                    <a:pt x="1526709" y="419939"/>
                  </a:lnTo>
                  <a:lnTo>
                    <a:pt x="1499104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7" name="object 37"/>
          <p:cNvGrpSpPr/>
          <p:nvPr/>
        </p:nvGrpSpPr>
        <p:grpSpPr>
          <a:xfrm>
            <a:off x="3799874" y="1864080"/>
            <a:ext cx="1583055" cy="438784"/>
            <a:chOff x="3799874" y="1864080"/>
            <a:chExt cx="1583055" cy="438784"/>
          </a:xfrm>
        </p:grpSpPr>
        <p:sp>
          <p:nvSpPr>
            <p:cNvPr id="38" name="object 38"/>
            <p:cNvSpPr/>
            <p:nvPr/>
          </p:nvSpPr>
          <p:spPr>
            <a:xfrm>
              <a:off x="3806224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1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1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3806224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0" name="object 40"/>
          <p:cNvGrpSpPr/>
          <p:nvPr/>
        </p:nvGrpSpPr>
        <p:grpSpPr>
          <a:xfrm>
            <a:off x="3799874" y="2372831"/>
            <a:ext cx="1583055" cy="438784"/>
            <a:chOff x="3799874" y="2372831"/>
            <a:chExt cx="1583055" cy="438784"/>
          </a:xfrm>
        </p:grpSpPr>
        <p:sp>
          <p:nvSpPr>
            <p:cNvPr id="41" name="object 41"/>
            <p:cNvSpPr/>
            <p:nvPr/>
          </p:nvSpPr>
          <p:spPr>
            <a:xfrm>
              <a:off x="3806224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1" y="404740"/>
                  </a:lnTo>
                  <a:lnTo>
                    <a:pt x="43314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3806224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3" name="object 43"/>
          <p:cNvGrpSpPr/>
          <p:nvPr/>
        </p:nvGrpSpPr>
        <p:grpSpPr>
          <a:xfrm>
            <a:off x="3799874" y="2881580"/>
            <a:ext cx="1583055" cy="438784"/>
            <a:chOff x="3799874" y="2881580"/>
            <a:chExt cx="1583055" cy="438784"/>
          </a:xfrm>
        </p:grpSpPr>
        <p:sp>
          <p:nvSpPr>
            <p:cNvPr id="44" name="object 44"/>
            <p:cNvSpPr/>
            <p:nvPr/>
          </p:nvSpPr>
          <p:spPr>
            <a:xfrm>
              <a:off x="3806224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1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1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806224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6" name="object 46"/>
          <p:cNvGrpSpPr/>
          <p:nvPr/>
        </p:nvGrpSpPr>
        <p:grpSpPr>
          <a:xfrm>
            <a:off x="3799874" y="3390331"/>
            <a:ext cx="1583055" cy="438784"/>
            <a:chOff x="3799874" y="3390331"/>
            <a:chExt cx="1583055" cy="438784"/>
          </a:xfrm>
        </p:grpSpPr>
        <p:sp>
          <p:nvSpPr>
            <p:cNvPr id="47" name="object 47"/>
            <p:cNvSpPr/>
            <p:nvPr/>
          </p:nvSpPr>
          <p:spPr>
            <a:xfrm>
              <a:off x="3806224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1" y="404740"/>
                  </a:lnTo>
                  <a:lnTo>
                    <a:pt x="43314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806224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49" name="object 49"/>
          <p:cNvGrpSpPr/>
          <p:nvPr/>
        </p:nvGrpSpPr>
        <p:grpSpPr>
          <a:xfrm>
            <a:off x="3799873" y="3899080"/>
            <a:ext cx="1583055" cy="438784"/>
            <a:chOff x="3799873" y="3899080"/>
            <a:chExt cx="1583055" cy="438784"/>
          </a:xfrm>
        </p:grpSpPr>
        <p:sp>
          <p:nvSpPr>
            <p:cNvPr id="50" name="object 50"/>
            <p:cNvSpPr/>
            <p:nvPr/>
          </p:nvSpPr>
          <p:spPr>
            <a:xfrm>
              <a:off x="3806223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3806223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3959981" y="1410715"/>
            <a:ext cx="1262380" cy="2844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12065" marR="5080" algn="ctr">
              <a:lnSpc>
                <a:spcPct val="1856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Runtime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Middleware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O/S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Vi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3799871" y="4413948"/>
            <a:ext cx="1583055" cy="438784"/>
            <a:chOff x="3799871" y="4413948"/>
            <a:chExt cx="1583055" cy="438784"/>
          </a:xfrm>
        </p:grpSpPr>
        <p:sp>
          <p:nvSpPr>
            <p:cNvPr id="54" name="object 54"/>
            <p:cNvSpPr/>
            <p:nvPr/>
          </p:nvSpPr>
          <p:spPr>
            <a:xfrm>
              <a:off x="3806221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9" y="419938"/>
                  </a:lnTo>
                  <a:lnTo>
                    <a:pt x="1549252" y="404739"/>
                  </a:lnTo>
                  <a:lnTo>
                    <a:pt x="1564451" y="382196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4"/>
                  </a:lnTo>
                  <a:lnTo>
                    <a:pt x="1549252" y="20771"/>
                  </a:lnTo>
                  <a:lnTo>
                    <a:pt x="1526709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3806221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6" name="object 56"/>
          <p:cNvGrpSpPr/>
          <p:nvPr/>
        </p:nvGrpSpPr>
        <p:grpSpPr>
          <a:xfrm>
            <a:off x="3799870" y="4916581"/>
            <a:ext cx="1583055" cy="438784"/>
            <a:chOff x="3799870" y="4916581"/>
            <a:chExt cx="1583055" cy="438784"/>
          </a:xfrm>
        </p:grpSpPr>
        <p:sp>
          <p:nvSpPr>
            <p:cNvPr id="57" name="object 57"/>
            <p:cNvSpPr/>
            <p:nvPr/>
          </p:nvSpPr>
          <p:spPr>
            <a:xfrm>
              <a:off x="3806220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4" y="425512"/>
                  </a:lnTo>
                  <a:lnTo>
                    <a:pt x="1526709" y="419938"/>
                  </a:lnTo>
                  <a:lnTo>
                    <a:pt x="1549252" y="404739"/>
                  </a:lnTo>
                  <a:lnTo>
                    <a:pt x="1564451" y="382196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4"/>
                  </a:lnTo>
                  <a:lnTo>
                    <a:pt x="1549252" y="20771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806220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4226552" y="4470907"/>
            <a:ext cx="7289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3799870" y="5437564"/>
            <a:ext cx="1583055" cy="438784"/>
            <a:chOff x="3799870" y="5437564"/>
            <a:chExt cx="1583055" cy="438784"/>
          </a:xfrm>
        </p:grpSpPr>
        <p:sp>
          <p:nvSpPr>
            <p:cNvPr id="61" name="object 61"/>
            <p:cNvSpPr/>
            <p:nvPr/>
          </p:nvSpPr>
          <p:spPr>
            <a:xfrm>
              <a:off x="3806220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806220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4037257" y="5495035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rki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4" name="object 64"/>
          <p:cNvSpPr txBox="1">
            <a:spLocks noGrp="1"/>
          </p:cNvSpPr>
          <p:nvPr>
            <p:ph type="title"/>
          </p:nvPr>
        </p:nvSpPr>
        <p:spPr>
          <a:xfrm>
            <a:off x="3638393" y="0"/>
            <a:ext cx="1904364" cy="12998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1200"/>
              </a:lnSpc>
              <a:spcBef>
                <a:spcPts val="55"/>
              </a:spcBef>
            </a:pPr>
            <a:r>
              <a:rPr sz="2750" spc="-110" dirty="0"/>
              <a:t>I</a:t>
            </a:r>
            <a:r>
              <a:rPr sz="2750" spc="-229" dirty="0"/>
              <a:t>n</a:t>
            </a:r>
            <a:r>
              <a:rPr sz="2750" spc="-95" dirty="0"/>
              <a:t>f</a:t>
            </a:r>
            <a:r>
              <a:rPr sz="2750" spc="90" dirty="0"/>
              <a:t>r</a:t>
            </a:r>
            <a:r>
              <a:rPr sz="2750" spc="-375" dirty="0"/>
              <a:t>a</a:t>
            </a:r>
            <a:r>
              <a:rPr sz="2750" spc="-350" dirty="0"/>
              <a:t>s</a:t>
            </a:r>
            <a:r>
              <a:rPr sz="2750" spc="45" dirty="0"/>
              <a:t>t</a:t>
            </a:r>
            <a:r>
              <a:rPr sz="2750" spc="165" dirty="0"/>
              <a:t>r</a:t>
            </a:r>
            <a:r>
              <a:rPr sz="2750" spc="-160" dirty="0"/>
              <a:t>u</a:t>
            </a:r>
            <a:r>
              <a:rPr sz="2750" spc="-204" dirty="0"/>
              <a:t>c</a:t>
            </a:r>
            <a:r>
              <a:rPr sz="2750" spc="-25" dirty="0"/>
              <a:t>t</a:t>
            </a:r>
            <a:r>
              <a:rPr sz="2750" spc="-55" dirty="0"/>
              <a:t>u</a:t>
            </a:r>
            <a:r>
              <a:rPr sz="2750" spc="-65" dirty="0"/>
              <a:t>re  </a:t>
            </a:r>
            <a:r>
              <a:rPr sz="2750" spc="-375" dirty="0"/>
              <a:t>a</a:t>
            </a:r>
            <a:r>
              <a:rPr sz="2750" spc="-345" dirty="0"/>
              <a:t>s</a:t>
            </a:r>
            <a:r>
              <a:rPr sz="2750" spc="40" dirty="0"/>
              <a:t> </a:t>
            </a:r>
            <a:r>
              <a:rPr sz="2750" spc="-335" dirty="0"/>
              <a:t>a</a:t>
            </a:r>
            <a:r>
              <a:rPr sz="2750" spc="45" dirty="0"/>
              <a:t> </a:t>
            </a:r>
            <a:r>
              <a:rPr sz="2750" spc="-530" dirty="0"/>
              <a:t>S</a:t>
            </a:r>
            <a:r>
              <a:rPr sz="2750" spc="-195" dirty="0"/>
              <a:t>e</a:t>
            </a:r>
            <a:r>
              <a:rPr sz="2750" spc="215" dirty="0"/>
              <a:t>r</a:t>
            </a:r>
            <a:r>
              <a:rPr sz="2750" spc="-190" dirty="0"/>
              <a:t>v</a:t>
            </a:r>
            <a:r>
              <a:rPr sz="2750" spc="-95" dirty="0"/>
              <a:t>i</a:t>
            </a:r>
            <a:r>
              <a:rPr sz="2750" spc="-204" dirty="0"/>
              <a:t>c</a:t>
            </a:r>
            <a:r>
              <a:rPr sz="2750" spc="-125" dirty="0"/>
              <a:t>e  </a:t>
            </a:r>
            <a:r>
              <a:rPr sz="2800" spc="-245" dirty="0"/>
              <a:t>(IaaS)</a:t>
            </a:r>
            <a:endParaRPr sz="2800"/>
          </a:p>
        </p:txBody>
      </p:sp>
      <p:grpSp>
        <p:nvGrpSpPr>
          <p:cNvPr id="65" name="object 65"/>
          <p:cNvGrpSpPr/>
          <p:nvPr/>
        </p:nvGrpSpPr>
        <p:grpSpPr>
          <a:xfrm>
            <a:off x="6324281" y="1353258"/>
            <a:ext cx="1583055" cy="438784"/>
            <a:chOff x="6324281" y="1353258"/>
            <a:chExt cx="1583055" cy="438784"/>
          </a:xfrm>
        </p:grpSpPr>
        <p:sp>
          <p:nvSpPr>
            <p:cNvPr id="66" name="object 66"/>
            <p:cNvSpPr/>
            <p:nvPr/>
          </p:nvSpPr>
          <p:spPr>
            <a:xfrm>
              <a:off x="6330631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5" y="0"/>
                  </a:moveTo>
                  <a:lnTo>
                    <a:pt x="70921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1" y="425513"/>
                  </a:lnTo>
                  <a:lnTo>
                    <a:pt x="1499105" y="425513"/>
                  </a:lnTo>
                  <a:lnTo>
                    <a:pt x="1526710" y="419940"/>
                  </a:lnTo>
                  <a:lnTo>
                    <a:pt x="1549253" y="404741"/>
                  </a:lnTo>
                  <a:lnTo>
                    <a:pt x="1564452" y="382198"/>
                  </a:lnTo>
                  <a:lnTo>
                    <a:pt x="1570026" y="354592"/>
                  </a:lnTo>
                  <a:lnTo>
                    <a:pt x="1570026" y="70920"/>
                  </a:lnTo>
                  <a:lnTo>
                    <a:pt x="1564452" y="43315"/>
                  </a:lnTo>
                  <a:lnTo>
                    <a:pt x="1549253" y="20772"/>
                  </a:lnTo>
                  <a:lnTo>
                    <a:pt x="1526710" y="5573"/>
                  </a:lnTo>
                  <a:lnTo>
                    <a:pt x="149910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6330631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4" y="0"/>
                  </a:lnTo>
                  <a:lnTo>
                    <a:pt x="1526709" y="5573"/>
                  </a:lnTo>
                  <a:lnTo>
                    <a:pt x="1549252" y="20772"/>
                  </a:lnTo>
                  <a:lnTo>
                    <a:pt x="1564451" y="43315"/>
                  </a:lnTo>
                  <a:lnTo>
                    <a:pt x="1570025" y="70920"/>
                  </a:lnTo>
                  <a:lnTo>
                    <a:pt x="1570025" y="354592"/>
                  </a:lnTo>
                  <a:lnTo>
                    <a:pt x="1564451" y="382197"/>
                  </a:lnTo>
                  <a:lnTo>
                    <a:pt x="1549252" y="404740"/>
                  </a:lnTo>
                  <a:lnTo>
                    <a:pt x="1526709" y="419939"/>
                  </a:lnTo>
                  <a:lnTo>
                    <a:pt x="1499104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8" name="object 68"/>
          <p:cNvGrpSpPr/>
          <p:nvPr/>
        </p:nvGrpSpPr>
        <p:grpSpPr>
          <a:xfrm>
            <a:off x="6324282" y="1864080"/>
            <a:ext cx="1583055" cy="438784"/>
            <a:chOff x="6324282" y="1864080"/>
            <a:chExt cx="1583055" cy="438784"/>
          </a:xfrm>
        </p:grpSpPr>
        <p:sp>
          <p:nvSpPr>
            <p:cNvPr id="69" name="object 69"/>
            <p:cNvSpPr/>
            <p:nvPr/>
          </p:nvSpPr>
          <p:spPr>
            <a:xfrm>
              <a:off x="6330632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6330632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1" name="object 71"/>
          <p:cNvGrpSpPr/>
          <p:nvPr/>
        </p:nvGrpSpPr>
        <p:grpSpPr>
          <a:xfrm>
            <a:off x="6324281" y="2372831"/>
            <a:ext cx="1583055" cy="438784"/>
            <a:chOff x="6324281" y="2372831"/>
            <a:chExt cx="1583055" cy="438784"/>
          </a:xfrm>
        </p:grpSpPr>
        <p:sp>
          <p:nvSpPr>
            <p:cNvPr id="72" name="object 72"/>
            <p:cNvSpPr/>
            <p:nvPr/>
          </p:nvSpPr>
          <p:spPr>
            <a:xfrm>
              <a:off x="6330631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1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1" y="425512"/>
                  </a:lnTo>
                  <a:lnTo>
                    <a:pt x="1499104" y="425512"/>
                  </a:lnTo>
                  <a:lnTo>
                    <a:pt x="1526709" y="419939"/>
                  </a:lnTo>
                  <a:lnTo>
                    <a:pt x="1549252" y="404740"/>
                  </a:lnTo>
                  <a:lnTo>
                    <a:pt x="1564451" y="382197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6330631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4" name="object 74"/>
          <p:cNvGrpSpPr/>
          <p:nvPr/>
        </p:nvGrpSpPr>
        <p:grpSpPr>
          <a:xfrm>
            <a:off x="6324281" y="2881580"/>
            <a:ext cx="1583055" cy="438784"/>
            <a:chOff x="6324281" y="2881580"/>
            <a:chExt cx="1583055" cy="438784"/>
          </a:xfrm>
        </p:grpSpPr>
        <p:sp>
          <p:nvSpPr>
            <p:cNvPr id="75" name="object 75"/>
            <p:cNvSpPr/>
            <p:nvPr/>
          </p:nvSpPr>
          <p:spPr>
            <a:xfrm>
              <a:off x="6330631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1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1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1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1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6330631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7" name="object 77"/>
          <p:cNvGrpSpPr/>
          <p:nvPr/>
        </p:nvGrpSpPr>
        <p:grpSpPr>
          <a:xfrm>
            <a:off x="6324281" y="3390331"/>
            <a:ext cx="1583055" cy="438784"/>
            <a:chOff x="6324281" y="3390331"/>
            <a:chExt cx="1583055" cy="438784"/>
          </a:xfrm>
        </p:grpSpPr>
        <p:sp>
          <p:nvSpPr>
            <p:cNvPr id="78" name="object 78"/>
            <p:cNvSpPr/>
            <p:nvPr/>
          </p:nvSpPr>
          <p:spPr>
            <a:xfrm>
              <a:off x="6330631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1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1" y="425512"/>
                  </a:lnTo>
                  <a:lnTo>
                    <a:pt x="1499104" y="425512"/>
                  </a:lnTo>
                  <a:lnTo>
                    <a:pt x="1526709" y="419939"/>
                  </a:lnTo>
                  <a:lnTo>
                    <a:pt x="1549252" y="404740"/>
                  </a:lnTo>
                  <a:lnTo>
                    <a:pt x="1564451" y="382197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330631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0" name="object 80"/>
          <p:cNvGrpSpPr/>
          <p:nvPr/>
        </p:nvGrpSpPr>
        <p:grpSpPr>
          <a:xfrm>
            <a:off x="6324281" y="3899080"/>
            <a:ext cx="1583055" cy="438784"/>
            <a:chOff x="6324281" y="3899080"/>
            <a:chExt cx="1583055" cy="438784"/>
          </a:xfrm>
        </p:grpSpPr>
        <p:sp>
          <p:nvSpPr>
            <p:cNvPr id="81" name="object 81"/>
            <p:cNvSpPr/>
            <p:nvPr/>
          </p:nvSpPr>
          <p:spPr>
            <a:xfrm>
              <a:off x="6330631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330631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3" name="object 83"/>
          <p:cNvSpPr txBox="1"/>
          <p:nvPr/>
        </p:nvSpPr>
        <p:spPr>
          <a:xfrm>
            <a:off x="6196191" y="0"/>
            <a:ext cx="1838960" cy="42589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ctr">
              <a:lnSpc>
                <a:spcPct val="101200"/>
              </a:lnSpc>
              <a:spcBef>
                <a:spcPts val="55"/>
              </a:spcBef>
            </a:pPr>
            <a:r>
              <a:rPr sz="275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  </a:t>
            </a:r>
            <a:r>
              <a:rPr sz="27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7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(PaaS)</a:t>
            </a:r>
            <a:endParaRPr sz="2800">
              <a:latin typeface="Microsoft Sans Serif"/>
              <a:cs typeface="Microsoft Sans Serif"/>
            </a:endParaRPr>
          </a:p>
          <a:p>
            <a:pPr marL="635" algn="ctr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300355" marR="293370" algn="ctr">
              <a:lnSpc>
                <a:spcPct val="1856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Runtime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Middleware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O/S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Vi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4" name="object 84"/>
          <p:cNvGrpSpPr/>
          <p:nvPr/>
        </p:nvGrpSpPr>
        <p:grpSpPr>
          <a:xfrm>
            <a:off x="6324279" y="4413948"/>
            <a:ext cx="1583055" cy="438784"/>
            <a:chOff x="6324279" y="4413948"/>
            <a:chExt cx="1583055" cy="438784"/>
          </a:xfrm>
        </p:grpSpPr>
        <p:sp>
          <p:nvSpPr>
            <p:cNvPr id="85" name="object 85"/>
            <p:cNvSpPr/>
            <p:nvPr/>
          </p:nvSpPr>
          <p:spPr>
            <a:xfrm>
              <a:off x="6330629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8"/>
                  </a:lnTo>
                  <a:lnTo>
                    <a:pt x="1549251" y="404739"/>
                  </a:lnTo>
                  <a:lnTo>
                    <a:pt x="1564450" y="382196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4"/>
                  </a:lnTo>
                  <a:lnTo>
                    <a:pt x="1549251" y="20771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6330629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87" name="object 87"/>
          <p:cNvGrpSpPr/>
          <p:nvPr/>
        </p:nvGrpSpPr>
        <p:grpSpPr>
          <a:xfrm>
            <a:off x="6324278" y="4916581"/>
            <a:ext cx="1583055" cy="438784"/>
            <a:chOff x="6324278" y="4916581"/>
            <a:chExt cx="1583055" cy="438784"/>
          </a:xfrm>
        </p:grpSpPr>
        <p:sp>
          <p:nvSpPr>
            <p:cNvPr id="88" name="object 88"/>
            <p:cNvSpPr/>
            <p:nvPr/>
          </p:nvSpPr>
          <p:spPr>
            <a:xfrm>
              <a:off x="6330628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9" y="419938"/>
                  </a:lnTo>
                  <a:lnTo>
                    <a:pt x="1549252" y="404739"/>
                  </a:lnTo>
                  <a:lnTo>
                    <a:pt x="1564451" y="382196"/>
                  </a:lnTo>
                  <a:lnTo>
                    <a:pt x="1570024" y="354591"/>
                  </a:lnTo>
                  <a:lnTo>
                    <a:pt x="1570024" y="70920"/>
                  </a:lnTo>
                  <a:lnTo>
                    <a:pt x="1564451" y="43314"/>
                  </a:lnTo>
                  <a:lnTo>
                    <a:pt x="1549252" y="20771"/>
                  </a:lnTo>
                  <a:lnTo>
                    <a:pt x="1526709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330628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0" name="object 90"/>
          <p:cNvSpPr txBox="1"/>
          <p:nvPr/>
        </p:nvSpPr>
        <p:spPr>
          <a:xfrm>
            <a:off x="6750960" y="4470907"/>
            <a:ext cx="7289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1" name="object 91"/>
          <p:cNvGrpSpPr/>
          <p:nvPr/>
        </p:nvGrpSpPr>
        <p:grpSpPr>
          <a:xfrm>
            <a:off x="6324278" y="5437564"/>
            <a:ext cx="1583055" cy="438784"/>
            <a:chOff x="6324278" y="5437564"/>
            <a:chExt cx="1583055" cy="438784"/>
          </a:xfrm>
        </p:grpSpPr>
        <p:sp>
          <p:nvSpPr>
            <p:cNvPr id="92" name="object 92"/>
            <p:cNvSpPr/>
            <p:nvPr/>
          </p:nvSpPr>
          <p:spPr>
            <a:xfrm>
              <a:off x="6330628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6330628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4" name="object 94"/>
          <p:cNvSpPr txBox="1"/>
          <p:nvPr/>
        </p:nvSpPr>
        <p:spPr>
          <a:xfrm>
            <a:off x="6561666" y="5495035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rki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5" name="object 95"/>
          <p:cNvGrpSpPr/>
          <p:nvPr/>
        </p:nvGrpSpPr>
        <p:grpSpPr>
          <a:xfrm>
            <a:off x="8848689" y="1353258"/>
            <a:ext cx="1583055" cy="438784"/>
            <a:chOff x="8848689" y="1353258"/>
            <a:chExt cx="1583055" cy="438784"/>
          </a:xfrm>
        </p:grpSpPr>
        <p:sp>
          <p:nvSpPr>
            <p:cNvPr id="96" name="object 96"/>
            <p:cNvSpPr/>
            <p:nvPr/>
          </p:nvSpPr>
          <p:spPr>
            <a:xfrm>
              <a:off x="8855039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855039" y="135960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4" y="0"/>
                  </a:lnTo>
                  <a:lnTo>
                    <a:pt x="1526709" y="5573"/>
                  </a:lnTo>
                  <a:lnTo>
                    <a:pt x="1549252" y="20772"/>
                  </a:lnTo>
                  <a:lnTo>
                    <a:pt x="1564451" y="43315"/>
                  </a:lnTo>
                  <a:lnTo>
                    <a:pt x="1570025" y="70920"/>
                  </a:lnTo>
                  <a:lnTo>
                    <a:pt x="1570025" y="354592"/>
                  </a:lnTo>
                  <a:lnTo>
                    <a:pt x="1564451" y="382197"/>
                  </a:lnTo>
                  <a:lnTo>
                    <a:pt x="1549252" y="404740"/>
                  </a:lnTo>
                  <a:lnTo>
                    <a:pt x="1526709" y="419939"/>
                  </a:lnTo>
                  <a:lnTo>
                    <a:pt x="1499104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8" name="object 98"/>
          <p:cNvGrpSpPr/>
          <p:nvPr/>
        </p:nvGrpSpPr>
        <p:grpSpPr>
          <a:xfrm>
            <a:off x="8848690" y="1864080"/>
            <a:ext cx="1583055" cy="438784"/>
            <a:chOff x="8848690" y="1864080"/>
            <a:chExt cx="1583055" cy="438784"/>
          </a:xfrm>
        </p:grpSpPr>
        <p:sp>
          <p:nvSpPr>
            <p:cNvPr id="99" name="object 99"/>
            <p:cNvSpPr/>
            <p:nvPr/>
          </p:nvSpPr>
          <p:spPr>
            <a:xfrm>
              <a:off x="8855040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855040" y="1870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1" name="object 101"/>
          <p:cNvGrpSpPr/>
          <p:nvPr/>
        </p:nvGrpSpPr>
        <p:grpSpPr>
          <a:xfrm>
            <a:off x="8848689" y="2372831"/>
            <a:ext cx="1583055" cy="438784"/>
            <a:chOff x="8848689" y="2372831"/>
            <a:chExt cx="1583055" cy="438784"/>
          </a:xfrm>
        </p:grpSpPr>
        <p:sp>
          <p:nvSpPr>
            <p:cNvPr id="102" name="object 102"/>
            <p:cNvSpPr/>
            <p:nvPr/>
          </p:nvSpPr>
          <p:spPr>
            <a:xfrm>
              <a:off x="8855039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855039" y="23791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4" name="object 104"/>
          <p:cNvGrpSpPr/>
          <p:nvPr/>
        </p:nvGrpSpPr>
        <p:grpSpPr>
          <a:xfrm>
            <a:off x="8848689" y="2881580"/>
            <a:ext cx="1583055" cy="438784"/>
            <a:chOff x="8848689" y="2881580"/>
            <a:chExt cx="1583055" cy="438784"/>
          </a:xfrm>
        </p:grpSpPr>
        <p:sp>
          <p:nvSpPr>
            <p:cNvPr id="105" name="object 105"/>
            <p:cNvSpPr/>
            <p:nvPr/>
          </p:nvSpPr>
          <p:spPr>
            <a:xfrm>
              <a:off x="8855039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1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1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8855039" y="28879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7" name="object 107"/>
          <p:cNvGrpSpPr/>
          <p:nvPr/>
        </p:nvGrpSpPr>
        <p:grpSpPr>
          <a:xfrm>
            <a:off x="8848689" y="3390331"/>
            <a:ext cx="1583055" cy="438784"/>
            <a:chOff x="8848689" y="3390331"/>
            <a:chExt cx="1583055" cy="438784"/>
          </a:xfrm>
        </p:grpSpPr>
        <p:sp>
          <p:nvSpPr>
            <p:cNvPr id="108" name="object 108"/>
            <p:cNvSpPr/>
            <p:nvPr/>
          </p:nvSpPr>
          <p:spPr>
            <a:xfrm>
              <a:off x="8855039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8855039" y="339668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0" name="object 110"/>
          <p:cNvGrpSpPr/>
          <p:nvPr/>
        </p:nvGrpSpPr>
        <p:grpSpPr>
          <a:xfrm>
            <a:off x="8848689" y="3899080"/>
            <a:ext cx="1583055" cy="438784"/>
            <a:chOff x="8848689" y="3899080"/>
            <a:chExt cx="1583055" cy="438784"/>
          </a:xfrm>
        </p:grpSpPr>
        <p:sp>
          <p:nvSpPr>
            <p:cNvPr id="111" name="object 111"/>
            <p:cNvSpPr/>
            <p:nvPr/>
          </p:nvSpPr>
          <p:spPr>
            <a:xfrm>
              <a:off x="8855039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1" y="404741"/>
                  </a:lnTo>
                  <a:lnTo>
                    <a:pt x="43314" y="419940"/>
                  </a:lnTo>
                  <a:lnTo>
                    <a:pt x="70920" y="425513"/>
                  </a:lnTo>
                  <a:lnTo>
                    <a:pt x="1499102" y="425513"/>
                  </a:lnTo>
                  <a:lnTo>
                    <a:pt x="1526708" y="419940"/>
                  </a:lnTo>
                  <a:lnTo>
                    <a:pt x="1549251" y="404741"/>
                  </a:lnTo>
                  <a:lnTo>
                    <a:pt x="1564450" y="382198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8855039" y="3905430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3" name="object 113"/>
          <p:cNvSpPr txBox="1"/>
          <p:nvPr/>
        </p:nvSpPr>
        <p:spPr>
          <a:xfrm>
            <a:off x="8689929" y="0"/>
            <a:ext cx="1899920" cy="425894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065" marR="5080" algn="ctr">
              <a:lnSpc>
                <a:spcPct val="101200"/>
              </a:lnSpc>
              <a:spcBef>
                <a:spcPts val="55"/>
              </a:spcBef>
            </a:pPr>
            <a:r>
              <a:rPr sz="275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  </a:t>
            </a:r>
            <a:r>
              <a:rPr sz="27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7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(SaaS)</a:t>
            </a:r>
            <a:endParaRPr sz="2800">
              <a:latin typeface="Microsoft Sans Serif"/>
              <a:cs typeface="Microsoft Sans Serif"/>
            </a:endParaRPr>
          </a:p>
          <a:p>
            <a:pPr marL="1270" algn="ctr">
              <a:lnSpc>
                <a:spcPct val="100000"/>
              </a:lnSpc>
              <a:spcBef>
                <a:spcPts val="109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  <a:p>
            <a:pPr marL="331470" marR="323215" algn="ctr">
              <a:lnSpc>
                <a:spcPct val="18560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Runtime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Middleware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O/S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Vi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li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z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4" name="object 114"/>
          <p:cNvGrpSpPr/>
          <p:nvPr/>
        </p:nvGrpSpPr>
        <p:grpSpPr>
          <a:xfrm>
            <a:off x="8848687" y="4413948"/>
            <a:ext cx="1583055" cy="438784"/>
            <a:chOff x="8848687" y="4413948"/>
            <a:chExt cx="1583055" cy="438784"/>
          </a:xfrm>
        </p:grpSpPr>
        <p:sp>
          <p:nvSpPr>
            <p:cNvPr id="115" name="object 115"/>
            <p:cNvSpPr/>
            <p:nvPr/>
          </p:nvSpPr>
          <p:spPr>
            <a:xfrm>
              <a:off x="8855037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8"/>
                  </a:lnTo>
                  <a:lnTo>
                    <a:pt x="1549251" y="404739"/>
                  </a:lnTo>
                  <a:lnTo>
                    <a:pt x="1564450" y="382196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4"/>
                  </a:lnTo>
                  <a:lnTo>
                    <a:pt x="1549251" y="20771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8855037" y="442029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7" name="object 117"/>
          <p:cNvGrpSpPr/>
          <p:nvPr/>
        </p:nvGrpSpPr>
        <p:grpSpPr>
          <a:xfrm>
            <a:off x="8848687" y="4916581"/>
            <a:ext cx="1583055" cy="438784"/>
            <a:chOff x="8848687" y="4916581"/>
            <a:chExt cx="1583055" cy="438784"/>
          </a:xfrm>
        </p:grpSpPr>
        <p:sp>
          <p:nvSpPr>
            <p:cNvPr id="118" name="object 118"/>
            <p:cNvSpPr/>
            <p:nvPr/>
          </p:nvSpPr>
          <p:spPr>
            <a:xfrm>
              <a:off x="8855037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1"/>
                  </a:lnTo>
                  <a:lnTo>
                    <a:pt x="5573" y="43314"/>
                  </a:lnTo>
                  <a:lnTo>
                    <a:pt x="0" y="70920"/>
                  </a:lnTo>
                  <a:lnTo>
                    <a:pt x="0" y="354591"/>
                  </a:lnTo>
                  <a:lnTo>
                    <a:pt x="5573" y="382196"/>
                  </a:lnTo>
                  <a:lnTo>
                    <a:pt x="20772" y="404739"/>
                  </a:lnTo>
                  <a:lnTo>
                    <a:pt x="43315" y="419938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8"/>
                  </a:lnTo>
                  <a:lnTo>
                    <a:pt x="1549251" y="404739"/>
                  </a:lnTo>
                  <a:lnTo>
                    <a:pt x="1564450" y="382196"/>
                  </a:lnTo>
                  <a:lnTo>
                    <a:pt x="1570023" y="354591"/>
                  </a:lnTo>
                  <a:lnTo>
                    <a:pt x="1570023" y="70920"/>
                  </a:lnTo>
                  <a:lnTo>
                    <a:pt x="1564450" y="43314"/>
                  </a:lnTo>
                  <a:lnTo>
                    <a:pt x="1549251" y="20771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855037" y="4922931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0" name="object 120"/>
          <p:cNvSpPr txBox="1"/>
          <p:nvPr/>
        </p:nvSpPr>
        <p:spPr>
          <a:xfrm>
            <a:off x="9275368" y="4470907"/>
            <a:ext cx="728980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Servers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4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1" name="object 121"/>
          <p:cNvGrpSpPr/>
          <p:nvPr/>
        </p:nvGrpSpPr>
        <p:grpSpPr>
          <a:xfrm>
            <a:off x="8848685" y="5437564"/>
            <a:ext cx="1583055" cy="438784"/>
            <a:chOff x="8848685" y="5437564"/>
            <a:chExt cx="1583055" cy="438784"/>
          </a:xfrm>
        </p:grpSpPr>
        <p:sp>
          <p:nvSpPr>
            <p:cNvPr id="122" name="object 122"/>
            <p:cNvSpPr/>
            <p:nvPr/>
          </p:nvSpPr>
          <p:spPr>
            <a:xfrm>
              <a:off x="8855035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1499104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8"/>
                  </a:lnTo>
                  <a:lnTo>
                    <a:pt x="20772" y="404741"/>
                  </a:lnTo>
                  <a:lnTo>
                    <a:pt x="43315" y="419940"/>
                  </a:lnTo>
                  <a:lnTo>
                    <a:pt x="70920" y="425513"/>
                  </a:lnTo>
                  <a:lnTo>
                    <a:pt x="1499104" y="425513"/>
                  </a:lnTo>
                  <a:lnTo>
                    <a:pt x="1526709" y="419940"/>
                  </a:lnTo>
                  <a:lnTo>
                    <a:pt x="1549252" y="404741"/>
                  </a:lnTo>
                  <a:lnTo>
                    <a:pt x="1564451" y="382198"/>
                  </a:lnTo>
                  <a:lnTo>
                    <a:pt x="1570024" y="354592"/>
                  </a:lnTo>
                  <a:lnTo>
                    <a:pt x="1570024" y="70920"/>
                  </a:lnTo>
                  <a:lnTo>
                    <a:pt x="1564451" y="43315"/>
                  </a:lnTo>
                  <a:lnTo>
                    <a:pt x="1549252" y="20772"/>
                  </a:lnTo>
                  <a:lnTo>
                    <a:pt x="1526709" y="5573"/>
                  </a:lnTo>
                  <a:lnTo>
                    <a:pt x="1499104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855035" y="5443914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5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4" name="object 124"/>
          <p:cNvSpPr txBox="1"/>
          <p:nvPr/>
        </p:nvSpPr>
        <p:spPr>
          <a:xfrm>
            <a:off x="9086072" y="5495035"/>
            <a:ext cx="1107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rki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5" name="object 125"/>
          <p:cNvSpPr txBox="1"/>
          <p:nvPr/>
        </p:nvSpPr>
        <p:spPr>
          <a:xfrm>
            <a:off x="1145429" y="417774"/>
            <a:ext cx="1837689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7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126" name="object 126"/>
          <p:cNvGrpSpPr/>
          <p:nvPr/>
        </p:nvGrpSpPr>
        <p:grpSpPr>
          <a:xfrm>
            <a:off x="7894301" y="6086818"/>
            <a:ext cx="1583055" cy="438784"/>
            <a:chOff x="7894301" y="6086818"/>
            <a:chExt cx="1583055" cy="438784"/>
          </a:xfrm>
        </p:grpSpPr>
        <p:sp>
          <p:nvSpPr>
            <p:cNvPr id="127" name="object 127"/>
            <p:cNvSpPr/>
            <p:nvPr/>
          </p:nvSpPr>
          <p:spPr>
            <a:xfrm>
              <a:off x="7900651" y="609316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4">
                  <a:moveTo>
                    <a:pt x="1499102" y="0"/>
                  </a:moveTo>
                  <a:lnTo>
                    <a:pt x="70920" y="0"/>
                  </a:lnTo>
                  <a:lnTo>
                    <a:pt x="43315" y="5573"/>
                  </a:lnTo>
                  <a:lnTo>
                    <a:pt x="20772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7"/>
                  </a:lnTo>
                  <a:lnTo>
                    <a:pt x="20772" y="404740"/>
                  </a:lnTo>
                  <a:lnTo>
                    <a:pt x="43315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7900651" y="609316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4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9" name="object 129"/>
          <p:cNvSpPr txBox="1"/>
          <p:nvPr/>
        </p:nvSpPr>
        <p:spPr>
          <a:xfrm>
            <a:off x="8113845" y="6180328"/>
            <a:ext cx="114363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you</a:t>
            </a:r>
            <a:endParaRPr sz="1300">
              <a:latin typeface="Calibri"/>
              <a:cs typeface="Calibri"/>
            </a:endParaRPr>
          </a:p>
        </p:txBody>
      </p:sp>
      <p:grpSp>
        <p:nvGrpSpPr>
          <p:cNvPr id="130" name="object 130"/>
          <p:cNvGrpSpPr/>
          <p:nvPr/>
        </p:nvGrpSpPr>
        <p:grpSpPr>
          <a:xfrm>
            <a:off x="9751391" y="6086818"/>
            <a:ext cx="1583055" cy="438784"/>
            <a:chOff x="9751391" y="6086818"/>
            <a:chExt cx="1583055" cy="438784"/>
          </a:xfrm>
        </p:grpSpPr>
        <p:sp>
          <p:nvSpPr>
            <p:cNvPr id="131" name="object 131"/>
            <p:cNvSpPr/>
            <p:nvPr/>
          </p:nvSpPr>
          <p:spPr>
            <a:xfrm>
              <a:off x="9757741" y="609316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4">
                  <a:moveTo>
                    <a:pt x="1499102" y="0"/>
                  </a:moveTo>
                  <a:lnTo>
                    <a:pt x="70920" y="0"/>
                  </a:lnTo>
                  <a:lnTo>
                    <a:pt x="43314" y="5573"/>
                  </a:lnTo>
                  <a:lnTo>
                    <a:pt x="20771" y="20772"/>
                  </a:lnTo>
                  <a:lnTo>
                    <a:pt x="5573" y="43315"/>
                  </a:lnTo>
                  <a:lnTo>
                    <a:pt x="0" y="70920"/>
                  </a:lnTo>
                  <a:lnTo>
                    <a:pt x="0" y="354592"/>
                  </a:lnTo>
                  <a:lnTo>
                    <a:pt x="5573" y="382197"/>
                  </a:lnTo>
                  <a:lnTo>
                    <a:pt x="20771" y="404740"/>
                  </a:lnTo>
                  <a:lnTo>
                    <a:pt x="43314" y="419939"/>
                  </a:lnTo>
                  <a:lnTo>
                    <a:pt x="70920" y="425512"/>
                  </a:lnTo>
                  <a:lnTo>
                    <a:pt x="1499102" y="425512"/>
                  </a:lnTo>
                  <a:lnTo>
                    <a:pt x="1526708" y="419939"/>
                  </a:lnTo>
                  <a:lnTo>
                    <a:pt x="1549251" y="404740"/>
                  </a:lnTo>
                  <a:lnTo>
                    <a:pt x="1564450" y="382197"/>
                  </a:lnTo>
                  <a:lnTo>
                    <a:pt x="1570023" y="354592"/>
                  </a:lnTo>
                  <a:lnTo>
                    <a:pt x="1570023" y="70920"/>
                  </a:lnTo>
                  <a:lnTo>
                    <a:pt x="1564450" y="43315"/>
                  </a:lnTo>
                  <a:lnTo>
                    <a:pt x="1549251" y="20772"/>
                  </a:lnTo>
                  <a:lnTo>
                    <a:pt x="1526708" y="5573"/>
                  </a:lnTo>
                  <a:lnTo>
                    <a:pt x="1499102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9757741" y="6093168"/>
              <a:ext cx="1570355" cy="426084"/>
            </a:xfrm>
            <a:custGeom>
              <a:avLst/>
              <a:gdLst/>
              <a:ahLst/>
              <a:cxnLst/>
              <a:rect l="l" t="t" r="r" b="b"/>
              <a:pathLst>
                <a:path w="1570354" h="426084">
                  <a:moveTo>
                    <a:pt x="0" y="70920"/>
                  </a:moveTo>
                  <a:lnTo>
                    <a:pt x="5573" y="43315"/>
                  </a:lnTo>
                  <a:lnTo>
                    <a:pt x="20772" y="20772"/>
                  </a:lnTo>
                  <a:lnTo>
                    <a:pt x="43315" y="5573"/>
                  </a:lnTo>
                  <a:lnTo>
                    <a:pt x="70920" y="0"/>
                  </a:lnTo>
                  <a:lnTo>
                    <a:pt x="1499103" y="0"/>
                  </a:lnTo>
                  <a:lnTo>
                    <a:pt x="1526708" y="5573"/>
                  </a:lnTo>
                  <a:lnTo>
                    <a:pt x="1549251" y="20772"/>
                  </a:lnTo>
                  <a:lnTo>
                    <a:pt x="1564450" y="43315"/>
                  </a:lnTo>
                  <a:lnTo>
                    <a:pt x="1570024" y="70920"/>
                  </a:lnTo>
                  <a:lnTo>
                    <a:pt x="1570024" y="354592"/>
                  </a:lnTo>
                  <a:lnTo>
                    <a:pt x="1564450" y="382197"/>
                  </a:lnTo>
                  <a:lnTo>
                    <a:pt x="1549251" y="404740"/>
                  </a:lnTo>
                  <a:lnTo>
                    <a:pt x="1526708" y="419939"/>
                  </a:lnTo>
                  <a:lnTo>
                    <a:pt x="1499103" y="425513"/>
                  </a:lnTo>
                  <a:lnTo>
                    <a:pt x="70920" y="425513"/>
                  </a:lnTo>
                  <a:lnTo>
                    <a:pt x="43315" y="419939"/>
                  </a:lnTo>
                  <a:lnTo>
                    <a:pt x="20772" y="404740"/>
                  </a:lnTo>
                  <a:lnTo>
                    <a:pt x="5573" y="382197"/>
                  </a:lnTo>
                  <a:lnTo>
                    <a:pt x="0" y="354592"/>
                  </a:lnTo>
                  <a:lnTo>
                    <a:pt x="0" y="7092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3" name="object 133"/>
          <p:cNvSpPr txBox="1"/>
          <p:nvPr/>
        </p:nvSpPr>
        <p:spPr>
          <a:xfrm>
            <a:off x="9878510" y="6180328"/>
            <a:ext cx="132842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Managed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FFFFFF"/>
                </a:solidFill>
                <a:latin typeface="Calibri"/>
                <a:cs typeface="Calibri"/>
              </a:rPr>
              <a:t>others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54787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905" dirty="0"/>
              <a:t>S</a:t>
            </a:r>
            <a:r>
              <a:rPr sz="6000" spc="-750" dirty="0"/>
              <a:t>e</a:t>
            </a:r>
            <a:r>
              <a:rPr sz="6000" spc="420" dirty="0"/>
              <a:t>r</a:t>
            </a:r>
            <a:r>
              <a:rPr sz="6000" spc="-535" dirty="0"/>
              <a:t>v</a:t>
            </a:r>
            <a:r>
              <a:rPr sz="6000" spc="-465" dirty="0"/>
              <a:t>e</a:t>
            </a:r>
            <a:r>
              <a:rPr sz="6000" spc="240" dirty="0"/>
              <a:t>r</a:t>
            </a:r>
            <a:r>
              <a:rPr sz="6000" spc="-210" dirty="0"/>
              <a:t>l</a:t>
            </a:r>
            <a:r>
              <a:rPr sz="6000" spc="-500" dirty="0"/>
              <a:t>e</a:t>
            </a:r>
            <a:r>
              <a:rPr sz="6000" spc="-880" dirty="0"/>
              <a:t>ss</a:t>
            </a:r>
            <a:r>
              <a:rPr sz="6000" spc="70" dirty="0"/>
              <a:t> </a:t>
            </a:r>
            <a:r>
              <a:rPr sz="6000" spc="-905" dirty="0"/>
              <a:t>S</a:t>
            </a:r>
            <a:r>
              <a:rPr sz="6000" spc="-750" dirty="0"/>
              <a:t>e</a:t>
            </a:r>
            <a:r>
              <a:rPr sz="6000" spc="-220" dirty="0"/>
              <a:t>ction</a:t>
            </a:r>
            <a:endParaRPr sz="6000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038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35" dirty="0"/>
              <a:t>What’s</a:t>
            </a:r>
            <a:r>
              <a:rPr spc="-20" dirty="0"/>
              <a:t> </a:t>
            </a:r>
            <a:r>
              <a:rPr spc="-385" dirty="0"/>
              <a:t>serverless?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9684385" cy="4161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 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code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deploy…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Initially...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45" dirty="0">
                <a:solidFill>
                  <a:srgbClr val="444949"/>
                </a:solidFill>
                <a:latin typeface="Microsoft Sans Serif"/>
                <a:cs typeface="Microsoft Sans Serif"/>
              </a:rPr>
              <a:t>FaaS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(Function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Service)</a:t>
            </a:r>
            <a:endParaRPr sz="2800">
              <a:latin typeface="Microsoft Sans Serif"/>
              <a:cs typeface="Microsoft Sans Serif"/>
            </a:endParaRPr>
          </a:p>
          <a:p>
            <a:pPr marL="241300" marR="298450" indent="-228600">
              <a:lnSpc>
                <a:spcPts val="3100"/>
              </a:lnSpc>
              <a:spcBef>
                <a:spcPts val="9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was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pioneered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also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includes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anything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managed:</a:t>
            </a:r>
            <a:r>
              <a:rPr sz="2800" spc="-4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“databases,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messaging,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storage,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etc.”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25"/>
              </a:lnSpc>
              <a:spcBef>
                <a:spcPts val="6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does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mean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servers…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>
              <a:lnSpc>
                <a:spcPts val="3185"/>
              </a:lnSpc>
            </a:pP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see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9422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165" dirty="0"/>
              <a:t>f</a:t>
            </a:r>
            <a:r>
              <a:rPr spc="-575" dirty="0"/>
              <a:t>a</a:t>
            </a:r>
            <a:r>
              <a:rPr dirty="0"/>
              <a:t>r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100" dirty="0"/>
              <a:t>t</a:t>
            </a:r>
            <a:r>
              <a:rPr spc="-285" dirty="0"/>
              <a:t>h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170" dirty="0"/>
              <a:t>r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1910" dirty="0"/>
              <a:t>…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939783" y="2740151"/>
            <a:ext cx="1231392" cy="12313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31864" y="2740151"/>
            <a:ext cx="1231392" cy="1231392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80338" y="4056379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ambd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53967" y="4056379"/>
            <a:ext cx="72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33727" y="2740151"/>
            <a:ext cx="1231391" cy="123139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704277" y="4056379"/>
            <a:ext cx="1069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90415" y="2740151"/>
            <a:ext cx="1231391" cy="123139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48048" y="4056379"/>
            <a:ext cx="1094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298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-30" dirty="0"/>
              <a:t>h</a:t>
            </a:r>
            <a:r>
              <a:rPr spc="-370" dirty="0"/>
              <a:t>y</a:t>
            </a:r>
            <a:r>
              <a:rPr spc="-210" dirty="0"/>
              <a:t> </a:t>
            </a:r>
            <a:r>
              <a:rPr spc="-220" dirty="0"/>
              <a:t>A</a:t>
            </a:r>
            <a:r>
              <a:rPr spc="-245" dirty="0"/>
              <a:t>WS</a:t>
            </a:r>
            <a:r>
              <a:rPr spc="50" dirty="0"/>
              <a:t> </a:t>
            </a:r>
            <a:r>
              <a:rPr spc="-390" dirty="0"/>
              <a:t>L</a:t>
            </a:r>
            <a:r>
              <a:rPr spc="-575" dirty="0"/>
              <a:t>a</a:t>
            </a:r>
            <a:r>
              <a:rPr spc="-280" dirty="0"/>
              <a:t>m</a:t>
            </a:r>
            <a:r>
              <a:rPr spc="-215" dirty="0"/>
              <a:t>bd</a:t>
            </a:r>
            <a:r>
              <a:rPr spc="-570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56284" y="1332483"/>
            <a:ext cx="4180204" cy="1564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Continuously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running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56284" y="2954019"/>
            <a:ext cx="74580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intervention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add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remove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44290" y="5437123"/>
            <a:ext cx="1598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17621" y="3093211"/>
            <a:ext cx="1190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89445" y="3667903"/>
            <a:ext cx="6275070" cy="0"/>
          </a:xfrm>
          <a:custGeom>
            <a:avLst/>
            <a:gdLst/>
            <a:ahLst/>
            <a:cxnLst/>
            <a:rect l="l" t="t" r="r" b="b"/>
            <a:pathLst>
              <a:path w="6275070">
                <a:moveTo>
                  <a:pt x="0" y="0"/>
                </a:moveTo>
                <a:lnTo>
                  <a:pt x="6274675" y="1"/>
                </a:lnTo>
              </a:path>
            </a:pathLst>
          </a:custGeom>
          <a:ln w="635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34895" y="1642872"/>
            <a:ext cx="1231392" cy="123139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34895" y="4017264"/>
            <a:ext cx="1231392" cy="123139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156283" y="3786123"/>
            <a:ext cx="6024245" cy="206756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206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B</a:t>
            </a:r>
            <a:r>
              <a:rPr spc="-425" dirty="0"/>
              <a:t>e</a:t>
            </a:r>
            <a:r>
              <a:rPr spc="-290" dirty="0"/>
              <a:t>n</a:t>
            </a:r>
            <a:r>
              <a:rPr spc="-335" dirty="0"/>
              <a:t>e</a:t>
            </a:r>
            <a:r>
              <a:rPr spc="-254" dirty="0"/>
              <a:t>f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14" dirty="0"/>
              <a:t>of</a:t>
            </a:r>
            <a:r>
              <a:rPr spc="-204" dirty="0"/>
              <a:t> </a:t>
            </a:r>
            <a:r>
              <a:rPr spc="-215" dirty="0"/>
              <a:t>A</a:t>
            </a:r>
            <a:r>
              <a:rPr spc="-245" dirty="0"/>
              <a:t>WS</a:t>
            </a:r>
            <a:r>
              <a:rPr spc="55" dirty="0"/>
              <a:t> </a:t>
            </a:r>
            <a:r>
              <a:rPr spc="-484" dirty="0"/>
              <a:t>La</a:t>
            </a:r>
            <a:r>
              <a:rPr spc="-280" dirty="0"/>
              <a:t>m</a:t>
            </a:r>
            <a:r>
              <a:rPr spc="-215" dirty="0"/>
              <a:t>bd</a:t>
            </a:r>
            <a:r>
              <a:rPr spc="-570" dirty="0"/>
              <a:t>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6849"/>
            <a:ext cx="10370820" cy="43402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tier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1,000,000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400,000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GBs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Event-Driven: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invoked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Easy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(up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3GB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RAM!)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RAM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also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CPU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network!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31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390" dirty="0"/>
              <a:t>L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210" dirty="0"/>
              <a:t>bd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575" dirty="0"/>
              <a:t>g</a:t>
            </a:r>
            <a:r>
              <a:rPr spc="-285" dirty="0"/>
              <a:t>u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645" dirty="0"/>
              <a:t>s</a:t>
            </a:r>
            <a:r>
              <a:rPr spc="-285" dirty="0"/>
              <a:t>u</a:t>
            </a:r>
            <a:r>
              <a:rPr spc="-210" dirty="0"/>
              <a:t>pp</a:t>
            </a:r>
            <a:r>
              <a:rPr spc="-65" dirty="0"/>
              <a:t>o</a:t>
            </a:r>
            <a:r>
              <a:rPr spc="350" dirty="0"/>
              <a:t>r</a:t>
            </a:r>
            <a:r>
              <a:rPr spc="105" dirty="0"/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1788"/>
            <a:ext cx="8093075" cy="4067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Node.js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(JavaScript)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Python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76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6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76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6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8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C#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(.NET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Core)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Golang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C#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Powershell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Ruby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Runtime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(community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supported,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Rust)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i="1" spc="-175" dirty="0">
                <a:solidFill>
                  <a:srgbClr val="444949"/>
                </a:solidFill>
                <a:latin typeface="Arial"/>
                <a:cs typeface="Arial"/>
              </a:rPr>
              <a:t>Important:</a:t>
            </a:r>
            <a:r>
              <a:rPr sz="2600" i="1" spc="-204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245" dirty="0">
                <a:solidFill>
                  <a:srgbClr val="444949"/>
                </a:solidFill>
                <a:latin typeface="Arial"/>
                <a:cs typeface="Arial"/>
              </a:rPr>
              <a:t>Docker</a:t>
            </a:r>
            <a:r>
              <a:rPr sz="2600" i="1" spc="-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250" dirty="0">
                <a:solidFill>
                  <a:srgbClr val="444949"/>
                </a:solidFill>
                <a:latin typeface="Arial"/>
                <a:cs typeface="Arial"/>
              </a:rPr>
              <a:t>is</a:t>
            </a:r>
            <a:r>
              <a:rPr sz="2600" i="1" spc="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180" dirty="0">
                <a:solidFill>
                  <a:srgbClr val="444949"/>
                </a:solidFill>
                <a:latin typeface="Arial"/>
                <a:cs typeface="Arial"/>
              </a:rPr>
              <a:t>not</a:t>
            </a:r>
            <a:r>
              <a:rPr sz="2600" i="1" spc="-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185" dirty="0">
                <a:solidFill>
                  <a:srgbClr val="444949"/>
                </a:solidFill>
                <a:latin typeface="Arial"/>
                <a:cs typeface="Arial"/>
              </a:rPr>
              <a:t>for</a:t>
            </a:r>
            <a:r>
              <a:rPr sz="2600" i="1" spc="-21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440" dirty="0">
                <a:solidFill>
                  <a:srgbClr val="444949"/>
                </a:solidFill>
                <a:latin typeface="Arial"/>
                <a:cs typeface="Arial"/>
              </a:rPr>
              <a:t>AWS</a:t>
            </a:r>
            <a:r>
              <a:rPr sz="2600" i="1" spc="-27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250" dirty="0">
                <a:solidFill>
                  <a:srgbClr val="444949"/>
                </a:solidFill>
                <a:latin typeface="Arial"/>
                <a:cs typeface="Arial"/>
              </a:rPr>
              <a:t>Lambda,</a:t>
            </a:r>
            <a:r>
              <a:rPr sz="2600" i="1" spc="-204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165" dirty="0">
                <a:solidFill>
                  <a:srgbClr val="444949"/>
                </a:solidFill>
                <a:latin typeface="Arial"/>
                <a:cs typeface="Arial"/>
              </a:rPr>
              <a:t>it’s</a:t>
            </a:r>
            <a:r>
              <a:rPr sz="2600" i="1" spc="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185" dirty="0">
                <a:solidFill>
                  <a:srgbClr val="444949"/>
                </a:solidFill>
                <a:latin typeface="Arial"/>
                <a:cs typeface="Arial"/>
              </a:rPr>
              <a:t>for</a:t>
            </a:r>
            <a:r>
              <a:rPr sz="2600" i="1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490" dirty="0">
                <a:solidFill>
                  <a:srgbClr val="444949"/>
                </a:solidFill>
                <a:latin typeface="Arial"/>
                <a:cs typeface="Arial"/>
              </a:rPr>
              <a:t>ECS</a:t>
            </a:r>
            <a:r>
              <a:rPr sz="2600" i="1" spc="-45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5" dirty="0">
                <a:solidFill>
                  <a:srgbClr val="444949"/>
                </a:solidFill>
                <a:latin typeface="Arial"/>
                <a:cs typeface="Arial"/>
              </a:rPr>
              <a:t>/</a:t>
            </a:r>
            <a:r>
              <a:rPr sz="2600" i="1" spc="-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600" i="1" spc="-245" dirty="0">
                <a:solidFill>
                  <a:srgbClr val="444949"/>
                </a:solidFill>
                <a:latin typeface="Arial"/>
                <a:cs typeface="Arial"/>
              </a:rPr>
              <a:t>Fargate</a:t>
            </a:r>
            <a:endParaRPr sz="2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49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Example:</a:t>
            </a:r>
            <a:r>
              <a:rPr spc="-305" dirty="0"/>
              <a:t> </a:t>
            </a:r>
            <a:r>
              <a:rPr spc="-330" dirty="0"/>
              <a:t>Serverless</a:t>
            </a:r>
            <a:r>
              <a:rPr spc="-555" dirty="0"/>
              <a:t> </a:t>
            </a:r>
            <a:r>
              <a:rPr spc="-275" dirty="0"/>
              <a:t>Thumbnail</a:t>
            </a:r>
            <a:r>
              <a:rPr spc="50" dirty="0"/>
              <a:t> </a:t>
            </a:r>
            <a:r>
              <a:rPr spc="-215" dirty="0"/>
              <a:t>creation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3995420"/>
            <a:ext cx="1591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image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62461" y="3900932"/>
            <a:ext cx="21513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07950" marR="5080" indent="-95885">
              <a:lnSpc>
                <a:spcPts val="2090"/>
              </a:lnSpc>
              <a:spcBef>
                <a:spcPts val="225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 Function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Creates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Thumbnail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3173" y="2586954"/>
            <a:ext cx="1674495" cy="772795"/>
          </a:xfrm>
          <a:custGeom>
            <a:avLst/>
            <a:gdLst/>
            <a:ahLst/>
            <a:cxnLst/>
            <a:rect l="l" t="t" r="r" b="b"/>
            <a:pathLst>
              <a:path w="1674495" h="772795">
                <a:moveTo>
                  <a:pt x="0" y="193127"/>
                </a:moveTo>
                <a:lnTo>
                  <a:pt x="1288175" y="193127"/>
                </a:lnTo>
                <a:lnTo>
                  <a:pt x="1288175" y="0"/>
                </a:lnTo>
                <a:lnTo>
                  <a:pt x="1674429" y="386256"/>
                </a:lnTo>
                <a:lnTo>
                  <a:pt x="1288175" y="772511"/>
                </a:lnTo>
                <a:lnTo>
                  <a:pt x="1288175" y="579383"/>
                </a:lnTo>
                <a:lnTo>
                  <a:pt x="0" y="579383"/>
                </a:lnTo>
                <a:lnTo>
                  <a:pt x="0" y="193127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32260" y="2809747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00728" y="1695008"/>
            <a:ext cx="1406525" cy="1272540"/>
          </a:xfrm>
          <a:custGeom>
            <a:avLst/>
            <a:gdLst/>
            <a:ahLst/>
            <a:cxnLst/>
            <a:rect l="l" t="t" r="r" b="b"/>
            <a:pathLst>
              <a:path w="1406525" h="1272539">
                <a:moveTo>
                  <a:pt x="0" y="976480"/>
                </a:moveTo>
                <a:lnTo>
                  <a:pt x="986306" y="147870"/>
                </a:lnTo>
                <a:lnTo>
                  <a:pt x="862078" y="0"/>
                </a:lnTo>
                <a:lnTo>
                  <a:pt x="1406275" y="47286"/>
                </a:lnTo>
                <a:lnTo>
                  <a:pt x="1358991" y="591482"/>
                </a:lnTo>
                <a:lnTo>
                  <a:pt x="1234763" y="443611"/>
                </a:lnTo>
                <a:lnTo>
                  <a:pt x="248456" y="1272222"/>
                </a:lnTo>
                <a:lnTo>
                  <a:pt x="0" y="97648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19200000">
            <a:off x="6747828" y="2238913"/>
            <a:ext cx="5054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3898" y="2511044"/>
            <a:ext cx="19964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New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thumbnail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5094" y="4526057"/>
            <a:ext cx="1771379" cy="11830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6339" y="1446551"/>
            <a:ext cx="856386" cy="57196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629335" y="5278628"/>
            <a:ext cx="2301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Metadata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DynamoDB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318239" y="3068973"/>
            <a:ext cx="1320800" cy="1320800"/>
          </a:xfrm>
          <a:custGeom>
            <a:avLst/>
            <a:gdLst/>
            <a:ahLst/>
            <a:cxnLst/>
            <a:rect l="l" t="t" r="r" b="b"/>
            <a:pathLst>
              <a:path w="1320800" h="1320800">
                <a:moveTo>
                  <a:pt x="273124" y="0"/>
                </a:moveTo>
                <a:lnTo>
                  <a:pt x="1184001" y="910877"/>
                </a:lnTo>
                <a:lnTo>
                  <a:pt x="1320563" y="774315"/>
                </a:lnTo>
                <a:lnTo>
                  <a:pt x="1320561" y="1320563"/>
                </a:lnTo>
                <a:lnTo>
                  <a:pt x="774315" y="1320563"/>
                </a:lnTo>
                <a:lnTo>
                  <a:pt x="910877" y="1184001"/>
                </a:lnTo>
                <a:lnTo>
                  <a:pt x="0" y="273124"/>
                </a:lnTo>
                <a:lnTo>
                  <a:pt x="273124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2700000">
            <a:off x="6716208" y="3622931"/>
            <a:ext cx="505493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7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13157" y="3669283"/>
            <a:ext cx="1283970" cy="1125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9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name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Image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Creation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date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etc…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152" y="2490216"/>
            <a:ext cx="1008887" cy="10088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0871" y="2389632"/>
            <a:ext cx="1228344" cy="1231391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87511" y="1228344"/>
            <a:ext cx="1008888" cy="100888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87511" y="3971544"/>
            <a:ext cx="1008888" cy="1008888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930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520" dirty="0"/>
              <a:t>e</a:t>
            </a:r>
            <a:r>
              <a:rPr spc="-265" dirty="0"/>
              <a:t>:</a:t>
            </a:r>
            <a:r>
              <a:rPr spc="-305" dirty="0"/>
              <a:t> </a:t>
            </a:r>
            <a:r>
              <a:rPr spc="-880" dirty="0"/>
              <a:t>S</a:t>
            </a:r>
            <a:r>
              <a:rPr spc="-210" dirty="0"/>
              <a:t>e</a:t>
            </a:r>
            <a:r>
              <a:rPr spc="175" dirty="0"/>
              <a:t>r</a:t>
            </a:r>
            <a:r>
              <a:rPr spc="-400" dirty="0"/>
              <a:t>v</a:t>
            </a:r>
            <a:r>
              <a:rPr spc="-210" dirty="0"/>
              <a:t>e</a:t>
            </a:r>
            <a:r>
              <a:rPr spc="40" dirty="0"/>
              <a:t>r</a:t>
            </a:r>
            <a:r>
              <a:rPr spc="-185" dirty="0"/>
              <a:t>l</a:t>
            </a:r>
            <a:r>
              <a:rPr spc="-550" dirty="0"/>
              <a:t>es</a:t>
            </a:r>
            <a:r>
              <a:rPr spc="-525" dirty="0"/>
              <a:t>s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725" dirty="0"/>
              <a:t>R</a:t>
            </a:r>
            <a:r>
              <a:rPr spc="195" dirty="0"/>
              <a:t>O</a:t>
            </a:r>
            <a:r>
              <a:rPr spc="210" dirty="0"/>
              <a:t>N</a:t>
            </a:r>
            <a:r>
              <a:rPr spc="50" dirty="0"/>
              <a:t> </a:t>
            </a:r>
            <a:r>
              <a:rPr spc="-1290" dirty="0"/>
              <a:t>J</a:t>
            </a:r>
            <a:r>
              <a:rPr spc="-65" dirty="0"/>
              <a:t>o</a:t>
            </a:r>
            <a:r>
              <a:rPr spc="-204" dirty="0"/>
              <a:t>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31294" y="4077716"/>
            <a:ext cx="1840864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3695" marR="5080" indent="-341630">
              <a:lnSpc>
                <a:spcPts val="2090"/>
              </a:lnSpc>
              <a:spcBef>
                <a:spcPts val="225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Events </a:t>
            </a:r>
            <a:r>
              <a:rPr sz="1800" b="1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EventBridge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03756" y="4263644"/>
            <a:ext cx="21513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84810" marR="5080" indent="-372745">
              <a:lnSpc>
                <a:spcPts val="2090"/>
              </a:lnSpc>
              <a:spcBef>
                <a:spcPts val="225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 Function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Perform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task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228536" y="2886650"/>
            <a:ext cx="1674495" cy="1094740"/>
          </a:xfrm>
          <a:custGeom>
            <a:avLst/>
            <a:gdLst/>
            <a:ahLst/>
            <a:cxnLst/>
            <a:rect l="l" t="t" r="r" b="b"/>
            <a:pathLst>
              <a:path w="1674495" h="1094739">
                <a:moveTo>
                  <a:pt x="0" y="273534"/>
                </a:moveTo>
                <a:lnTo>
                  <a:pt x="1127363" y="273534"/>
                </a:lnTo>
                <a:lnTo>
                  <a:pt x="1127363" y="0"/>
                </a:lnTo>
                <a:lnTo>
                  <a:pt x="1674429" y="547068"/>
                </a:lnTo>
                <a:lnTo>
                  <a:pt x="1127363" y="1094136"/>
                </a:lnTo>
                <a:lnTo>
                  <a:pt x="1127363" y="820601"/>
                </a:lnTo>
                <a:lnTo>
                  <a:pt x="0" y="820601"/>
                </a:lnTo>
                <a:lnTo>
                  <a:pt x="0" y="273534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32910" y="3132835"/>
            <a:ext cx="119253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64160">
              <a:lnSpc>
                <a:spcPts val="2110"/>
              </a:lnSpc>
              <a:spcBef>
                <a:spcPts val="210"/>
              </a:spcBef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Trigger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Every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47871" y="2868167"/>
            <a:ext cx="1008888" cy="100888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63383" y="2819400"/>
            <a:ext cx="1231392" cy="1228344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7678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390" dirty="0"/>
              <a:t>L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210" dirty="0"/>
              <a:t>bd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700" dirty="0"/>
              <a:t>P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5" dirty="0"/>
              <a:t>g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340" dirty="0"/>
              <a:t>e</a:t>
            </a:r>
            <a:r>
              <a:rPr spc="-95" dirty="0"/>
              <a:t>x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9003"/>
            <a:ext cx="7842884" cy="41128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225679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find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overall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here: </a:t>
            </a:r>
            <a:r>
              <a:rPr sz="2400" spc="-620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https://aws.amazon.com/lambda/pricing/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call</a:t>
            </a:r>
            <a:r>
              <a:rPr sz="3525" spc="-35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1,000,000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$0.20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million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thereafter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($0.0000002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request)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525" spc="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100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400,000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GB-seconds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endParaRPr sz="20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290"/>
              </a:spcBef>
              <a:tabLst>
                <a:tab pos="697865" algn="l"/>
              </a:tabLst>
            </a:pPr>
            <a:r>
              <a:rPr sz="2000" dirty="0">
                <a:solidFill>
                  <a:srgbClr val="444949"/>
                </a:solidFill>
                <a:latin typeface="Arial"/>
                <a:cs typeface="Arial"/>
              </a:rPr>
              <a:t>•	</a:t>
            </a:r>
            <a:r>
              <a:rPr sz="2000" spc="150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400,000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1GB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RAM</a:t>
            </a:r>
            <a:endParaRPr sz="2000">
              <a:latin typeface="Microsoft Sans Serif"/>
              <a:cs typeface="Microsoft Sans Serif"/>
            </a:endParaRPr>
          </a:p>
          <a:p>
            <a:pPr marL="469900">
              <a:lnSpc>
                <a:spcPct val="100000"/>
              </a:lnSpc>
              <a:spcBef>
                <a:spcPts val="310"/>
              </a:spcBef>
              <a:tabLst>
                <a:tab pos="697865" algn="l"/>
              </a:tabLst>
            </a:pPr>
            <a:r>
              <a:rPr sz="2000" dirty="0">
                <a:solidFill>
                  <a:srgbClr val="444949"/>
                </a:solidFill>
                <a:latin typeface="Arial"/>
                <a:cs typeface="Arial"/>
              </a:rPr>
              <a:t>•	</a:t>
            </a:r>
            <a:r>
              <a:rPr sz="2000" spc="150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200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000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128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$1.00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600,000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GB-seconds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usually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very</a:t>
            </a:r>
            <a:r>
              <a:rPr sz="24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sng" spc="-2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cheap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very</a:t>
            </a:r>
            <a:r>
              <a:rPr sz="24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sng" spc="-1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popular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504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5" dirty="0"/>
              <a:t>S</a:t>
            </a:r>
            <a:r>
              <a:rPr spc="-550" dirty="0"/>
              <a:t>e</a:t>
            </a:r>
            <a:r>
              <a:rPr spc="300" dirty="0"/>
              <a:t>r</a:t>
            </a:r>
            <a:r>
              <a:rPr spc="-400" dirty="0"/>
              <a:t>v</a:t>
            </a:r>
            <a:r>
              <a:rPr spc="-340" dirty="0"/>
              <a:t>e</a:t>
            </a:r>
            <a:r>
              <a:rPr spc="175" dirty="0"/>
              <a:t>r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-645" dirty="0"/>
              <a:t>ss</a:t>
            </a:r>
            <a:r>
              <a:rPr spc="60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791065" cy="41579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seamless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reactive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1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bd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illi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mber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programming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except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Invocation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time: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15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Thumbnails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onto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Ru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les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job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914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170" dirty="0"/>
              <a:t>f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45" dirty="0"/>
              <a:t>u</a:t>
            </a:r>
            <a:r>
              <a:rPr spc="-250" dirty="0"/>
              <a:t>d</a:t>
            </a:r>
            <a:r>
              <a:rPr spc="45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20" dirty="0"/>
              <a:t>u</a:t>
            </a:r>
            <a:r>
              <a:rPr spc="-70" dirty="0"/>
              <a:t>t</a:t>
            </a:r>
            <a:r>
              <a:rPr spc="-185" dirty="0"/>
              <a:t>i</a:t>
            </a:r>
            <a:r>
              <a:rPr spc="-425" dirty="0"/>
              <a:t>n</a:t>
            </a:r>
            <a:r>
              <a:rPr spc="-430" dirty="0"/>
              <a:t>g</a:t>
            </a:r>
            <a:r>
              <a:rPr spc="-565" dirty="0"/>
              <a:t> </a:t>
            </a:r>
            <a:r>
              <a:rPr spc="-700" dirty="0"/>
              <a:t>T</a:t>
            </a:r>
            <a:r>
              <a:rPr spc="-370" dirty="0"/>
              <a:t>y</a:t>
            </a:r>
            <a:r>
              <a:rPr spc="-215" dirty="0"/>
              <a:t>p</a:t>
            </a:r>
            <a:r>
              <a:rPr spc="-490" dirty="0"/>
              <a:t>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8377555" cy="3866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GCP,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Azure,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Rackspace,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Digital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Ocean,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Linode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El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Heroku,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Google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Engine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(GCP),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Azure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(Microsoft)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(ex: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ognitio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Google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Gmail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oom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91928" y="1709927"/>
            <a:ext cx="920496" cy="9204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91928" y="2968751"/>
            <a:ext cx="920496" cy="9204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91928" y="4328159"/>
            <a:ext cx="920496" cy="920495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2730500"/>
            <a:ext cx="8933180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spc="-210" dirty="0"/>
              <a:t>D</a:t>
            </a:r>
            <a:r>
              <a:rPr sz="6000" spc="-155" dirty="0"/>
              <a:t>e</a:t>
            </a:r>
            <a:r>
              <a:rPr sz="6000" spc="-275" dirty="0"/>
              <a:t>p</a:t>
            </a:r>
            <a:r>
              <a:rPr sz="6000" spc="-250" dirty="0"/>
              <a:t>l</a:t>
            </a:r>
            <a:r>
              <a:rPr sz="6000" spc="-210" dirty="0"/>
              <a:t>o</a:t>
            </a:r>
            <a:r>
              <a:rPr sz="6000" spc="-450" dirty="0"/>
              <a:t>yin</a:t>
            </a:r>
            <a:r>
              <a:rPr sz="6000" spc="-580" dirty="0"/>
              <a:t>g</a:t>
            </a:r>
            <a:r>
              <a:rPr sz="6000" spc="65" dirty="0"/>
              <a:t> </a:t>
            </a:r>
            <a:r>
              <a:rPr sz="6000" spc="-775" dirty="0"/>
              <a:t>a</a:t>
            </a:r>
            <a:r>
              <a:rPr sz="6000" spc="-345" dirty="0"/>
              <a:t>n</a:t>
            </a:r>
            <a:r>
              <a:rPr sz="6000" spc="-340" dirty="0"/>
              <a:t>d</a:t>
            </a:r>
            <a:r>
              <a:rPr sz="6000" spc="65" dirty="0"/>
              <a:t> </a:t>
            </a:r>
            <a:r>
              <a:rPr sz="6000" spc="-310" dirty="0"/>
              <a:t>M</a:t>
            </a:r>
            <a:r>
              <a:rPr sz="6000" spc="-775" dirty="0"/>
              <a:t>a</a:t>
            </a:r>
            <a:r>
              <a:rPr sz="6000" spc="-595" dirty="0"/>
              <a:t>n</a:t>
            </a:r>
            <a:r>
              <a:rPr sz="6000" spc="-590" dirty="0"/>
              <a:t>a</a:t>
            </a:r>
            <a:r>
              <a:rPr sz="6000" spc="-775" dirty="0"/>
              <a:t>g</a:t>
            </a:r>
            <a:r>
              <a:rPr sz="6000" spc="-400" dirty="0"/>
              <a:t>ing  </a:t>
            </a:r>
            <a:r>
              <a:rPr sz="6000" spc="-275" dirty="0"/>
              <a:t>I</a:t>
            </a:r>
            <a:r>
              <a:rPr sz="6000" spc="-550" dirty="0"/>
              <a:t>n</a:t>
            </a:r>
            <a:r>
              <a:rPr sz="6000" spc="-240" dirty="0"/>
              <a:t>f</a:t>
            </a:r>
            <a:r>
              <a:rPr sz="6000" spc="150" dirty="0"/>
              <a:t>r</a:t>
            </a:r>
            <a:r>
              <a:rPr sz="6000" spc="-405" dirty="0"/>
              <a:t>ast</a:t>
            </a:r>
            <a:r>
              <a:rPr sz="6000" spc="-65" dirty="0"/>
              <a:t>r</a:t>
            </a:r>
            <a:r>
              <a:rPr sz="6000" spc="-409" dirty="0"/>
              <a:t>u</a:t>
            </a:r>
            <a:r>
              <a:rPr sz="6000" spc="-505" dirty="0"/>
              <a:t>c</a:t>
            </a:r>
            <a:r>
              <a:rPr sz="6000" spc="-85" dirty="0"/>
              <a:t>t</a:t>
            </a:r>
            <a:r>
              <a:rPr sz="6000" spc="-175" dirty="0"/>
              <a:t>u</a:t>
            </a:r>
            <a:r>
              <a:rPr sz="6000" spc="-235" dirty="0"/>
              <a:t>re</a:t>
            </a:r>
            <a:r>
              <a:rPr sz="6000" spc="70" dirty="0"/>
              <a:t> </a:t>
            </a:r>
            <a:r>
              <a:rPr sz="6000" spc="-320" dirty="0"/>
              <a:t>at</a:t>
            </a:r>
            <a:r>
              <a:rPr sz="6000" spc="70" dirty="0"/>
              <a:t> </a:t>
            </a:r>
            <a:r>
              <a:rPr sz="6000" spc="-1200" dirty="0"/>
              <a:t>S</a:t>
            </a:r>
            <a:r>
              <a:rPr sz="6000" spc="-505" dirty="0"/>
              <a:t>c</a:t>
            </a:r>
            <a:r>
              <a:rPr sz="6000" spc="-725" dirty="0"/>
              <a:t>a</a:t>
            </a:r>
            <a:r>
              <a:rPr sz="6000" spc="-305" dirty="0"/>
              <a:t>l</a:t>
            </a:r>
            <a:r>
              <a:rPr sz="6000" spc="-465" dirty="0"/>
              <a:t>e</a:t>
            </a:r>
            <a:r>
              <a:rPr sz="6000" spc="70" dirty="0"/>
              <a:t> </a:t>
            </a:r>
            <a:r>
              <a:rPr sz="6000" spc="-1200" dirty="0"/>
              <a:t>S</a:t>
            </a:r>
            <a:r>
              <a:rPr sz="6000" spc="-509" dirty="0"/>
              <a:t>e</a:t>
            </a:r>
            <a:r>
              <a:rPr sz="6000" spc="-459" dirty="0"/>
              <a:t>c</a:t>
            </a:r>
            <a:r>
              <a:rPr sz="6000" spc="-55" dirty="0"/>
              <a:t>t</a:t>
            </a:r>
            <a:r>
              <a:rPr sz="6000" spc="-50" dirty="0"/>
              <a:t>i</a:t>
            </a:r>
            <a:r>
              <a:rPr sz="6000" spc="-90" dirty="0"/>
              <a:t>o</a:t>
            </a:r>
            <a:r>
              <a:rPr sz="6000" spc="-400" dirty="0"/>
              <a:t>n</a:t>
            </a:r>
            <a:endParaRPr sz="600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07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15" dirty="0"/>
              <a:t>d</a:t>
            </a:r>
            <a:r>
              <a:rPr spc="-770" dirty="0"/>
              <a:t>F</a:t>
            </a:r>
            <a:r>
              <a:rPr spc="-40" dirty="0"/>
              <a:t>o</a:t>
            </a:r>
            <a:r>
              <a:rPr spc="80" dirty="0"/>
              <a:t>r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10252710" cy="42138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18046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mat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).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gr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two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33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8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Then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those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you,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right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order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endParaRPr sz="2800">
              <a:latin typeface="Microsoft Sans Serif"/>
              <a:cs typeface="Microsoft Sans Serif"/>
            </a:endParaRPr>
          </a:p>
          <a:p>
            <a:pPr marL="241300">
              <a:lnSpc>
                <a:spcPts val="3180"/>
              </a:lnSpc>
            </a:pP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exact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specify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4264" y="262127"/>
            <a:ext cx="1039368" cy="104241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37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Benefits</a:t>
            </a:r>
            <a:r>
              <a:rPr spc="60" dirty="0"/>
              <a:t> </a:t>
            </a:r>
            <a:r>
              <a:rPr spc="-114" dirty="0"/>
              <a:t>of</a:t>
            </a:r>
            <a:r>
              <a:rPr spc="-204" dirty="0"/>
              <a:t> </a:t>
            </a:r>
            <a:r>
              <a:rPr spc="-240" dirty="0"/>
              <a:t>AWS</a:t>
            </a:r>
            <a:r>
              <a:rPr spc="50" dirty="0"/>
              <a:t> </a:t>
            </a:r>
            <a:r>
              <a:rPr spc="-215" dirty="0"/>
              <a:t>CloudFormation</a:t>
            </a:r>
            <a:r>
              <a:rPr spc="65" dirty="0"/>
              <a:t> </a:t>
            </a:r>
            <a:r>
              <a:rPr spc="-100" dirty="0"/>
              <a:t>(1/2)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10814050" cy="41319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manually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excellent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reviewed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code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endParaRPr sz="2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620"/>
              </a:lnSpc>
              <a:spcBef>
                <a:spcPts val="4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stack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tagged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identifier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easily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how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estimate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template</a:t>
            </a:r>
            <a:endParaRPr sz="2400">
              <a:latin typeface="Microsoft Sans Serif"/>
              <a:cs typeface="Microsoft Sans Serif"/>
            </a:endParaRPr>
          </a:p>
          <a:p>
            <a:pPr marL="698500" marR="454025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strategy: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Dev,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could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templates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recreated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8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AM,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safely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37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Benefits</a:t>
            </a:r>
            <a:r>
              <a:rPr spc="60" dirty="0"/>
              <a:t> </a:t>
            </a:r>
            <a:r>
              <a:rPr spc="-114" dirty="0"/>
              <a:t>of</a:t>
            </a:r>
            <a:r>
              <a:rPr spc="-204" dirty="0"/>
              <a:t> </a:t>
            </a:r>
            <a:r>
              <a:rPr spc="-240" dirty="0"/>
              <a:t>AWS</a:t>
            </a:r>
            <a:r>
              <a:rPr spc="50" dirty="0"/>
              <a:t> </a:t>
            </a:r>
            <a:r>
              <a:rPr spc="-215" dirty="0"/>
              <a:t>CloudFormation</a:t>
            </a:r>
            <a:r>
              <a:rPr spc="65" dirty="0"/>
              <a:t> </a:t>
            </a:r>
            <a:r>
              <a:rPr spc="-100" dirty="0"/>
              <a:t>(2/2)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91412"/>
            <a:ext cx="9114155" cy="4297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Productivity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destroy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re-create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fly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Automated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generation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Diagram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templates!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Declarative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programming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(no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figure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ordering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orchestration)</a:t>
            </a:r>
            <a:endParaRPr sz="2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0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re-invent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wheel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Leverage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existing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templates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web!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26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5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43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33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4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7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3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es: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spcBef>
                <a:spcPts val="7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thi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e’l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2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thi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su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ted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“custom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resources”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supported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396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5" dirty="0"/>
              <a:t>CloudFormation</a:t>
            </a:r>
            <a:r>
              <a:rPr spc="55" dirty="0"/>
              <a:t> </a:t>
            </a:r>
            <a:r>
              <a:rPr spc="-409" dirty="0"/>
              <a:t>Stack</a:t>
            </a:r>
            <a:r>
              <a:rPr spc="50" dirty="0"/>
              <a:t> </a:t>
            </a:r>
            <a:r>
              <a:rPr spc="-290" dirty="0"/>
              <a:t>Designer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32091" y="1542796"/>
            <a:ext cx="4283075" cy="2750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90868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Stack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8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>
              <a:lnSpc>
                <a:spcPts val="3180"/>
              </a:lnSpc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components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1249327"/>
            <a:ext cx="4864601" cy="486460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880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T</a:t>
            </a:r>
            <a:r>
              <a:rPr spc="-240" dirty="0"/>
              <a:t>y</a:t>
            </a:r>
            <a:r>
              <a:rPr spc="-210" dirty="0"/>
              <a:t>p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370" dirty="0"/>
              <a:t>c</a:t>
            </a:r>
            <a:r>
              <a:rPr spc="-285" dirty="0"/>
              <a:t>h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-445" dirty="0"/>
              <a:t>:</a:t>
            </a:r>
            <a:r>
              <a:rPr spc="-740" dirty="0"/>
              <a:t> </a:t>
            </a:r>
            <a:r>
              <a:rPr spc="75" dirty="0"/>
              <a:t>W</a:t>
            </a:r>
            <a:r>
              <a:rPr spc="-340" dirty="0"/>
              <a:t>e</a:t>
            </a:r>
            <a:r>
              <a:rPr spc="-204" dirty="0"/>
              <a:t>b</a:t>
            </a:r>
            <a:r>
              <a:rPr spc="-215" dirty="0"/>
              <a:t> </a:t>
            </a:r>
            <a:r>
              <a:rPr dirty="0"/>
              <a:t>A</a:t>
            </a:r>
            <a:r>
              <a:rPr spc="-210" dirty="0"/>
              <a:t>p</a:t>
            </a:r>
            <a:r>
              <a:rPr spc="-204" dirty="0"/>
              <a:t>p</a:t>
            </a:r>
            <a:r>
              <a:rPr spc="50" dirty="0"/>
              <a:t> </a:t>
            </a:r>
            <a:r>
              <a:rPr spc="-270" dirty="0"/>
              <a:t>3</a:t>
            </a:r>
            <a:r>
              <a:rPr spc="-95" dirty="0"/>
              <a:t>-</a:t>
            </a:r>
            <a:r>
              <a:rPr spc="-105" dirty="0"/>
              <a:t>ti</a:t>
            </a:r>
            <a:r>
              <a:rPr spc="-210" dirty="0"/>
              <a:t>e</a:t>
            </a:r>
            <a:r>
              <a:rPr dirty="0"/>
              <a:t>r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36485" y="2602010"/>
            <a:ext cx="3235960" cy="2453640"/>
            <a:chOff x="1936485" y="2602010"/>
            <a:chExt cx="3235960" cy="2453640"/>
          </a:xfrm>
        </p:grpSpPr>
        <p:sp>
          <p:nvSpPr>
            <p:cNvPr id="5" name="object 5"/>
            <p:cNvSpPr/>
            <p:nvPr/>
          </p:nvSpPr>
          <p:spPr>
            <a:xfrm>
              <a:off x="1936485" y="3719377"/>
              <a:ext cx="1844675" cy="76200"/>
            </a:xfrm>
            <a:custGeom>
              <a:avLst/>
              <a:gdLst/>
              <a:ahLst/>
              <a:cxnLst/>
              <a:rect l="l" t="t" r="r" b="b"/>
              <a:pathLst>
                <a:path w="1844675" h="76200">
                  <a:moveTo>
                    <a:pt x="1768209" y="41274"/>
                  </a:moveTo>
                  <a:lnTo>
                    <a:pt x="1768209" y="76200"/>
                  </a:lnTo>
                  <a:lnTo>
                    <a:pt x="1838059" y="41275"/>
                  </a:lnTo>
                  <a:lnTo>
                    <a:pt x="1768209" y="41274"/>
                  </a:lnTo>
                  <a:close/>
                </a:path>
                <a:path w="1844675" h="76200">
                  <a:moveTo>
                    <a:pt x="1768209" y="34924"/>
                  </a:moveTo>
                  <a:lnTo>
                    <a:pt x="1768209" y="41274"/>
                  </a:lnTo>
                  <a:lnTo>
                    <a:pt x="1780912" y="41275"/>
                  </a:lnTo>
                  <a:lnTo>
                    <a:pt x="1780912" y="34925"/>
                  </a:lnTo>
                  <a:lnTo>
                    <a:pt x="1768209" y="34924"/>
                  </a:lnTo>
                  <a:close/>
                </a:path>
                <a:path w="1844675" h="76200">
                  <a:moveTo>
                    <a:pt x="1768209" y="0"/>
                  </a:moveTo>
                  <a:lnTo>
                    <a:pt x="1768209" y="34924"/>
                  </a:lnTo>
                  <a:lnTo>
                    <a:pt x="1780912" y="34925"/>
                  </a:lnTo>
                  <a:lnTo>
                    <a:pt x="1780912" y="41275"/>
                  </a:lnTo>
                  <a:lnTo>
                    <a:pt x="1838062" y="41273"/>
                  </a:lnTo>
                  <a:lnTo>
                    <a:pt x="1844409" y="38100"/>
                  </a:lnTo>
                  <a:lnTo>
                    <a:pt x="1768209" y="0"/>
                  </a:lnTo>
                  <a:close/>
                </a:path>
                <a:path w="1844675" h="76200">
                  <a:moveTo>
                    <a:pt x="0" y="34923"/>
                  </a:moveTo>
                  <a:lnTo>
                    <a:pt x="0" y="41273"/>
                  </a:lnTo>
                  <a:lnTo>
                    <a:pt x="1768209" y="41274"/>
                  </a:lnTo>
                  <a:lnTo>
                    <a:pt x="1768209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79520" y="3246120"/>
              <a:ext cx="1021079" cy="1021079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3404927" y="2608360"/>
              <a:ext cx="1761489" cy="2440940"/>
            </a:xfrm>
            <a:custGeom>
              <a:avLst/>
              <a:gdLst/>
              <a:ahLst/>
              <a:cxnLst/>
              <a:rect l="l" t="t" r="r" b="b"/>
              <a:pathLst>
                <a:path w="1761489" h="2440940">
                  <a:moveTo>
                    <a:pt x="0" y="0"/>
                  </a:moveTo>
                  <a:lnTo>
                    <a:pt x="1760872" y="0"/>
                  </a:lnTo>
                  <a:lnTo>
                    <a:pt x="1760872" y="2440945"/>
                  </a:lnTo>
                  <a:lnTo>
                    <a:pt x="0" y="24409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4023424" y="2673096"/>
            <a:ext cx="5238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b="1" dirty="0">
                <a:solidFill>
                  <a:srgbClr val="A5A5A5"/>
                </a:solidFill>
                <a:latin typeface="Calibri"/>
                <a:cs typeface="Calibri"/>
              </a:rPr>
              <a:t>Multi</a:t>
            </a:r>
            <a:r>
              <a:rPr sz="1100" b="1" spc="-6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b="1" spc="-5" dirty="0">
                <a:solidFill>
                  <a:srgbClr val="A5A5A5"/>
                </a:solidFill>
                <a:latin typeface="Calibri"/>
                <a:cs typeface="Calibri"/>
              </a:rPr>
              <a:t>AZ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339185" y="2243151"/>
            <a:ext cx="1761489" cy="1011555"/>
          </a:xfrm>
          <a:custGeom>
            <a:avLst/>
            <a:gdLst/>
            <a:ahLst/>
            <a:cxnLst/>
            <a:rect l="l" t="t" r="r" b="b"/>
            <a:pathLst>
              <a:path w="1761490" h="1011554">
                <a:moveTo>
                  <a:pt x="0" y="0"/>
                </a:moveTo>
                <a:lnTo>
                  <a:pt x="1760872" y="0"/>
                </a:lnTo>
                <a:lnTo>
                  <a:pt x="1760872" y="1011292"/>
                </a:lnTo>
                <a:lnTo>
                  <a:pt x="0" y="101129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694159" y="2310384"/>
            <a:ext cx="10509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18249" y="1686580"/>
            <a:ext cx="3446779" cy="4345940"/>
            <a:chOff x="4818249" y="1686580"/>
            <a:chExt cx="3446779" cy="434594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61048" y="3712464"/>
              <a:ext cx="624840" cy="62484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818249" y="3861827"/>
              <a:ext cx="2044064" cy="196850"/>
            </a:xfrm>
            <a:custGeom>
              <a:avLst/>
              <a:gdLst/>
              <a:ahLst/>
              <a:cxnLst/>
              <a:rect l="l" t="t" r="r" b="b"/>
              <a:pathLst>
                <a:path w="2044065" h="196850">
                  <a:moveTo>
                    <a:pt x="1967544" y="161483"/>
                  </a:moveTo>
                  <a:lnTo>
                    <a:pt x="1965328" y="196338"/>
                  </a:lnTo>
                  <a:lnTo>
                    <a:pt x="2043791" y="163150"/>
                  </a:lnTo>
                  <a:lnTo>
                    <a:pt x="2042312" y="162289"/>
                  </a:lnTo>
                  <a:lnTo>
                    <a:pt x="1980223" y="162289"/>
                  </a:lnTo>
                  <a:lnTo>
                    <a:pt x="1967544" y="161483"/>
                  </a:lnTo>
                  <a:close/>
                </a:path>
                <a:path w="2044065" h="196850">
                  <a:moveTo>
                    <a:pt x="1967947" y="155145"/>
                  </a:moveTo>
                  <a:lnTo>
                    <a:pt x="1967544" y="161483"/>
                  </a:lnTo>
                  <a:lnTo>
                    <a:pt x="1980223" y="162289"/>
                  </a:lnTo>
                  <a:lnTo>
                    <a:pt x="1980625" y="155952"/>
                  </a:lnTo>
                  <a:lnTo>
                    <a:pt x="1967947" y="155145"/>
                  </a:lnTo>
                  <a:close/>
                </a:path>
                <a:path w="2044065" h="196850">
                  <a:moveTo>
                    <a:pt x="1970163" y="120291"/>
                  </a:moveTo>
                  <a:lnTo>
                    <a:pt x="1967947" y="155145"/>
                  </a:lnTo>
                  <a:lnTo>
                    <a:pt x="1980625" y="155952"/>
                  </a:lnTo>
                  <a:lnTo>
                    <a:pt x="1980223" y="162289"/>
                  </a:lnTo>
                  <a:lnTo>
                    <a:pt x="2042312" y="162289"/>
                  </a:lnTo>
                  <a:lnTo>
                    <a:pt x="1970163" y="120291"/>
                  </a:lnTo>
                  <a:close/>
                </a:path>
                <a:path w="2044065" h="196850">
                  <a:moveTo>
                    <a:pt x="76248" y="34854"/>
                  </a:moveTo>
                  <a:lnTo>
                    <a:pt x="75845" y="41192"/>
                  </a:lnTo>
                  <a:lnTo>
                    <a:pt x="1967544" y="161483"/>
                  </a:lnTo>
                  <a:lnTo>
                    <a:pt x="1967947" y="155145"/>
                  </a:lnTo>
                  <a:lnTo>
                    <a:pt x="76248" y="34854"/>
                  </a:lnTo>
                  <a:close/>
                </a:path>
                <a:path w="2044065" h="196850">
                  <a:moveTo>
                    <a:pt x="78464" y="0"/>
                  </a:moveTo>
                  <a:lnTo>
                    <a:pt x="0" y="33187"/>
                  </a:lnTo>
                  <a:lnTo>
                    <a:pt x="73629" y="76046"/>
                  </a:lnTo>
                  <a:lnTo>
                    <a:pt x="75845" y="41192"/>
                  </a:lnTo>
                  <a:lnTo>
                    <a:pt x="63168" y="40385"/>
                  </a:lnTo>
                  <a:lnTo>
                    <a:pt x="63571" y="34048"/>
                  </a:lnTo>
                  <a:lnTo>
                    <a:pt x="76299" y="34048"/>
                  </a:lnTo>
                  <a:lnTo>
                    <a:pt x="78464" y="0"/>
                  </a:lnTo>
                  <a:close/>
                </a:path>
                <a:path w="2044065" h="196850">
                  <a:moveTo>
                    <a:pt x="63571" y="34048"/>
                  </a:moveTo>
                  <a:lnTo>
                    <a:pt x="63168" y="40385"/>
                  </a:lnTo>
                  <a:lnTo>
                    <a:pt x="75845" y="41192"/>
                  </a:lnTo>
                  <a:lnTo>
                    <a:pt x="76248" y="34854"/>
                  </a:lnTo>
                  <a:lnTo>
                    <a:pt x="63571" y="34048"/>
                  </a:lnTo>
                  <a:close/>
                </a:path>
                <a:path w="2044065" h="196850">
                  <a:moveTo>
                    <a:pt x="76299" y="34048"/>
                  </a:moveTo>
                  <a:lnTo>
                    <a:pt x="63571" y="34048"/>
                  </a:lnTo>
                  <a:lnTo>
                    <a:pt x="76248" y="34854"/>
                  </a:lnTo>
                  <a:lnTo>
                    <a:pt x="76299" y="34048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13739" y="1692930"/>
              <a:ext cx="2145030" cy="4333240"/>
            </a:xfrm>
            <a:custGeom>
              <a:avLst/>
              <a:gdLst/>
              <a:ahLst/>
              <a:cxnLst/>
              <a:rect l="l" t="t" r="r" b="b"/>
              <a:pathLst>
                <a:path w="2145029" h="4333240">
                  <a:moveTo>
                    <a:pt x="0" y="0"/>
                  </a:moveTo>
                  <a:lnTo>
                    <a:pt x="2144404" y="0"/>
                  </a:lnTo>
                  <a:lnTo>
                    <a:pt x="2144404" y="4332850"/>
                  </a:lnTo>
                  <a:lnTo>
                    <a:pt x="0" y="4332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D8661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643016" y="1935479"/>
            <a:ext cx="10864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Auto</a:t>
            </a:r>
            <a:r>
              <a:rPr sz="1100" spc="-45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Scaling</a:t>
            </a:r>
            <a:r>
              <a:rPr sz="1100" spc="-40" dirty="0">
                <a:solidFill>
                  <a:srgbClr val="D86613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D86613"/>
                </a:solidFill>
                <a:latin typeface="Calibri"/>
                <a:cs typeface="Calibri"/>
              </a:rPr>
              <a:t>group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6336617" y="1703832"/>
            <a:ext cx="1838325" cy="2893060"/>
            <a:chOff x="6336617" y="1703832"/>
            <a:chExt cx="1838325" cy="2893060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94319" y="1703832"/>
              <a:ext cx="280416" cy="28041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342967" y="3377115"/>
              <a:ext cx="1761489" cy="1213485"/>
            </a:xfrm>
            <a:custGeom>
              <a:avLst/>
              <a:gdLst/>
              <a:ahLst/>
              <a:cxnLst/>
              <a:rect l="l" t="t" r="r" b="b"/>
              <a:pathLst>
                <a:path w="1761490" h="1213485">
                  <a:moveTo>
                    <a:pt x="0" y="0"/>
                  </a:moveTo>
                  <a:lnTo>
                    <a:pt x="1760872" y="0"/>
                  </a:lnTo>
                  <a:lnTo>
                    <a:pt x="1760872" y="1213261"/>
                  </a:lnTo>
                  <a:lnTo>
                    <a:pt x="0" y="121326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697941" y="3444240"/>
            <a:ext cx="10509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339185" y="4672839"/>
            <a:ext cx="1761489" cy="1195070"/>
          </a:xfrm>
          <a:custGeom>
            <a:avLst/>
            <a:gdLst/>
            <a:ahLst/>
            <a:cxnLst/>
            <a:rect l="l" t="t" r="r" b="b"/>
            <a:pathLst>
              <a:path w="1761490" h="1195070">
                <a:moveTo>
                  <a:pt x="0" y="0"/>
                </a:moveTo>
                <a:lnTo>
                  <a:pt x="1760872" y="0"/>
                </a:lnTo>
                <a:lnTo>
                  <a:pt x="1760872" y="1194988"/>
                </a:lnTo>
                <a:lnTo>
                  <a:pt x="0" y="11949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94159" y="4739640"/>
            <a:ext cx="10509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3</a:t>
            </a:r>
            <a:endParaRPr sz="11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200" y="2188464"/>
            <a:ext cx="9314815" cy="3481070"/>
            <a:chOff x="838200" y="2188464"/>
            <a:chExt cx="9314815" cy="3481070"/>
          </a:xfrm>
        </p:grpSpPr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61047" y="5047488"/>
              <a:ext cx="621792" cy="621792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6288" y="2459736"/>
              <a:ext cx="621792" cy="62179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807381" y="2763802"/>
              <a:ext cx="2070100" cy="849630"/>
            </a:xfrm>
            <a:custGeom>
              <a:avLst/>
              <a:gdLst/>
              <a:ahLst/>
              <a:cxnLst/>
              <a:rect l="l" t="t" r="r" b="b"/>
              <a:pathLst>
                <a:path w="2070100" h="849629">
                  <a:moveTo>
                    <a:pt x="56390" y="778734"/>
                  </a:moveTo>
                  <a:lnTo>
                    <a:pt x="0" y="842595"/>
                  </a:lnTo>
                  <a:lnTo>
                    <a:pt x="84922" y="849392"/>
                  </a:lnTo>
                  <a:lnTo>
                    <a:pt x="73765" y="821762"/>
                  </a:lnTo>
                  <a:lnTo>
                    <a:pt x="60069" y="821762"/>
                  </a:lnTo>
                  <a:lnTo>
                    <a:pt x="57692" y="815874"/>
                  </a:lnTo>
                  <a:lnTo>
                    <a:pt x="69467" y="811119"/>
                  </a:lnTo>
                  <a:lnTo>
                    <a:pt x="56390" y="778734"/>
                  </a:lnTo>
                  <a:close/>
                </a:path>
                <a:path w="2070100" h="849629">
                  <a:moveTo>
                    <a:pt x="69467" y="811119"/>
                  </a:moveTo>
                  <a:lnTo>
                    <a:pt x="57692" y="815874"/>
                  </a:lnTo>
                  <a:lnTo>
                    <a:pt x="60069" y="821762"/>
                  </a:lnTo>
                  <a:lnTo>
                    <a:pt x="71845" y="817007"/>
                  </a:lnTo>
                  <a:lnTo>
                    <a:pt x="69467" y="811119"/>
                  </a:lnTo>
                  <a:close/>
                </a:path>
                <a:path w="2070100" h="849629">
                  <a:moveTo>
                    <a:pt x="71845" y="817007"/>
                  </a:moveTo>
                  <a:lnTo>
                    <a:pt x="60069" y="821762"/>
                  </a:lnTo>
                  <a:lnTo>
                    <a:pt x="73765" y="821762"/>
                  </a:lnTo>
                  <a:lnTo>
                    <a:pt x="71845" y="817007"/>
                  </a:lnTo>
                  <a:close/>
                </a:path>
                <a:path w="2070100" h="849629">
                  <a:moveTo>
                    <a:pt x="1997908" y="32384"/>
                  </a:moveTo>
                  <a:lnTo>
                    <a:pt x="69467" y="811119"/>
                  </a:lnTo>
                  <a:lnTo>
                    <a:pt x="71845" y="817007"/>
                  </a:lnTo>
                  <a:lnTo>
                    <a:pt x="2000286" y="38272"/>
                  </a:lnTo>
                  <a:lnTo>
                    <a:pt x="1997908" y="32384"/>
                  </a:lnTo>
                  <a:close/>
                </a:path>
                <a:path w="2070100" h="849629">
                  <a:moveTo>
                    <a:pt x="2051357" y="27630"/>
                  </a:moveTo>
                  <a:lnTo>
                    <a:pt x="2009682" y="27630"/>
                  </a:lnTo>
                  <a:lnTo>
                    <a:pt x="2012059" y="33517"/>
                  </a:lnTo>
                  <a:lnTo>
                    <a:pt x="2000286" y="38272"/>
                  </a:lnTo>
                  <a:lnTo>
                    <a:pt x="2013364" y="70656"/>
                  </a:lnTo>
                  <a:lnTo>
                    <a:pt x="2051357" y="27630"/>
                  </a:lnTo>
                  <a:close/>
                </a:path>
                <a:path w="2070100" h="849629">
                  <a:moveTo>
                    <a:pt x="2009682" y="27630"/>
                  </a:moveTo>
                  <a:lnTo>
                    <a:pt x="1997908" y="32384"/>
                  </a:lnTo>
                  <a:lnTo>
                    <a:pt x="2000286" y="38272"/>
                  </a:lnTo>
                  <a:lnTo>
                    <a:pt x="2012059" y="33517"/>
                  </a:lnTo>
                  <a:lnTo>
                    <a:pt x="2009682" y="27630"/>
                  </a:lnTo>
                  <a:close/>
                </a:path>
                <a:path w="2070100" h="849629">
                  <a:moveTo>
                    <a:pt x="1984830" y="0"/>
                  </a:moveTo>
                  <a:lnTo>
                    <a:pt x="1997908" y="32384"/>
                  </a:lnTo>
                  <a:lnTo>
                    <a:pt x="2009682" y="27630"/>
                  </a:lnTo>
                  <a:lnTo>
                    <a:pt x="2051357" y="27630"/>
                  </a:lnTo>
                  <a:lnTo>
                    <a:pt x="2069754" y="6795"/>
                  </a:lnTo>
                  <a:lnTo>
                    <a:pt x="1984830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812408" y="4192281"/>
              <a:ext cx="2049780" cy="1165225"/>
            </a:xfrm>
            <a:custGeom>
              <a:avLst/>
              <a:gdLst/>
              <a:ahLst/>
              <a:cxnLst/>
              <a:rect l="l" t="t" r="r" b="b"/>
              <a:pathLst>
                <a:path w="2049779" h="1165225">
                  <a:moveTo>
                    <a:pt x="1981819" y="1130202"/>
                  </a:moveTo>
                  <a:lnTo>
                    <a:pt x="1964560" y="1160564"/>
                  </a:lnTo>
                  <a:lnTo>
                    <a:pt x="2049633" y="1165097"/>
                  </a:lnTo>
                  <a:lnTo>
                    <a:pt x="2030461" y="1136479"/>
                  </a:lnTo>
                  <a:lnTo>
                    <a:pt x="1992862" y="1136479"/>
                  </a:lnTo>
                  <a:lnTo>
                    <a:pt x="1981819" y="1130202"/>
                  </a:lnTo>
                  <a:close/>
                </a:path>
                <a:path w="2049779" h="1165225">
                  <a:moveTo>
                    <a:pt x="1984957" y="1124681"/>
                  </a:moveTo>
                  <a:lnTo>
                    <a:pt x="1981819" y="1130202"/>
                  </a:lnTo>
                  <a:lnTo>
                    <a:pt x="1992862" y="1136479"/>
                  </a:lnTo>
                  <a:lnTo>
                    <a:pt x="1996000" y="1130959"/>
                  </a:lnTo>
                  <a:lnTo>
                    <a:pt x="1984957" y="1124681"/>
                  </a:lnTo>
                  <a:close/>
                </a:path>
                <a:path w="2049779" h="1165225">
                  <a:moveTo>
                    <a:pt x="2002215" y="1094319"/>
                  </a:moveTo>
                  <a:lnTo>
                    <a:pt x="1984957" y="1124681"/>
                  </a:lnTo>
                  <a:lnTo>
                    <a:pt x="1996000" y="1130959"/>
                  </a:lnTo>
                  <a:lnTo>
                    <a:pt x="1992862" y="1136479"/>
                  </a:lnTo>
                  <a:lnTo>
                    <a:pt x="2030461" y="1136479"/>
                  </a:lnTo>
                  <a:lnTo>
                    <a:pt x="2002215" y="1094319"/>
                  </a:lnTo>
                  <a:close/>
                </a:path>
                <a:path w="2049779" h="1165225">
                  <a:moveTo>
                    <a:pt x="67814" y="34895"/>
                  </a:moveTo>
                  <a:lnTo>
                    <a:pt x="64675" y="40416"/>
                  </a:lnTo>
                  <a:lnTo>
                    <a:pt x="1981819" y="1130202"/>
                  </a:lnTo>
                  <a:lnTo>
                    <a:pt x="1984957" y="1124681"/>
                  </a:lnTo>
                  <a:lnTo>
                    <a:pt x="67814" y="34895"/>
                  </a:lnTo>
                  <a:close/>
                </a:path>
                <a:path w="2049779" h="1165225">
                  <a:moveTo>
                    <a:pt x="0" y="0"/>
                  </a:moveTo>
                  <a:lnTo>
                    <a:pt x="47416" y="70778"/>
                  </a:lnTo>
                  <a:lnTo>
                    <a:pt x="64675" y="40416"/>
                  </a:lnTo>
                  <a:lnTo>
                    <a:pt x="53632" y="34138"/>
                  </a:lnTo>
                  <a:lnTo>
                    <a:pt x="56770" y="28618"/>
                  </a:lnTo>
                  <a:lnTo>
                    <a:pt x="71382" y="28618"/>
                  </a:lnTo>
                  <a:lnTo>
                    <a:pt x="85073" y="4533"/>
                  </a:lnTo>
                  <a:lnTo>
                    <a:pt x="0" y="0"/>
                  </a:lnTo>
                  <a:close/>
                </a:path>
                <a:path w="2049779" h="1165225">
                  <a:moveTo>
                    <a:pt x="56770" y="28618"/>
                  </a:moveTo>
                  <a:lnTo>
                    <a:pt x="53632" y="34138"/>
                  </a:lnTo>
                  <a:lnTo>
                    <a:pt x="64675" y="40416"/>
                  </a:lnTo>
                  <a:lnTo>
                    <a:pt x="67814" y="34895"/>
                  </a:lnTo>
                  <a:lnTo>
                    <a:pt x="56770" y="28618"/>
                  </a:lnTo>
                  <a:close/>
                </a:path>
                <a:path w="2049779" h="1165225">
                  <a:moveTo>
                    <a:pt x="71382" y="28618"/>
                  </a:moveTo>
                  <a:lnTo>
                    <a:pt x="56770" y="28618"/>
                  </a:lnTo>
                  <a:lnTo>
                    <a:pt x="67814" y="34895"/>
                  </a:lnTo>
                  <a:lnTo>
                    <a:pt x="71382" y="28618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200" y="3224784"/>
              <a:ext cx="969263" cy="969263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849192" y="3866983"/>
              <a:ext cx="1953895" cy="76200"/>
            </a:xfrm>
            <a:custGeom>
              <a:avLst/>
              <a:gdLst/>
              <a:ahLst/>
              <a:cxnLst/>
              <a:rect l="l" t="t" r="r" b="b"/>
              <a:pathLst>
                <a:path w="1953895" h="76200">
                  <a:moveTo>
                    <a:pt x="1877180" y="41274"/>
                  </a:moveTo>
                  <a:lnTo>
                    <a:pt x="1877180" y="76200"/>
                  </a:lnTo>
                  <a:lnTo>
                    <a:pt x="1947030" y="41275"/>
                  </a:lnTo>
                  <a:lnTo>
                    <a:pt x="1877180" y="41274"/>
                  </a:lnTo>
                  <a:close/>
                </a:path>
                <a:path w="1953895" h="76200">
                  <a:moveTo>
                    <a:pt x="1877180" y="34924"/>
                  </a:moveTo>
                  <a:lnTo>
                    <a:pt x="1877180" y="41274"/>
                  </a:lnTo>
                  <a:lnTo>
                    <a:pt x="1889883" y="41275"/>
                  </a:lnTo>
                  <a:lnTo>
                    <a:pt x="1889883" y="34925"/>
                  </a:lnTo>
                  <a:lnTo>
                    <a:pt x="1877180" y="34924"/>
                  </a:lnTo>
                  <a:close/>
                </a:path>
                <a:path w="1953895" h="76200">
                  <a:moveTo>
                    <a:pt x="1877180" y="0"/>
                  </a:moveTo>
                  <a:lnTo>
                    <a:pt x="1877180" y="34924"/>
                  </a:lnTo>
                  <a:lnTo>
                    <a:pt x="1889883" y="34925"/>
                  </a:lnTo>
                  <a:lnTo>
                    <a:pt x="1889883" y="41275"/>
                  </a:lnTo>
                  <a:lnTo>
                    <a:pt x="1947033" y="41273"/>
                  </a:lnTo>
                  <a:lnTo>
                    <a:pt x="1953380" y="38100"/>
                  </a:lnTo>
                  <a:lnTo>
                    <a:pt x="1877180" y="0"/>
                  </a:lnTo>
                  <a:close/>
                </a:path>
                <a:path w="1953895" h="76200">
                  <a:moveTo>
                    <a:pt x="0" y="34923"/>
                  </a:moveTo>
                  <a:lnTo>
                    <a:pt x="0" y="41273"/>
                  </a:lnTo>
                  <a:lnTo>
                    <a:pt x="1877180" y="41274"/>
                  </a:lnTo>
                  <a:lnTo>
                    <a:pt x="1877180" y="34924"/>
                  </a:lnTo>
                  <a:lnTo>
                    <a:pt x="0" y="34923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1810462" y="4051521"/>
              <a:ext cx="2021839" cy="76200"/>
            </a:xfrm>
            <a:custGeom>
              <a:avLst/>
              <a:gdLst/>
              <a:ahLst/>
              <a:cxnLst/>
              <a:rect l="l" t="t" r="r" b="b"/>
              <a:pathLst>
                <a:path w="2021839" h="76200">
                  <a:moveTo>
                    <a:pt x="2015511" y="34914"/>
                  </a:moveTo>
                  <a:lnTo>
                    <a:pt x="1958267" y="34914"/>
                  </a:lnTo>
                  <a:lnTo>
                    <a:pt x="1958272" y="41264"/>
                  </a:lnTo>
                  <a:lnTo>
                    <a:pt x="1945570" y="41275"/>
                  </a:lnTo>
                  <a:lnTo>
                    <a:pt x="1945599" y="76200"/>
                  </a:lnTo>
                  <a:lnTo>
                    <a:pt x="2021767" y="38036"/>
                  </a:lnTo>
                  <a:lnTo>
                    <a:pt x="2015511" y="34914"/>
                  </a:lnTo>
                  <a:close/>
                </a:path>
                <a:path w="2021839" h="76200">
                  <a:moveTo>
                    <a:pt x="1945564" y="34925"/>
                  </a:moveTo>
                  <a:lnTo>
                    <a:pt x="0" y="36559"/>
                  </a:lnTo>
                  <a:lnTo>
                    <a:pt x="5" y="42909"/>
                  </a:lnTo>
                  <a:lnTo>
                    <a:pt x="1945570" y="41275"/>
                  </a:lnTo>
                  <a:lnTo>
                    <a:pt x="1945564" y="34925"/>
                  </a:lnTo>
                  <a:close/>
                </a:path>
                <a:path w="2021839" h="76200">
                  <a:moveTo>
                    <a:pt x="1958267" y="34914"/>
                  </a:moveTo>
                  <a:lnTo>
                    <a:pt x="1945564" y="34925"/>
                  </a:lnTo>
                  <a:lnTo>
                    <a:pt x="1945570" y="41275"/>
                  </a:lnTo>
                  <a:lnTo>
                    <a:pt x="1958272" y="41264"/>
                  </a:lnTo>
                  <a:lnTo>
                    <a:pt x="1958267" y="34914"/>
                  </a:lnTo>
                  <a:close/>
                </a:path>
                <a:path w="2021839" h="76200">
                  <a:moveTo>
                    <a:pt x="1945535" y="0"/>
                  </a:moveTo>
                  <a:lnTo>
                    <a:pt x="1945564" y="34925"/>
                  </a:lnTo>
                  <a:lnTo>
                    <a:pt x="2015511" y="34914"/>
                  </a:lnTo>
                  <a:lnTo>
                    <a:pt x="1945535" y="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39656" y="2188464"/>
              <a:ext cx="713231" cy="716279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480249" y="2514244"/>
              <a:ext cx="1959610" cy="2843530"/>
            </a:xfrm>
            <a:custGeom>
              <a:avLst/>
              <a:gdLst/>
              <a:ahLst/>
              <a:cxnLst/>
              <a:rect l="l" t="t" r="r" b="b"/>
              <a:pathLst>
                <a:path w="1959609" h="2843529">
                  <a:moveTo>
                    <a:pt x="1959432" y="421703"/>
                  </a:moveTo>
                  <a:lnTo>
                    <a:pt x="1881886" y="456971"/>
                  </a:lnTo>
                  <a:lnTo>
                    <a:pt x="1909025" y="478942"/>
                  </a:lnTo>
                  <a:lnTo>
                    <a:pt x="45466" y="2781909"/>
                  </a:lnTo>
                  <a:lnTo>
                    <a:pt x="18313" y="2759938"/>
                  </a:lnTo>
                  <a:lnTo>
                    <a:pt x="0" y="2843136"/>
                  </a:lnTo>
                  <a:lnTo>
                    <a:pt x="77546" y="2807868"/>
                  </a:lnTo>
                  <a:lnTo>
                    <a:pt x="62611" y="2795778"/>
                  </a:lnTo>
                  <a:lnTo>
                    <a:pt x="50393" y="2785910"/>
                  </a:lnTo>
                  <a:lnTo>
                    <a:pt x="1913966" y="482942"/>
                  </a:lnTo>
                  <a:lnTo>
                    <a:pt x="1941118" y="504901"/>
                  </a:lnTo>
                  <a:lnTo>
                    <a:pt x="1949005" y="469061"/>
                  </a:lnTo>
                  <a:lnTo>
                    <a:pt x="1959432" y="421703"/>
                  </a:lnTo>
                  <a:close/>
                </a:path>
                <a:path w="1959609" h="2843529">
                  <a:moveTo>
                    <a:pt x="1959432" y="200799"/>
                  </a:moveTo>
                  <a:lnTo>
                    <a:pt x="1874926" y="211582"/>
                  </a:lnTo>
                  <a:lnTo>
                    <a:pt x="1894370" y="240601"/>
                  </a:lnTo>
                  <a:lnTo>
                    <a:pt x="67056" y="1465668"/>
                  </a:lnTo>
                  <a:lnTo>
                    <a:pt x="47612" y="1436662"/>
                  </a:lnTo>
                  <a:lnTo>
                    <a:pt x="5524" y="1510741"/>
                  </a:lnTo>
                  <a:lnTo>
                    <a:pt x="90043" y="1499958"/>
                  </a:lnTo>
                  <a:lnTo>
                    <a:pt x="75336" y="1478013"/>
                  </a:lnTo>
                  <a:lnTo>
                    <a:pt x="70586" y="1470939"/>
                  </a:lnTo>
                  <a:lnTo>
                    <a:pt x="1897913" y="245872"/>
                  </a:lnTo>
                  <a:lnTo>
                    <a:pt x="1917357" y="274878"/>
                  </a:lnTo>
                  <a:lnTo>
                    <a:pt x="1940852" y="233527"/>
                  </a:lnTo>
                  <a:lnTo>
                    <a:pt x="1959432" y="200799"/>
                  </a:lnTo>
                  <a:close/>
                </a:path>
                <a:path w="1959609" h="2843529">
                  <a:moveTo>
                    <a:pt x="1959432" y="32131"/>
                  </a:moveTo>
                  <a:lnTo>
                    <a:pt x="1880527" y="0"/>
                  </a:lnTo>
                  <a:lnTo>
                    <a:pt x="1883219" y="34823"/>
                  </a:lnTo>
                  <a:lnTo>
                    <a:pt x="90817" y="173139"/>
                  </a:lnTo>
                  <a:lnTo>
                    <a:pt x="88138" y="138328"/>
                  </a:lnTo>
                  <a:lnTo>
                    <a:pt x="15087" y="182168"/>
                  </a:lnTo>
                  <a:lnTo>
                    <a:pt x="93992" y="214299"/>
                  </a:lnTo>
                  <a:lnTo>
                    <a:pt x="91389" y="180454"/>
                  </a:lnTo>
                  <a:lnTo>
                    <a:pt x="91313" y="179476"/>
                  </a:lnTo>
                  <a:lnTo>
                    <a:pt x="1883702" y="41160"/>
                  </a:lnTo>
                  <a:lnTo>
                    <a:pt x="1886394" y="75971"/>
                  </a:lnTo>
                  <a:lnTo>
                    <a:pt x="1956574" y="33845"/>
                  </a:lnTo>
                  <a:lnTo>
                    <a:pt x="1959432" y="32131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93935" y="4672584"/>
              <a:ext cx="713231" cy="713231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250780" y="1733803"/>
            <a:ext cx="10769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iCache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9518429" y="3001771"/>
            <a:ext cx="143510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Store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retrieve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session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Cached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374351" y="5385308"/>
            <a:ext cx="16306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RDS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Read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write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127837" y="4391659"/>
            <a:ext cx="358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80249" y="2770606"/>
            <a:ext cx="1915795" cy="2611755"/>
          </a:xfrm>
          <a:custGeom>
            <a:avLst/>
            <a:gdLst/>
            <a:ahLst/>
            <a:cxnLst/>
            <a:rect l="l" t="t" r="r" b="b"/>
            <a:pathLst>
              <a:path w="1915795" h="2611754">
                <a:moveTo>
                  <a:pt x="88150" y="2574899"/>
                </a:moveTo>
                <a:lnTo>
                  <a:pt x="87083" y="2568638"/>
                </a:lnTo>
                <a:lnTo>
                  <a:pt x="74561" y="2570784"/>
                </a:lnTo>
                <a:lnTo>
                  <a:pt x="68668" y="2536355"/>
                </a:lnTo>
                <a:lnTo>
                  <a:pt x="0" y="2586774"/>
                </a:lnTo>
                <a:lnTo>
                  <a:pt x="81534" y="2611463"/>
                </a:lnTo>
                <a:lnTo>
                  <a:pt x="76009" y="2579179"/>
                </a:lnTo>
                <a:lnTo>
                  <a:pt x="75641" y="2577046"/>
                </a:lnTo>
                <a:lnTo>
                  <a:pt x="88150" y="2574899"/>
                </a:lnTo>
                <a:close/>
              </a:path>
              <a:path w="1915795" h="2611754">
                <a:moveTo>
                  <a:pt x="90703" y="1256118"/>
                </a:moveTo>
                <a:lnTo>
                  <a:pt x="5524" y="1254379"/>
                </a:lnTo>
                <a:lnTo>
                  <a:pt x="55245" y="1323568"/>
                </a:lnTo>
                <a:lnTo>
                  <a:pt x="71488" y="1292656"/>
                </a:lnTo>
                <a:lnTo>
                  <a:pt x="82727" y="1298562"/>
                </a:lnTo>
                <a:lnTo>
                  <a:pt x="85686" y="1292948"/>
                </a:lnTo>
                <a:lnTo>
                  <a:pt x="74447" y="1287030"/>
                </a:lnTo>
                <a:lnTo>
                  <a:pt x="77558" y="1281125"/>
                </a:lnTo>
                <a:lnTo>
                  <a:pt x="90703" y="1256118"/>
                </a:lnTo>
                <a:close/>
              </a:path>
              <a:path w="1915795" h="2611754">
                <a:moveTo>
                  <a:pt x="93294" y="33782"/>
                </a:moveTo>
                <a:lnTo>
                  <a:pt x="15087" y="0"/>
                </a:lnTo>
                <a:lnTo>
                  <a:pt x="34988" y="82829"/>
                </a:lnTo>
                <a:lnTo>
                  <a:pt x="61709" y="60350"/>
                </a:lnTo>
                <a:lnTo>
                  <a:pt x="69888" y="70065"/>
                </a:lnTo>
                <a:lnTo>
                  <a:pt x="74752" y="65976"/>
                </a:lnTo>
                <a:lnTo>
                  <a:pt x="66573" y="56261"/>
                </a:lnTo>
                <a:lnTo>
                  <a:pt x="78130" y="46545"/>
                </a:lnTo>
                <a:lnTo>
                  <a:pt x="93294" y="33782"/>
                </a:lnTo>
                <a:close/>
              </a:path>
              <a:path w="1915795" h="2611754">
                <a:moveTo>
                  <a:pt x="103365" y="99987"/>
                </a:moveTo>
                <a:lnTo>
                  <a:pt x="87007" y="80556"/>
                </a:lnTo>
                <a:lnTo>
                  <a:pt x="82156" y="84645"/>
                </a:lnTo>
                <a:lnTo>
                  <a:pt x="98501" y="104076"/>
                </a:lnTo>
                <a:lnTo>
                  <a:pt x="103365" y="99987"/>
                </a:lnTo>
                <a:close/>
              </a:path>
              <a:path w="1915795" h="2611754">
                <a:moveTo>
                  <a:pt x="125031" y="1313637"/>
                </a:moveTo>
                <a:lnTo>
                  <a:pt x="102552" y="1301813"/>
                </a:lnTo>
                <a:lnTo>
                  <a:pt x="99593" y="1307426"/>
                </a:lnTo>
                <a:lnTo>
                  <a:pt x="122072" y="1319250"/>
                </a:lnTo>
                <a:lnTo>
                  <a:pt x="125031" y="1313637"/>
                </a:lnTo>
                <a:close/>
              </a:path>
              <a:path w="1915795" h="2611754">
                <a:moveTo>
                  <a:pt x="131965" y="2567394"/>
                </a:moveTo>
                <a:lnTo>
                  <a:pt x="130886" y="2561132"/>
                </a:lnTo>
                <a:lnTo>
                  <a:pt x="105854" y="2565425"/>
                </a:lnTo>
                <a:lnTo>
                  <a:pt x="106921" y="2571673"/>
                </a:lnTo>
                <a:lnTo>
                  <a:pt x="131965" y="2567394"/>
                </a:lnTo>
                <a:close/>
              </a:path>
              <a:path w="1915795" h="2611754">
                <a:moveTo>
                  <a:pt x="131978" y="134010"/>
                </a:moveTo>
                <a:lnTo>
                  <a:pt x="115620" y="114566"/>
                </a:lnTo>
                <a:lnTo>
                  <a:pt x="110769" y="118656"/>
                </a:lnTo>
                <a:lnTo>
                  <a:pt x="127114" y="138099"/>
                </a:lnTo>
                <a:lnTo>
                  <a:pt x="131978" y="134010"/>
                </a:lnTo>
                <a:close/>
              </a:path>
              <a:path w="1915795" h="2611754">
                <a:moveTo>
                  <a:pt x="160591" y="168021"/>
                </a:moveTo>
                <a:lnTo>
                  <a:pt x="144233" y="148590"/>
                </a:lnTo>
                <a:lnTo>
                  <a:pt x="139382" y="152666"/>
                </a:lnTo>
                <a:lnTo>
                  <a:pt x="155727" y="172110"/>
                </a:lnTo>
                <a:lnTo>
                  <a:pt x="160591" y="168021"/>
                </a:lnTo>
                <a:close/>
              </a:path>
              <a:path w="1915795" h="2611754">
                <a:moveTo>
                  <a:pt x="164376" y="1334325"/>
                </a:moveTo>
                <a:lnTo>
                  <a:pt x="141897" y="1322501"/>
                </a:lnTo>
                <a:lnTo>
                  <a:pt x="138938" y="1328115"/>
                </a:lnTo>
                <a:lnTo>
                  <a:pt x="161417" y="1339938"/>
                </a:lnTo>
                <a:lnTo>
                  <a:pt x="164376" y="1334325"/>
                </a:lnTo>
                <a:close/>
              </a:path>
              <a:path w="1915795" h="2611754">
                <a:moveTo>
                  <a:pt x="175768" y="2559888"/>
                </a:moveTo>
                <a:lnTo>
                  <a:pt x="174701" y="2553627"/>
                </a:lnTo>
                <a:lnTo>
                  <a:pt x="149669" y="2557907"/>
                </a:lnTo>
                <a:lnTo>
                  <a:pt x="150736" y="2564168"/>
                </a:lnTo>
                <a:lnTo>
                  <a:pt x="175768" y="2559888"/>
                </a:lnTo>
                <a:close/>
              </a:path>
              <a:path w="1915795" h="2611754">
                <a:moveTo>
                  <a:pt x="189204" y="202031"/>
                </a:moveTo>
                <a:lnTo>
                  <a:pt x="172859" y="182600"/>
                </a:lnTo>
                <a:lnTo>
                  <a:pt x="167995" y="186690"/>
                </a:lnTo>
                <a:lnTo>
                  <a:pt x="184340" y="206121"/>
                </a:lnTo>
                <a:lnTo>
                  <a:pt x="189204" y="202031"/>
                </a:lnTo>
                <a:close/>
              </a:path>
              <a:path w="1915795" h="2611754">
                <a:moveTo>
                  <a:pt x="203708" y="1355013"/>
                </a:moveTo>
                <a:lnTo>
                  <a:pt x="181229" y="1343190"/>
                </a:lnTo>
                <a:lnTo>
                  <a:pt x="178282" y="1348803"/>
                </a:lnTo>
                <a:lnTo>
                  <a:pt x="200761" y="1360627"/>
                </a:lnTo>
                <a:lnTo>
                  <a:pt x="203708" y="1355013"/>
                </a:lnTo>
                <a:close/>
              </a:path>
              <a:path w="1915795" h="2611754">
                <a:moveTo>
                  <a:pt x="217817" y="236054"/>
                </a:moveTo>
                <a:lnTo>
                  <a:pt x="201472" y="216611"/>
                </a:lnTo>
                <a:lnTo>
                  <a:pt x="196608" y="220700"/>
                </a:lnTo>
                <a:lnTo>
                  <a:pt x="212966" y="240144"/>
                </a:lnTo>
                <a:lnTo>
                  <a:pt x="217817" y="236054"/>
                </a:lnTo>
                <a:close/>
              </a:path>
              <a:path w="1915795" h="2611754">
                <a:moveTo>
                  <a:pt x="219583" y="2552369"/>
                </a:moveTo>
                <a:lnTo>
                  <a:pt x="218516" y="2546121"/>
                </a:lnTo>
                <a:lnTo>
                  <a:pt x="193471" y="2550401"/>
                </a:lnTo>
                <a:lnTo>
                  <a:pt x="194551" y="2556662"/>
                </a:lnTo>
                <a:lnTo>
                  <a:pt x="219583" y="2552369"/>
                </a:lnTo>
                <a:close/>
              </a:path>
              <a:path w="1915795" h="2611754">
                <a:moveTo>
                  <a:pt x="243052" y="1375702"/>
                </a:moveTo>
                <a:lnTo>
                  <a:pt x="220573" y="1363878"/>
                </a:lnTo>
                <a:lnTo>
                  <a:pt x="217614" y="1369491"/>
                </a:lnTo>
                <a:lnTo>
                  <a:pt x="240106" y="1381315"/>
                </a:lnTo>
                <a:lnTo>
                  <a:pt x="243052" y="1375702"/>
                </a:lnTo>
                <a:close/>
              </a:path>
              <a:path w="1915795" h="2611754">
                <a:moveTo>
                  <a:pt x="246430" y="270065"/>
                </a:moveTo>
                <a:lnTo>
                  <a:pt x="230085" y="250634"/>
                </a:lnTo>
                <a:lnTo>
                  <a:pt x="225221" y="254711"/>
                </a:lnTo>
                <a:lnTo>
                  <a:pt x="241579" y="274154"/>
                </a:lnTo>
                <a:lnTo>
                  <a:pt x="246430" y="270065"/>
                </a:lnTo>
                <a:close/>
              </a:path>
              <a:path w="1915795" h="2611754">
                <a:moveTo>
                  <a:pt x="263398" y="2544864"/>
                </a:moveTo>
                <a:lnTo>
                  <a:pt x="262318" y="2538603"/>
                </a:lnTo>
                <a:lnTo>
                  <a:pt x="237286" y="2542895"/>
                </a:lnTo>
                <a:lnTo>
                  <a:pt x="238366" y="2549156"/>
                </a:lnTo>
                <a:lnTo>
                  <a:pt x="263398" y="2544864"/>
                </a:lnTo>
                <a:close/>
              </a:path>
              <a:path w="1915795" h="2611754">
                <a:moveTo>
                  <a:pt x="275056" y="304076"/>
                </a:moveTo>
                <a:lnTo>
                  <a:pt x="258699" y="284645"/>
                </a:lnTo>
                <a:lnTo>
                  <a:pt x="253834" y="288734"/>
                </a:lnTo>
                <a:lnTo>
                  <a:pt x="270192" y="308165"/>
                </a:lnTo>
                <a:lnTo>
                  <a:pt x="275056" y="304076"/>
                </a:lnTo>
                <a:close/>
              </a:path>
              <a:path w="1915795" h="2611754">
                <a:moveTo>
                  <a:pt x="282397" y="1396390"/>
                </a:moveTo>
                <a:lnTo>
                  <a:pt x="259918" y="1384566"/>
                </a:lnTo>
                <a:lnTo>
                  <a:pt x="256959" y="1390192"/>
                </a:lnTo>
                <a:lnTo>
                  <a:pt x="279438" y="1402003"/>
                </a:lnTo>
                <a:lnTo>
                  <a:pt x="282397" y="1396390"/>
                </a:lnTo>
                <a:close/>
              </a:path>
              <a:path w="1915795" h="2611754">
                <a:moveTo>
                  <a:pt x="303669" y="338099"/>
                </a:moveTo>
                <a:lnTo>
                  <a:pt x="287312" y="318655"/>
                </a:lnTo>
                <a:lnTo>
                  <a:pt x="282460" y="322745"/>
                </a:lnTo>
                <a:lnTo>
                  <a:pt x="298805" y="342176"/>
                </a:lnTo>
                <a:lnTo>
                  <a:pt x="303669" y="338099"/>
                </a:lnTo>
                <a:close/>
              </a:path>
              <a:path w="1915795" h="2611754">
                <a:moveTo>
                  <a:pt x="307213" y="2537358"/>
                </a:moveTo>
                <a:lnTo>
                  <a:pt x="306133" y="2531097"/>
                </a:lnTo>
                <a:lnTo>
                  <a:pt x="281101" y="2535390"/>
                </a:lnTo>
                <a:lnTo>
                  <a:pt x="282168" y="2541651"/>
                </a:lnTo>
                <a:lnTo>
                  <a:pt x="307213" y="2537358"/>
                </a:lnTo>
                <a:close/>
              </a:path>
              <a:path w="1915795" h="2611754">
                <a:moveTo>
                  <a:pt x="321741" y="1417078"/>
                </a:moveTo>
                <a:lnTo>
                  <a:pt x="299262" y="1405255"/>
                </a:lnTo>
                <a:lnTo>
                  <a:pt x="296303" y="1410881"/>
                </a:lnTo>
                <a:lnTo>
                  <a:pt x="318782" y="1422704"/>
                </a:lnTo>
                <a:lnTo>
                  <a:pt x="321741" y="1417078"/>
                </a:lnTo>
                <a:close/>
              </a:path>
              <a:path w="1915795" h="2611754">
                <a:moveTo>
                  <a:pt x="332282" y="372110"/>
                </a:moveTo>
                <a:lnTo>
                  <a:pt x="315925" y="352666"/>
                </a:lnTo>
                <a:lnTo>
                  <a:pt x="311073" y="356755"/>
                </a:lnTo>
                <a:lnTo>
                  <a:pt x="327418" y="376199"/>
                </a:lnTo>
                <a:lnTo>
                  <a:pt x="332282" y="372110"/>
                </a:lnTo>
                <a:close/>
              </a:path>
              <a:path w="1915795" h="2611754">
                <a:moveTo>
                  <a:pt x="351015" y="2529852"/>
                </a:moveTo>
                <a:lnTo>
                  <a:pt x="349948" y="2523591"/>
                </a:lnTo>
                <a:lnTo>
                  <a:pt x="324916" y="2527884"/>
                </a:lnTo>
                <a:lnTo>
                  <a:pt x="325983" y="2534145"/>
                </a:lnTo>
                <a:lnTo>
                  <a:pt x="351015" y="2529852"/>
                </a:lnTo>
                <a:close/>
              </a:path>
              <a:path w="1915795" h="2611754">
                <a:moveTo>
                  <a:pt x="360895" y="406120"/>
                </a:moveTo>
                <a:lnTo>
                  <a:pt x="344538" y="386689"/>
                </a:lnTo>
                <a:lnTo>
                  <a:pt x="339686" y="390779"/>
                </a:lnTo>
                <a:lnTo>
                  <a:pt x="356031" y="410210"/>
                </a:lnTo>
                <a:lnTo>
                  <a:pt x="360895" y="406120"/>
                </a:lnTo>
                <a:close/>
              </a:path>
              <a:path w="1915795" h="2611754">
                <a:moveTo>
                  <a:pt x="361086" y="1437767"/>
                </a:moveTo>
                <a:lnTo>
                  <a:pt x="338594" y="1425943"/>
                </a:lnTo>
                <a:lnTo>
                  <a:pt x="335648" y="1431569"/>
                </a:lnTo>
                <a:lnTo>
                  <a:pt x="358127" y="1443393"/>
                </a:lnTo>
                <a:lnTo>
                  <a:pt x="361086" y="1437767"/>
                </a:lnTo>
                <a:close/>
              </a:path>
              <a:path w="1915795" h="2611754">
                <a:moveTo>
                  <a:pt x="389509" y="440143"/>
                </a:moveTo>
                <a:lnTo>
                  <a:pt x="373164" y="420700"/>
                </a:lnTo>
                <a:lnTo>
                  <a:pt x="368300" y="424789"/>
                </a:lnTo>
                <a:lnTo>
                  <a:pt x="384644" y="444220"/>
                </a:lnTo>
                <a:lnTo>
                  <a:pt x="389509" y="440143"/>
                </a:lnTo>
                <a:close/>
              </a:path>
              <a:path w="1915795" h="2611754">
                <a:moveTo>
                  <a:pt x="394830" y="2522347"/>
                </a:moveTo>
                <a:lnTo>
                  <a:pt x="393763" y="2516086"/>
                </a:lnTo>
                <a:lnTo>
                  <a:pt x="368719" y="2520378"/>
                </a:lnTo>
                <a:lnTo>
                  <a:pt x="369798" y="2526639"/>
                </a:lnTo>
                <a:lnTo>
                  <a:pt x="394830" y="2522347"/>
                </a:lnTo>
                <a:close/>
              </a:path>
              <a:path w="1915795" h="2611754">
                <a:moveTo>
                  <a:pt x="400418" y="1458455"/>
                </a:moveTo>
                <a:lnTo>
                  <a:pt x="377939" y="1446631"/>
                </a:lnTo>
                <a:lnTo>
                  <a:pt x="374980" y="1452257"/>
                </a:lnTo>
                <a:lnTo>
                  <a:pt x="397471" y="1464081"/>
                </a:lnTo>
                <a:lnTo>
                  <a:pt x="400418" y="1458455"/>
                </a:lnTo>
                <a:close/>
              </a:path>
              <a:path w="1915795" h="2611754">
                <a:moveTo>
                  <a:pt x="418122" y="474154"/>
                </a:moveTo>
                <a:lnTo>
                  <a:pt x="401777" y="454710"/>
                </a:lnTo>
                <a:lnTo>
                  <a:pt x="396913" y="458800"/>
                </a:lnTo>
                <a:lnTo>
                  <a:pt x="413270" y="478243"/>
                </a:lnTo>
                <a:lnTo>
                  <a:pt x="418122" y="474154"/>
                </a:lnTo>
                <a:close/>
              </a:path>
              <a:path w="1915795" h="2611754">
                <a:moveTo>
                  <a:pt x="438645" y="2514841"/>
                </a:moveTo>
                <a:lnTo>
                  <a:pt x="437565" y="2508580"/>
                </a:lnTo>
                <a:lnTo>
                  <a:pt x="412534" y="2512872"/>
                </a:lnTo>
                <a:lnTo>
                  <a:pt x="413613" y="2519134"/>
                </a:lnTo>
                <a:lnTo>
                  <a:pt x="438645" y="2514841"/>
                </a:lnTo>
                <a:close/>
              </a:path>
              <a:path w="1915795" h="2611754">
                <a:moveTo>
                  <a:pt x="439762" y="1479143"/>
                </a:moveTo>
                <a:lnTo>
                  <a:pt x="417283" y="1467319"/>
                </a:lnTo>
                <a:lnTo>
                  <a:pt x="414324" y="1472946"/>
                </a:lnTo>
                <a:lnTo>
                  <a:pt x="436803" y="1484769"/>
                </a:lnTo>
                <a:lnTo>
                  <a:pt x="439762" y="1479143"/>
                </a:lnTo>
                <a:close/>
              </a:path>
              <a:path w="1915795" h="2611754">
                <a:moveTo>
                  <a:pt x="446735" y="508165"/>
                </a:moveTo>
                <a:lnTo>
                  <a:pt x="430390" y="488734"/>
                </a:lnTo>
                <a:lnTo>
                  <a:pt x="425526" y="492823"/>
                </a:lnTo>
                <a:lnTo>
                  <a:pt x="441883" y="512254"/>
                </a:lnTo>
                <a:lnTo>
                  <a:pt x="446735" y="508165"/>
                </a:lnTo>
                <a:close/>
              </a:path>
              <a:path w="1915795" h="2611754">
                <a:moveTo>
                  <a:pt x="475361" y="542175"/>
                </a:moveTo>
                <a:lnTo>
                  <a:pt x="459003" y="522744"/>
                </a:lnTo>
                <a:lnTo>
                  <a:pt x="454139" y="526834"/>
                </a:lnTo>
                <a:lnTo>
                  <a:pt x="470496" y="546265"/>
                </a:lnTo>
                <a:lnTo>
                  <a:pt x="475361" y="542175"/>
                </a:lnTo>
                <a:close/>
              </a:path>
              <a:path w="1915795" h="2611754">
                <a:moveTo>
                  <a:pt x="479107" y="1499831"/>
                </a:moveTo>
                <a:lnTo>
                  <a:pt x="456628" y="1488008"/>
                </a:lnTo>
                <a:lnTo>
                  <a:pt x="453669" y="1493634"/>
                </a:lnTo>
                <a:lnTo>
                  <a:pt x="476148" y="1505458"/>
                </a:lnTo>
                <a:lnTo>
                  <a:pt x="479107" y="1499831"/>
                </a:lnTo>
                <a:close/>
              </a:path>
              <a:path w="1915795" h="2611754">
                <a:moveTo>
                  <a:pt x="482460" y="2507335"/>
                </a:moveTo>
                <a:lnTo>
                  <a:pt x="481380" y="2501074"/>
                </a:lnTo>
                <a:lnTo>
                  <a:pt x="456349" y="2505367"/>
                </a:lnTo>
                <a:lnTo>
                  <a:pt x="457415" y="2511628"/>
                </a:lnTo>
                <a:lnTo>
                  <a:pt x="482460" y="2507335"/>
                </a:lnTo>
                <a:close/>
              </a:path>
              <a:path w="1915795" h="2611754">
                <a:moveTo>
                  <a:pt x="503974" y="576199"/>
                </a:moveTo>
                <a:lnTo>
                  <a:pt x="487616" y="556755"/>
                </a:lnTo>
                <a:lnTo>
                  <a:pt x="482765" y="560844"/>
                </a:lnTo>
                <a:lnTo>
                  <a:pt x="499110" y="580288"/>
                </a:lnTo>
                <a:lnTo>
                  <a:pt x="503974" y="576199"/>
                </a:lnTo>
                <a:close/>
              </a:path>
              <a:path w="1915795" h="2611754">
                <a:moveTo>
                  <a:pt x="518452" y="1520520"/>
                </a:moveTo>
                <a:lnTo>
                  <a:pt x="495960" y="1508696"/>
                </a:lnTo>
                <a:lnTo>
                  <a:pt x="493014" y="1514322"/>
                </a:lnTo>
                <a:lnTo>
                  <a:pt x="515493" y="1526146"/>
                </a:lnTo>
                <a:lnTo>
                  <a:pt x="518452" y="1520520"/>
                </a:lnTo>
                <a:close/>
              </a:path>
              <a:path w="1915795" h="2611754">
                <a:moveTo>
                  <a:pt x="526262" y="2499830"/>
                </a:moveTo>
                <a:lnTo>
                  <a:pt x="525195" y="2493568"/>
                </a:lnTo>
                <a:lnTo>
                  <a:pt x="500164" y="2497861"/>
                </a:lnTo>
                <a:lnTo>
                  <a:pt x="501230" y="2504122"/>
                </a:lnTo>
                <a:lnTo>
                  <a:pt x="526262" y="2499830"/>
                </a:lnTo>
                <a:close/>
              </a:path>
              <a:path w="1915795" h="2611754">
                <a:moveTo>
                  <a:pt x="532587" y="610209"/>
                </a:moveTo>
                <a:lnTo>
                  <a:pt x="516229" y="590778"/>
                </a:lnTo>
                <a:lnTo>
                  <a:pt x="511378" y="594868"/>
                </a:lnTo>
                <a:lnTo>
                  <a:pt x="527723" y="614299"/>
                </a:lnTo>
                <a:lnTo>
                  <a:pt x="532587" y="610209"/>
                </a:lnTo>
                <a:close/>
              </a:path>
              <a:path w="1915795" h="2611754">
                <a:moveTo>
                  <a:pt x="557784" y="1541208"/>
                </a:moveTo>
                <a:lnTo>
                  <a:pt x="535305" y="1529384"/>
                </a:lnTo>
                <a:lnTo>
                  <a:pt x="532358" y="1535010"/>
                </a:lnTo>
                <a:lnTo>
                  <a:pt x="554837" y="1546834"/>
                </a:lnTo>
                <a:lnTo>
                  <a:pt x="557784" y="1541208"/>
                </a:lnTo>
                <a:close/>
              </a:path>
              <a:path w="1915795" h="2611754">
                <a:moveTo>
                  <a:pt x="561200" y="644220"/>
                </a:moveTo>
                <a:lnTo>
                  <a:pt x="544842" y="624789"/>
                </a:lnTo>
                <a:lnTo>
                  <a:pt x="539991" y="628878"/>
                </a:lnTo>
                <a:lnTo>
                  <a:pt x="556336" y="648309"/>
                </a:lnTo>
                <a:lnTo>
                  <a:pt x="561200" y="644220"/>
                </a:lnTo>
                <a:close/>
              </a:path>
              <a:path w="1915795" h="2611754">
                <a:moveTo>
                  <a:pt x="570077" y="2492324"/>
                </a:moveTo>
                <a:lnTo>
                  <a:pt x="569010" y="2486063"/>
                </a:lnTo>
                <a:lnTo>
                  <a:pt x="543966" y="2490355"/>
                </a:lnTo>
                <a:lnTo>
                  <a:pt x="545045" y="2496604"/>
                </a:lnTo>
                <a:lnTo>
                  <a:pt x="570077" y="2492324"/>
                </a:lnTo>
                <a:close/>
              </a:path>
              <a:path w="1915795" h="2611754">
                <a:moveTo>
                  <a:pt x="589813" y="678243"/>
                </a:moveTo>
                <a:lnTo>
                  <a:pt x="573468" y="658799"/>
                </a:lnTo>
                <a:lnTo>
                  <a:pt x="568604" y="662889"/>
                </a:lnTo>
                <a:lnTo>
                  <a:pt x="584949" y="682332"/>
                </a:lnTo>
                <a:lnTo>
                  <a:pt x="589813" y="678243"/>
                </a:lnTo>
                <a:close/>
              </a:path>
              <a:path w="1915795" h="2611754">
                <a:moveTo>
                  <a:pt x="597128" y="1561896"/>
                </a:moveTo>
                <a:lnTo>
                  <a:pt x="574649" y="1550073"/>
                </a:lnTo>
                <a:lnTo>
                  <a:pt x="571690" y="1555699"/>
                </a:lnTo>
                <a:lnTo>
                  <a:pt x="594169" y="1567522"/>
                </a:lnTo>
                <a:lnTo>
                  <a:pt x="597128" y="1561896"/>
                </a:lnTo>
                <a:close/>
              </a:path>
              <a:path w="1915795" h="2611754">
                <a:moveTo>
                  <a:pt x="613892" y="2484818"/>
                </a:moveTo>
                <a:lnTo>
                  <a:pt x="612813" y="2478557"/>
                </a:lnTo>
                <a:lnTo>
                  <a:pt x="587781" y="2482850"/>
                </a:lnTo>
                <a:lnTo>
                  <a:pt x="588848" y="2489098"/>
                </a:lnTo>
                <a:lnTo>
                  <a:pt x="613892" y="2484818"/>
                </a:lnTo>
                <a:close/>
              </a:path>
              <a:path w="1915795" h="2611754">
                <a:moveTo>
                  <a:pt x="618426" y="712254"/>
                </a:moveTo>
                <a:lnTo>
                  <a:pt x="602081" y="692823"/>
                </a:lnTo>
                <a:lnTo>
                  <a:pt x="597217" y="696899"/>
                </a:lnTo>
                <a:lnTo>
                  <a:pt x="613575" y="716343"/>
                </a:lnTo>
                <a:lnTo>
                  <a:pt x="618426" y="712254"/>
                </a:lnTo>
                <a:close/>
              </a:path>
              <a:path w="1915795" h="2611754">
                <a:moveTo>
                  <a:pt x="636473" y="1582585"/>
                </a:moveTo>
                <a:lnTo>
                  <a:pt x="613994" y="1570774"/>
                </a:lnTo>
                <a:lnTo>
                  <a:pt x="611035" y="1576387"/>
                </a:lnTo>
                <a:lnTo>
                  <a:pt x="633514" y="1588211"/>
                </a:lnTo>
                <a:lnTo>
                  <a:pt x="636473" y="1582585"/>
                </a:lnTo>
                <a:close/>
              </a:path>
              <a:path w="1915795" h="2611754">
                <a:moveTo>
                  <a:pt x="647039" y="746264"/>
                </a:moveTo>
                <a:lnTo>
                  <a:pt x="630694" y="726833"/>
                </a:lnTo>
                <a:lnTo>
                  <a:pt x="625830" y="730923"/>
                </a:lnTo>
                <a:lnTo>
                  <a:pt x="642188" y="750354"/>
                </a:lnTo>
                <a:lnTo>
                  <a:pt x="647039" y="746264"/>
                </a:lnTo>
                <a:close/>
              </a:path>
              <a:path w="1915795" h="2611754">
                <a:moveTo>
                  <a:pt x="657694" y="2477300"/>
                </a:moveTo>
                <a:lnTo>
                  <a:pt x="656628" y="2471051"/>
                </a:lnTo>
                <a:lnTo>
                  <a:pt x="631596" y="2475331"/>
                </a:lnTo>
                <a:lnTo>
                  <a:pt x="632663" y="2481592"/>
                </a:lnTo>
                <a:lnTo>
                  <a:pt x="657694" y="2477300"/>
                </a:lnTo>
                <a:close/>
              </a:path>
              <a:path w="1915795" h="2611754">
                <a:moveTo>
                  <a:pt x="675665" y="780288"/>
                </a:moveTo>
                <a:lnTo>
                  <a:pt x="659307" y="760844"/>
                </a:lnTo>
                <a:lnTo>
                  <a:pt x="654443" y="764933"/>
                </a:lnTo>
                <a:lnTo>
                  <a:pt x="670801" y="784377"/>
                </a:lnTo>
                <a:lnTo>
                  <a:pt x="675665" y="780288"/>
                </a:lnTo>
                <a:close/>
              </a:path>
              <a:path w="1915795" h="2611754">
                <a:moveTo>
                  <a:pt x="675817" y="1603286"/>
                </a:moveTo>
                <a:lnTo>
                  <a:pt x="653338" y="1591462"/>
                </a:lnTo>
                <a:lnTo>
                  <a:pt x="650379" y="1597075"/>
                </a:lnTo>
                <a:lnTo>
                  <a:pt x="672858" y="1608899"/>
                </a:lnTo>
                <a:lnTo>
                  <a:pt x="675817" y="1603286"/>
                </a:lnTo>
                <a:close/>
              </a:path>
              <a:path w="1915795" h="2611754">
                <a:moveTo>
                  <a:pt x="701509" y="2469794"/>
                </a:moveTo>
                <a:lnTo>
                  <a:pt x="700443" y="2463546"/>
                </a:lnTo>
                <a:lnTo>
                  <a:pt x="675398" y="2467826"/>
                </a:lnTo>
                <a:lnTo>
                  <a:pt x="676478" y="2474087"/>
                </a:lnTo>
                <a:lnTo>
                  <a:pt x="701509" y="2469794"/>
                </a:lnTo>
                <a:close/>
              </a:path>
              <a:path w="1915795" h="2611754">
                <a:moveTo>
                  <a:pt x="704278" y="814298"/>
                </a:moveTo>
                <a:lnTo>
                  <a:pt x="687920" y="794854"/>
                </a:lnTo>
                <a:lnTo>
                  <a:pt x="683069" y="798944"/>
                </a:lnTo>
                <a:lnTo>
                  <a:pt x="699414" y="818388"/>
                </a:lnTo>
                <a:lnTo>
                  <a:pt x="704278" y="814298"/>
                </a:lnTo>
                <a:close/>
              </a:path>
              <a:path w="1915795" h="2611754">
                <a:moveTo>
                  <a:pt x="715149" y="1623974"/>
                </a:moveTo>
                <a:lnTo>
                  <a:pt x="692670" y="1612150"/>
                </a:lnTo>
                <a:lnTo>
                  <a:pt x="689724" y="1617764"/>
                </a:lnTo>
                <a:lnTo>
                  <a:pt x="712203" y="1629587"/>
                </a:lnTo>
                <a:lnTo>
                  <a:pt x="715149" y="1623974"/>
                </a:lnTo>
                <a:close/>
              </a:path>
              <a:path w="1915795" h="2611754">
                <a:moveTo>
                  <a:pt x="732891" y="848309"/>
                </a:moveTo>
                <a:lnTo>
                  <a:pt x="716534" y="828878"/>
                </a:lnTo>
                <a:lnTo>
                  <a:pt x="711682" y="832967"/>
                </a:lnTo>
                <a:lnTo>
                  <a:pt x="728027" y="852398"/>
                </a:lnTo>
                <a:lnTo>
                  <a:pt x="732891" y="848309"/>
                </a:lnTo>
                <a:close/>
              </a:path>
              <a:path w="1915795" h="2611754">
                <a:moveTo>
                  <a:pt x="745324" y="2462288"/>
                </a:moveTo>
                <a:lnTo>
                  <a:pt x="744245" y="2456027"/>
                </a:lnTo>
                <a:lnTo>
                  <a:pt x="719213" y="2460320"/>
                </a:lnTo>
                <a:lnTo>
                  <a:pt x="720293" y="2466581"/>
                </a:lnTo>
                <a:lnTo>
                  <a:pt x="745324" y="2462288"/>
                </a:lnTo>
                <a:close/>
              </a:path>
              <a:path w="1915795" h="2611754">
                <a:moveTo>
                  <a:pt x="754494" y="1644662"/>
                </a:moveTo>
                <a:lnTo>
                  <a:pt x="732015" y="1632839"/>
                </a:lnTo>
                <a:lnTo>
                  <a:pt x="729056" y="1638452"/>
                </a:lnTo>
                <a:lnTo>
                  <a:pt x="751535" y="1650276"/>
                </a:lnTo>
                <a:lnTo>
                  <a:pt x="754494" y="1644662"/>
                </a:lnTo>
                <a:close/>
              </a:path>
              <a:path w="1915795" h="2611754">
                <a:moveTo>
                  <a:pt x="761504" y="882332"/>
                </a:moveTo>
                <a:lnTo>
                  <a:pt x="745147" y="862888"/>
                </a:lnTo>
                <a:lnTo>
                  <a:pt x="740295" y="866978"/>
                </a:lnTo>
                <a:lnTo>
                  <a:pt x="756640" y="886409"/>
                </a:lnTo>
                <a:lnTo>
                  <a:pt x="761504" y="882332"/>
                </a:lnTo>
                <a:close/>
              </a:path>
              <a:path w="1915795" h="2611754">
                <a:moveTo>
                  <a:pt x="789139" y="2454783"/>
                </a:moveTo>
                <a:lnTo>
                  <a:pt x="788060" y="2448522"/>
                </a:lnTo>
                <a:lnTo>
                  <a:pt x="763028" y="2452814"/>
                </a:lnTo>
                <a:lnTo>
                  <a:pt x="764095" y="2459075"/>
                </a:lnTo>
                <a:lnTo>
                  <a:pt x="789139" y="2454783"/>
                </a:lnTo>
                <a:close/>
              </a:path>
              <a:path w="1915795" h="2611754">
                <a:moveTo>
                  <a:pt x="790117" y="916343"/>
                </a:moveTo>
                <a:lnTo>
                  <a:pt x="773772" y="896899"/>
                </a:lnTo>
                <a:lnTo>
                  <a:pt x="768908" y="900988"/>
                </a:lnTo>
                <a:lnTo>
                  <a:pt x="785266" y="920432"/>
                </a:lnTo>
                <a:lnTo>
                  <a:pt x="790117" y="916343"/>
                </a:lnTo>
                <a:close/>
              </a:path>
              <a:path w="1915795" h="2611754">
                <a:moveTo>
                  <a:pt x="793838" y="1665351"/>
                </a:moveTo>
                <a:lnTo>
                  <a:pt x="771359" y="1653527"/>
                </a:lnTo>
                <a:lnTo>
                  <a:pt x="768400" y="1659140"/>
                </a:lnTo>
                <a:lnTo>
                  <a:pt x="790879" y="1670964"/>
                </a:lnTo>
                <a:lnTo>
                  <a:pt x="793838" y="1665351"/>
                </a:lnTo>
                <a:close/>
              </a:path>
              <a:path w="1915795" h="2611754">
                <a:moveTo>
                  <a:pt x="818730" y="950353"/>
                </a:moveTo>
                <a:lnTo>
                  <a:pt x="802386" y="930922"/>
                </a:lnTo>
                <a:lnTo>
                  <a:pt x="797521" y="935012"/>
                </a:lnTo>
                <a:lnTo>
                  <a:pt x="813879" y="954443"/>
                </a:lnTo>
                <a:lnTo>
                  <a:pt x="818730" y="950353"/>
                </a:lnTo>
                <a:close/>
              </a:path>
              <a:path w="1915795" h="2611754">
                <a:moveTo>
                  <a:pt x="832942" y="2447277"/>
                </a:moveTo>
                <a:lnTo>
                  <a:pt x="831875" y="2441016"/>
                </a:lnTo>
                <a:lnTo>
                  <a:pt x="806843" y="2445308"/>
                </a:lnTo>
                <a:lnTo>
                  <a:pt x="807910" y="2451570"/>
                </a:lnTo>
                <a:lnTo>
                  <a:pt x="832942" y="2447277"/>
                </a:lnTo>
                <a:close/>
              </a:path>
              <a:path w="1915795" h="2611754">
                <a:moveTo>
                  <a:pt x="833183" y="1686039"/>
                </a:moveTo>
                <a:lnTo>
                  <a:pt x="810704" y="1674215"/>
                </a:lnTo>
                <a:lnTo>
                  <a:pt x="807745" y="1679829"/>
                </a:lnTo>
                <a:lnTo>
                  <a:pt x="830224" y="1691652"/>
                </a:lnTo>
                <a:lnTo>
                  <a:pt x="833183" y="1686039"/>
                </a:lnTo>
                <a:close/>
              </a:path>
              <a:path w="1915795" h="2611754">
                <a:moveTo>
                  <a:pt x="847344" y="984377"/>
                </a:moveTo>
                <a:lnTo>
                  <a:pt x="830999" y="964933"/>
                </a:lnTo>
                <a:lnTo>
                  <a:pt x="826135" y="969022"/>
                </a:lnTo>
                <a:lnTo>
                  <a:pt x="842492" y="988453"/>
                </a:lnTo>
                <a:lnTo>
                  <a:pt x="847344" y="984377"/>
                </a:lnTo>
                <a:close/>
              </a:path>
              <a:path w="1915795" h="2611754">
                <a:moveTo>
                  <a:pt x="872528" y="1706727"/>
                </a:moveTo>
                <a:lnTo>
                  <a:pt x="850036" y="1694903"/>
                </a:lnTo>
                <a:lnTo>
                  <a:pt x="847090" y="1700517"/>
                </a:lnTo>
                <a:lnTo>
                  <a:pt x="869569" y="1712341"/>
                </a:lnTo>
                <a:lnTo>
                  <a:pt x="872528" y="1706727"/>
                </a:lnTo>
                <a:close/>
              </a:path>
              <a:path w="1915795" h="2611754">
                <a:moveTo>
                  <a:pt x="875969" y="1018387"/>
                </a:moveTo>
                <a:lnTo>
                  <a:pt x="859612" y="998943"/>
                </a:lnTo>
                <a:lnTo>
                  <a:pt x="854748" y="1003033"/>
                </a:lnTo>
                <a:lnTo>
                  <a:pt x="871105" y="1022477"/>
                </a:lnTo>
                <a:lnTo>
                  <a:pt x="875969" y="1018387"/>
                </a:lnTo>
                <a:close/>
              </a:path>
              <a:path w="1915795" h="2611754">
                <a:moveTo>
                  <a:pt x="876757" y="2439771"/>
                </a:moveTo>
                <a:lnTo>
                  <a:pt x="875690" y="2433510"/>
                </a:lnTo>
                <a:lnTo>
                  <a:pt x="850646" y="2437803"/>
                </a:lnTo>
                <a:lnTo>
                  <a:pt x="851725" y="2444064"/>
                </a:lnTo>
                <a:lnTo>
                  <a:pt x="876757" y="2439771"/>
                </a:lnTo>
                <a:close/>
              </a:path>
              <a:path w="1915795" h="2611754">
                <a:moveTo>
                  <a:pt x="904582" y="1052398"/>
                </a:moveTo>
                <a:lnTo>
                  <a:pt x="888225" y="1032967"/>
                </a:lnTo>
                <a:lnTo>
                  <a:pt x="883373" y="1037056"/>
                </a:lnTo>
                <a:lnTo>
                  <a:pt x="899718" y="1056487"/>
                </a:lnTo>
                <a:lnTo>
                  <a:pt x="904582" y="1052398"/>
                </a:lnTo>
                <a:close/>
              </a:path>
              <a:path w="1915795" h="2611754">
                <a:moveTo>
                  <a:pt x="911860" y="1727415"/>
                </a:moveTo>
                <a:lnTo>
                  <a:pt x="889381" y="1715592"/>
                </a:lnTo>
                <a:lnTo>
                  <a:pt x="886421" y="1721218"/>
                </a:lnTo>
                <a:lnTo>
                  <a:pt x="908913" y="1733029"/>
                </a:lnTo>
                <a:lnTo>
                  <a:pt x="911860" y="1727415"/>
                </a:lnTo>
                <a:close/>
              </a:path>
              <a:path w="1915795" h="2611754">
                <a:moveTo>
                  <a:pt x="920572" y="2432266"/>
                </a:moveTo>
                <a:lnTo>
                  <a:pt x="919492" y="2426004"/>
                </a:lnTo>
                <a:lnTo>
                  <a:pt x="894461" y="2430297"/>
                </a:lnTo>
                <a:lnTo>
                  <a:pt x="895527" y="2436558"/>
                </a:lnTo>
                <a:lnTo>
                  <a:pt x="920572" y="2432266"/>
                </a:lnTo>
                <a:close/>
              </a:path>
              <a:path w="1915795" h="2611754">
                <a:moveTo>
                  <a:pt x="933196" y="1086408"/>
                </a:moveTo>
                <a:lnTo>
                  <a:pt x="916838" y="1066977"/>
                </a:lnTo>
                <a:lnTo>
                  <a:pt x="911987" y="1071067"/>
                </a:lnTo>
                <a:lnTo>
                  <a:pt x="928331" y="1090498"/>
                </a:lnTo>
                <a:lnTo>
                  <a:pt x="933196" y="1086408"/>
                </a:lnTo>
                <a:close/>
              </a:path>
              <a:path w="1915795" h="2611754">
                <a:moveTo>
                  <a:pt x="951204" y="1748104"/>
                </a:moveTo>
                <a:lnTo>
                  <a:pt x="928725" y="1736280"/>
                </a:lnTo>
                <a:lnTo>
                  <a:pt x="925766" y="1741906"/>
                </a:lnTo>
                <a:lnTo>
                  <a:pt x="948245" y="1753717"/>
                </a:lnTo>
                <a:lnTo>
                  <a:pt x="951204" y="1748104"/>
                </a:lnTo>
                <a:close/>
              </a:path>
              <a:path w="1915795" h="2611754">
                <a:moveTo>
                  <a:pt x="961809" y="1120432"/>
                </a:moveTo>
                <a:lnTo>
                  <a:pt x="945451" y="1100988"/>
                </a:lnTo>
                <a:lnTo>
                  <a:pt x="940600" y="1105077"/>
                </a:lnTo>
                <a:lnTo>
                  <a:pt x="956945" y="1124521"/>
                </a:lnTo>
                <a:lnTo>
                  <a:pt x="961809" y="1120432"/>
                </a:lnTo>
                <a:close/>
              </a:path>
              <a:path w="1915795" h="2611754">
                <a:moveTo>
                  <a:pt x="964374" y="2424760"/>
                </a:moveTo>
                <a:lnTo>
                  <a:pt x="963307" y="2418499"/>
                </a:lnTo>
                <a:lnTo>
                  <a:pt x="938276" y="2422791"/>
                </a:lnTo>
                <a:lnTo>
                  <a:pt x="939342" y="2429052"/>
                </a:lnTo>
                <a:lnTo>
                  <a:pt x="964374" y="2424760"/>
                </a:lnTo>
                <a:close/>
              </a:path>
              <a:path w="1915795" h="2611754">
                <a:moveTo>
                  <a:pt x="990422" y="1154442"/>
                </a:moveTo>
                <a:lnTo>
                  <a:pt x="974077" y="1135011"/>
                </a:lnTo>
                <a:lnTo>
                  <a:pt x="969213" y="1139088"/>
                </a:lnTo>
                <a:lnTo>
                  <a:pt x="985570" y="1158532"/>
                </a:lnTo>
                <a:lnTo>
                  <a:pt x="990422" y="1154442"/>
                </a:lnTo>
                <a:close/>
              </a:path>
              <a:path w="1915795" h="2611754">
                <a:moveTo>
                  <a:pt x="990549" y="1768792"/>
                </a:moveTo>
                <a:lnTo>
                  <a:pt x="968070" y="1756968"/>
                </a:lnTo>
                <a:lnTo>
                  <a:pt x="965111" y="1762594"/>
                </a:lnTo>
                <a:lnTo>
                  <a:pt x="987590" y="1774418"/>
                </a:lnTo>
                <a:lnTo>
                  <a:pt x="990549" y="1768792"/>
                </a:lnTo>
                <a:close/>
              </a:path>
              <a:path w="1915795" h="2611754">
                <a:moveTo>
                  <a:pt x="1008189" y="2417254"/>
                </a:moveTo>
                <a:lnTo>
                  <a:pt x="1007122" y="2410993"/>
                </a:lnTo>
                <a:lnTo>
                  <a:pt x="982078" y="2415286"/>
                </a:lnTo>
                <a:lnTo>
                  <a:pt x="983157" y="2421534"/>
                </a:lnTo>
                <a:lnTo>
                  <a:pt x="1008189" y="2417254"/>
                </a:lnTo>
                <a:close/>
              </a:path>
              <a:path w="1915795" h="2611754">
                <a:moveTo>
                  <a:pt x="1019035" y="1188453"/>
                </a:moveTo>
                <a:lnTo>
                  <a:pt x="1002690" y="1169022"/>
                </a:lnTo>
                <a:lnTo>
                  <a:pt x="997826" y="1173111"/>
                </a:lnTo>
                <a:lnTo>
                  <a:pt x="1014183" y="1192542"/>
                </a:lnTo>
                <a:lnTo>
                  <a:pt x="1019035" y="1188453"/>
                </a:lnTo>
                <a:close/>
              </a:path>
              <a:path w="1915795" h="2611754">
                <a:moveTo>
                  <a:pt x="1029893" y="1789480"/>
                </a:moveTo>
                <a:lnTo>
                  <a:pt x="1007402" y="1777657"/>
                </a:lnTo>
                <a:lnTo>
                  <a:pt x="1004455" y="1783283"/>
                </a:lnTo>
                <a:lnTo>
                  <a:pt x="1026934" y="1795106"/>
                </a:lnTo>
                <a:lnTo>
                  <a:pt x="1029893" y="1789480"/>
                </a:lnTo>
                <a:close/>
              </a:path>
              <a:path w="1915795" h="2611754">
                <a:moveTo>
                  <a:pt x="1047648" y="1222476"/>
                </a:moveTo>
                <a:lnTo>
                  <a:pt x="1031303" y="1203032"/>
                </a:lnTo>
                <a:lnTo>
                  <a:pt x="1026439" y="1207122"/>
                </a:lnTo>
                <a:lnTo>
                  <a:pt x="1042797" y="1226566"/>
                </a:lnTo>
                <a:lnTo>
                  <a:pt x="1047648" y="1222476"/>
                </a:lnTo>
                <a:close/>
              </a:path>
              <a:path w="1915795" h="2611754">
                <a:moveTo>
                  <a:pt x="1052004" y="2409748"/>
                </a:moveTo>
                <a:lnTo>
                  <a:pt x="1050925" y="2403487"/>
                </a:lnTo>
                <a:lnTo>
                  <a:pt x="1025893" y="2407780"/>
                </a:lnTo>
                <a:lnTo>
                  <a:pt x="1026972" y="2414028"/>
                </a:lnTo>
                <a:lnTo>
                  <a:pt x="1052004" y="2409748"/>
                </a:lnTo>
                <a:close/>
              </a:path>
              <a:path w="1915795" h="2611754">
                <a:moveTo>
                  <a:pt x="1069225" y="1810169"/>
                </a:moveTo>
                <a:lnTo>
                  <a:pt x="1046746" y="1798345"/>
                </a:lnTo>
                <a:lnTo>
                  <a:pt x="1043787" y="1803971"/>
                </a:lnTo>
                <a:lnTo>
                  <a:pt x="1066279" y="1815795"/>
                </a:lnTo>
                <a:lnTo>
                  <a:pt x="1069225" y="1810169"/>
                </a:lnTo>
                <a:close/>
              </a:path>
              <a:path w="1915795" h="2611754">
                <a:moveTo>
                  <a:pt x="1076274" y="1256487"/>
                </a:moveTo>
                <a:lnTo>
                  <a:pt x="1059916" y="1237056"/>
                </a:lnTo>
                <a:lnTo>
                  <a:pt x="1055052" y="1241132"/>
                </a:lnTo>
                <a:lnTo>
                  <a:pt x="1071410" y="1260576"/>
                </a:lnTo>
                <a:lnTo>
                  <a:pt x="1076274" y="1256487"/>
                </a:lnTo>
                <a:close/>
              </a:path>
              <a:path w="1915795" h="2611754">
                <a:moveTo>
                  <a:pt x="1095819" y="2402243"/>
                </a:moveTo>
                <a:lnTo>
                  <a:pt x="1094740" y="2395982"/>
                </a:lnTo>
                <a:lnTo>
                  <a:pt x="1069708" y="2400262"/>
                </a:lnTo>
                <a:lnTo>
                  <a:pt x="1070775" y="2406523"/>
                </a:lnTo>
                <a:lnTo>
                  <a:pt x="1095819" y="2402243"/>
                </a:lnTo>
                <a:close/>
              </a:path>
              <a:path w="1915795" h="2611754">
                <a:moveTo>
                  <a:pt x="1104887" y="1290497"/>
                </a:moveTo>
                <a:lnTo>
                  <a:pt x="1088529" y="1271066"/>
                </a:lnTo>
                <a:lnTo>
                  <a:pt x="1083678" y="1275156"/>
                </a:lnTo>
                <a:lnTo>
                  <a:pt x="1100023" y="1294587"/>
                </a:lnTo>
                <a:lnTo>
                  <a:pt x="1104887" y="1290497"/>
                </a:lnTo>
                <a:close/>
              </a:path>
              <a:path w="1915795" h="2611754">
                <a:moveTo>
                  <a:pt x="1108570" y="1830857"/>
                </a:moveTo>
                <a:lnTo>
                  <a:pt x="1086091" y="1819033"/>
                </a:lnTo>
                <a:lnTo>
                  <a:pt x="1083132" y="1824659"/>
                </a:lnTo>
                <a:lnTo>
                  <a:pt x="1105611" y="1836483"/>
                </a:lnTo>
                <a:lnTo>
                  <a:pt x="1108570" y="1830857"/>
                </a:lnTo>
                <a:close/>
              </a:path>
              <a:path w="1915795" h="2611754">
                <a:moveTo>
                  <a:pt x="1133500" y="1324521"/>
                </a:moveTo>
                <a:lnTo>
                  <a:pt x="1117142" y="1305077"/>
                </a:lnTo>
                <a:lnTo>
                  <a:pt x="1112291" y="1309166"/>
                </a:lnTo>
                <a:lnTo>
                  <a:pt x="1128636" y="1328597"/>
                </a:lnTo>
                <a:lnTo>
                  <a:pt x="1133500" y="1324521"/>
                </a:lnTo>
                <a:close/>
              </a:path>
              <a:path w="1915795" h="2611754">
                <a:moveTo>
                  <a:pt x="1139621" y="2394724"/>
                </a:moveTo>
                <a:lnTo>
                  <a:pt x="1138555" y="2388476"/>
                </a:lnTo>
                <a:lnTo>
                  <a:pt x="1113523" y="2392756"/>
                </a:lnTo>
                <a:lnTo>
                  <a:pt x="1114590" y="2399017"/>
                </a:lnTo>
                <a:lnTo>
                  <a:pt x="1139621" y="2394724"/>
                </a:lnTo>
                <a:close/>
              </a:path>
              <a:path w="1915795" h="2611754">
                <a:moveTo>
                  <a:pt x="1147914" y="1851545"/>
                </a:moveTo>
                <a:lnTo>
                  <a:pt x="1125435" y="1839722"/>
                </a:lnTo>
                <a:lnTo>
                  <a:pt x="1122476" y="1845348"/>
                </a:lnTo>
                <a:lnTo>
                  <a:pt x="1144955" y="1857171"/>
                </a:lnTo>
                <a:lnTo>
                  <a:pt x="1147914" y="1851545"/>
                </a:lnTo>
                <a:close/>
              </a:path>
              <a:path w="1915795" h="2611754">
                <a:moveTo>
                  <a:pt x="1162113" y="1358531"/>
                </a:moveTo>
                <a:lnTo>
                  <a:pt x="1145755" y="1339088"/>
                </a:lnTo>
                <a:lnTo>
                  <a:pt x="1140904" y="1343177"/>
                </a:lnTo>
                <a:lnTo>
                  <a:pt x="1157249" y="1362621"/>
                </a:lnTo>
                <a:lnTo>
                  <a:pt x="1162113" y="1358531"/>
                </a:lnTo>
                <a:close/>
              </a:path>
              <a:path w="1915795" h="2611754">
                <a:moveTo>
                  <a:pt x="1183436" y="2387219"/>
                </a:moveTo>
                <a:lnTo>
                  <a:pt x="1182370" y="2380970"/>
                </a:lnTo>
                <a:lnTo>
                  <a:pt x="1157325" y="2385250"/>
                </a:lnTo>
                <a:lnTo>
                  <a:pt x="1158405" y="2391511"/>
                </a:lnTo>
                <a:lnTo>
                  <a:pt x="1183436" y="2387219"/>
                </a:lnTo>
                <a:close/>
              </a:path>
              <a:path w="1915795" h="2611754">
                <a:moveTo>
                  <a:pt x="1187259" y="1872234"/>
                </a:moveTo>
                <a:lnTo>
                  <a:pt x="1164780" y="1860410"/>
                </a:lnTo>
                <a:lnTo>
                  <a:pt x="1161821" y="1866036"/>
                </a:lnTo>
                <a:lnTo>
                  <a:pt x="1184300" y="1877860"/>
                </a:lnTo>
                <a:lnTo>
                  <a:pt x="1187259" y="1872234"/>
                </a:lnTo>
                <a:close/>
              </a:path>
              <a:path w="1915795" h="2611754">
                <a:moveTo>
                  <a:pt x="1190726" y="1392542"/>
                </a:moveTo>
                <a:lnTo>
                  <a:pt x="1174381" y="1373111"/>
                </a:lnTo>
                <a:lnTo>
                  <a:pt x="1169517" y="1377200"/>
                </a:lnTo>
                <a:lnTo>
                  <a:pt x="1185875" y="1396631"/>
                </a:lnTo>
                <a:lnTo>
                  <a:pt x="1190726" y="1392542"/>
                </a:lnTo>
                <a:close/>
              </a:path>
              <a:path w="1915795" h="2611754">
                <a:moveTo>
                  <a:pt x="1219339" y="1426565"/>
                </a:moveTo>
                <a:lnTo>
                  <a:pt x="1202994" y="1407121"/>
                </a:lnTo>
                <a:lnTo>
                  <a:pt x="1198130" y="1411211"/>
                </a:lnTo>
                <a:lnTo>
                  <a:pt x="1214488" y="1430642"/>
                </a:lnTo>
                <a:lnTo>
                  <a:pt x="1219339" y="1426565"/>
                </a:lnTo>
                <a:close/>
              </a:path>
              <a:path w="1915795" h="2611754">
                <a:moveTo>
                  <a:pt x="1226591" y="1892922"/>
                </a:moveTo>
                <a:lnTo>
                  <a:pt x="1204112" y="1881098"/>
                </a:lnTo>
                <a:lnTo>
                  <a:pt x="1201166" y="1886724"/>
                </a:lnTo>
                <a:lnTo>
                  <a:pt x="1223645" y="1898548"/>
                </a:lnTo>
                <a:lnTo>
                  <a:pt x="1226591" y="1892922"/>
                </a:lnTo>
                <a:close/>
              </a:path>
              <a:path w="1915795" h="2611754">
                <a:moveTo>
                  <a:pt x="1227251" y="2379713"/>
                </a:moveTo>
                <a:lnTo>
                  <a:pt x="1226172" y="2373452"/>
                </a:lnTo>
                <a:lnTo>
                  <a:pt x="1201140" y="2377744"/>
                </a:lnTo>
                <a:lnTo>
                  <a:pt x="1202220" y="2384006"/>
                </a:lnTo>
                <a:lnTo>
                  <a:pt x="1227251" y="2379713"/>
                </a:lnTo>
                <a:close/>
              </a:path>
              <a:path w="1915795" h="2611754">
                <a:moveTo>
                  <a:pt x="1247952" y="1460576"/>
                </a:moveTo>
                <a:lnTo>
                  <a:pt x="1231607" y="1441132"/>
                </a:lnTo>
                <a:lnTo>
                  <a:pt x="1226743" y="1445221"/>
                </a:lnTo>
                <a:lnTo>
                  <a:pt x="1243101" y="1464665"/>
                </a:lnTo>
                <a:lnTo>
                  <a:pt x="1247952" y="1460576"/>
                </a:lnTo>
                <a:close/>
              </a:path>
              <a:path w="1915795" h="2611754">
                <a:moveTo>
                  <a:pt x="1265936" y="1913610"/>
                </a:moveTo>
                <a:lnTo>
                  <a:pt x="1243457" y="1901799"/>
                </a:lnTo>
                <a:lnTo>
                  <a:pt x="1240497" y="1907413"/>
                </a:lnTo>
                <a:lnTo>
                  <a:pt x="1262976" y="1919236"/>
                </a:lnTo>
                <a:lnTo>
                  <a:pt x="1265936" y="1913610"/>
                </a:lnTo>
                <a:close/>
              </a:path>
              <a:path w="1915795" h="2611754">
                <a:moveTo>
                  <a:pt x="1271066" y="2372207"/>
                </a:moveTo>
                <a:lnTo>
                  <a:pt x="1269987" y="2365946"/>
                </a:lnTo>
                <a:lnTo>
                  <a:pt x="1244955" y="2370239"/>
                </a:lnTo>
                <a:lnTo>
                  <a:pt x="1246022" y="2376500"/>
                </a:lnTo>
                <a:lnTo>
                  <a:pt x="1271066" y="2372207"/>
                </a:lnTo>
                <a:close/>
              </a:path>
              <a:path w="1915795" h="2611754">
                <a:moveTo>
                  <a:pt x="1276578" y="1494586"/>
                </a:moveTo>
                <a:lnTo>
                  <a:pt x="1260221" y="1475155"/>
                </a:lnTo>
                <a:lnTo>
                  <a:pt x="1255356" y="1479245"/>
                </a:lnTo>
                <a:lnTo>
                  <a:pt x="1271714" y="1498676"/>
                </a:lnTo>
                <a:lnTo>
                  <a:pt x="1276578" y="1494586"/>
                </a:lnTo>
                <a:close/>
              </a:path>
              <a:path w="1915795" h="2611754">
                <a:moveTo>
                  <a:pt x="1305191" y="1528597"/>
                </a:moveTo>
                <a:lnTo>
                  <a:pt x="1288834" y="1509166"/>
                </a:lnTo>
                <a:lnTo>
                  <a:pt x="1283982" y="1513255"/>
                </a:lnTo>
                <a:lnTo>
                  <a:pt x="1300327" y="1532686"/>
                </a:lnTo>
                <a:lnTo>
                  <a:pt x="1305191" y="1528597"/>
                </a:lnTo>
                <a:close/>
              </a:path>
              <a:path w="1915795" h="2611754">
                <a:moveTo>
                  <a:pt x="1305280" y="1934298"/>
                </a:moveTo>
                <a:lnTo>
                  <a:pt x="1282801" y="1922487"/>
                </a:lnTo>
                <a:lnTo>
                  <a:pt x="1279842" y="1928101"/>
                </a:lnTo>
                <a:lnTo>
                  <a:pt x="1302321" y="1939925"/>
                </a:lnTo>
                <a:lnTo>
                  <a:pt x="1305280" y="1934298"/>
                </a:lnTo>
                <a:close/>
              </a:path>
              <a:path w="1915795" h="2611754">
                <a:moveTo>
                  <a:pt x="1314869" y="2364702"/>
                </a:moveTo>
                <a:lnTo>
                  <a:pt x="1313802" y="2358440"/>
                </a:lnTo>
                <a:lnTo>
                  <a:pt x="1288770" y="2362733"/>
                </a:lnTo>
                <a:lnTo>
                  <a:pt x="1289837" y="2368994"/>
                </a:lnTo>
                <a:lnTo>
                  <a:pt x="1314869" y="2364702"/>
                </a:lnTo>
                <a:close/>
              </a:path>
              <a:path w="1915795" h="2611754">
                <a:moveTo>
                  <a:pt x="1333804" y="1562620"/>
                </a:moveTo>
                <a:lnTo>
                  <a:pt x="1317447" y="1543177"/>
                </a:lnTo>
                <a:lnTo>
                  <a:pt x="1312595" y="1547266"/>
                </a:lnTo>
                <a:lnTo>
                  <a:pt x="1328940" y="1566710"/>
                </a:lnTo>
                <a:lnTo>
                  <a:pt x="1333804" y="1562620"/>
                </a:lnTo>
                <a:close/>
              </a:path>
              <a:path w="1915795" h="2611754">
                <a:moveTo>
                  <a:pt x="1344625" y="1954999"/>
                </a:moveTo>
                <a:lnTo>
                  <a:pt x="1322146" y="1943176"/>
                </a:lnTo>
                <a:lnTo>
                  <a:pt x="1319187" y="1948789"/>
                </a:lnTo>
                <a:lnTo>
                  <a:pt x="1341666" y="1960613"/>
                </a:lnTo>
                <a:lnTo>
                  <a:pt x="1344625" y="1954999"/>
                </a:lnTo>
                <a:close/>
              </a:path>
              <a:path w="1915795" h="2611754">
                <a:moveTo>
                  <a:pt x="1358684" y="2357196"/>
                </a:moveTo>
                <a:lnTo>
                  <a:pt x="1357617" y="2350935"/>
                </a:lnTo>
                <a:lnTo>
                  <a:pt x="1332572" y="2355227"/>
                </a:lnTo>
                <a:lnTo>
                  <a:pt x="1333652" y="2361488"/>
                </a:lnTo>
                <a:lnTo>
                  <a:pt x="1358684" y="2357196"/>
                </a:lnTo>
                <a:close/>
              </a:path>
              <a:path w="1915795" h="2611754">
                <a:moveTo>
                  <a:pt x="1362417" y="1596631"/>
                </a:moveTo>
                <a:lnTo>
                  <a:pt x="1346060" y="1577200"/>
                </a:lnTo>
                <a:lnTo>
                  <a:pt x="1341208" y="1581277"/>
                </a:lnTo>
                <a:lnTo>
                  <a:pt x="1357553" y="1600720"/>
                </a:lnTo>
                <a:lnTo>
                  <a:pt x="1362417" y="1596631"/>
                </a:lnTo>
                <a:close/>
              </a:path>
              <a:path w="1915795" h="2611754">
                <a:moveTo>
                  <a:pt x="1383969" y="1975688"/>
                </a:moveTo>
                <a:lnTo>
                  <a:pt x="1361478" y="1963864"/>
                </a:lnTo>
                <a:lnTo>
                  <a:pt x="1358531" y="1969477"/>
                </a:lnTo>
                <a:lnTo>
                  <a:pt x="1381010" y="1981301"/>
                </a:lnTo>
                <a:lnTo>
                  <a:pt x="1383969" y="1975688"/>
                </a:lnTo>
                <a:close/>
              </a:path>
              <a:path w="1915795" h="2611754">
                <a:moveTo>
                  <a:pt x="1391031" y="1630641"/>
                </a:moveTo>
                <a:lnTo>
                  <a:pt x="1374686" y="1611210"/>
                </a:lnTo>
                <a:lnTo>
                  <a:pt x="1369822" y="1615300"/>
                </a:lnTo>
                <a:lnTo>
                  <a:pt x="1386166" y="1634731"/>
                </a:lnTo>
                <a:lnTo>
                  <a:pt x="1391031" y="1630641"/>
                </a:lnTo>
                <a:close/>
              </a:path>
              <a:path w="1915795" h="2611754">
                <a:moveTo>
                  <a:pt x="1402499" y="2349690"/>
                </a:moveTo>
                <a:lnTo>
                  <a:pt x="1401419" y="2343429"/>
                </a:lnTo>
                <a:lnTo>
                  <a:pt x="1376387" y="2347722"/>
                </a:lnTo>
                <a:lnTo>
                  <a:pt x="1377454" y="2353983"/>
                </a:lnTo>
                <a:lnTo>
                  <a:pt x="1402499" y="2349690"/>
                </a:lnTo>
                <a:close/>
              </a:path>
              <a:path w="1915795" h="2611754">
                <a:moveTo>
                  <a:pt x="1419644" y="1664665"/>
                </a:moveTo>
                <a:lnTo>
                  <a:pt x="1403299" y="1645221"/>
                </a:lnTo>
                <a:lnTo>
                  <a:pt x="1398435" y="1649310"/>
                </a:lnTo>
                <a:lnTo>
                  <a:pt x="1414792" y="1668754"/>
                </a:lnTo>
                <a:lnTo>
                  <a:pt x="1419644" y="1664665"/>
                </a:lnTo>
                <a:close/>
              </a:path>
              <a:path w="1915795" h="2611754">
                <a:moveTo>
                  <a:pt x="1423301" y="1996376"/>
                </a:moveTo>
                <a:lnTo>
                  <a:pt x="1400822" y="1984552"/>
                </a:lnTo>
                <a:lnTo>
                  <a:pt x="1397863" y="1990166"/>
                </a:lnTo>
                <a:lnTo>
                  <a:pt x="1420355" y="2001989"/>
                </a:lnTo>
                <a:lnTo>
                  <a:pt x="1423301" y="1996376"/>
                </a:lnTo>
                <a:close/>
              </a:path>
              <a:path w="1915795" h="2611754">
                <a:moveTo>
                  <a:pt x="1446301" y="2342184"/>
                </a:moveTo>
                <a:lnTo>
                  <a:pt x="1445234" y="2335923"/>
                </a:lnTo>
                <a:lnTo>
                  <a:pt x="1420202" y="2340216"/>
                </a:lnTo>
                <a:lnTo>
                  <a:pt x="1421269" y="2346477"/>
                </a:lnTo>
                <a:lnTo>
                  <a:pt x="1446301" y="2342184"/>
                </a:lnTo>
                <a:close/>
              </a:path>
              <a:path w="1915795" h="2611754">
                <a:moveTo>
                  <a:pt x="1448257" y="1698675"/>
                </a:moveTo>
                <a:lnTo>
                  <a:pt x="1431912" y="1679244"/>
                </a:lnTo>
                <a:lnTo>
                  <a:pt x="1427048" y="1683321"/>
                </a:lnTo>
                <a:lnTo>
                  <a:pt x="1443405" y="1702765"/>
                </a:lnTo>
                <a:lnTo>
                  <a:pt x="1448257" y="1698675"/>
                </a:lnTo>
                <a:close/>
              </a:path>
              <a:path w="1915795" h="2611754">
                <a:moveTo>
                  <a:pt x="1462646" y="2017064"/>
                </a:moveTo>
                <a:lnTo>
                  <a:pt x="1440167" y="2005241"/>
                </a:lnTo>
                <a:lnTo>
                  <a:pt x="1437208" y="2010854"/>
                </a:lnTo>
                <a:lnTo>
                  <a:pt x="1459687" y="2022678"/>
                </a:lnTo>
                <a:lnTo>
                  <a:pt x="1462646" y="2017064"/>
                </a:lnTo>
                <a:close/>
              </a:path>
              <a:path w="1915795" h="2611754">
                <a:moveTo>
                  <a:pt x="1476883" y="1732686"/>
                </a:moveTo>
                <a:lnTo>
                  <a:pt x="1460525" y="1713255"/>
                </a:lnTo>
                <a:lnTo>
                  <a:pt x="1455661" y="1717344"/>
                </a:lnTo>
                <a:lnTo>
                  <a:pt x="1472018" y="1736775"/>
                </a:lnTo>
                <a:lnTo>
                  <a:pt x="1476883" y="1732686"/>
                </a:lnTo>
                <a:close/>
              </a:path>
              <a:path w="1915795" h="2611754">
                <a:moveTo>
                  <a:pt x="1490116" y="2334679"/>
                </a:moveTo>
                <a:lnTo>
                  <a:pt x="1489049" y="2328418"/>
                </a:lnTo>
                <a:lnTo>
                  <a:pt x="1464005" y="2332710"/>
                </a:lnTo>
                <a:lnTo>
                  <a:pt x="1465084" y="2338959"/>
                </a:lnTo>
                <a:lnTo>
                  <a:pt x="1490116" y="2334679"/>
                </a:lnTo>
                <a:close/>
              </a:path>
              <a:path w="1915795" h="2611754">
                <a:moveTo>
                  <a:pt x="1501990" y="2037753"/>
                </a:moveTo>
                <a:lnTo>
                  <a:pt x="1479511" y="2025929"/>
                </a:lnTo>
                <a:lnTo>
                  <a:pt x="1476552" y="2031542"/>
                </a:lnTo>
                <a:lnTo>
                  <a:pt x="1499031" y="2043366"/>
                </a:lnTo>
                <a:lnTo>
                  <a:pt x="1501990" y="2037753"/>
                </a:lnTo>
                <a:close/>
              </a:path>
              <a:path w="1915795" h="2611754">
                <a:moveTo>
                  <a:pt x="1505496" y="1766709"/>
                </a:moveTo>
                <a:lnTo>
                  <a:pt x="1489138" y="1747266"/>
                </a:lnTo>
                <a:lnTo>
                  <a:pt x="1484287" y="1751355"/>
                </a:lnTo>
                <a:lnTo>
                  <a:pt x="1500632" y="1770786"/>
                </a:lnTo>
                <a:lnTo>
                  <a:pt x="1505496" y="1766709"/>
                </a:lnTo>
                <a:close/>
              </a:path>
              <a:path w="1915795" h="2611754">
                <a:moveTo>
                  <a:pt x="1533931" y="2327173"/>
                </a:moveTo>
                <a:lnTo>
                  <a:pt x="1532851" y="2320912"/>
                </a:lnTo>
                <a:lnTo>
                  <a:pt x="1507820" y="2325205"/>
                </a:lnTo>
                <a:lnTo>
                  <a:pt x="1508899" y="2331453"/>
                </a:lnTo>
                <a:lnTo>
                  <a:pt x="1533931" y="2327173"/>
                </a:lnTo>
                <a:close/>
              </a:path>
              <a:path w="1915795" h="2611754">
                <a:moveTo>
                  <a:pt x="1534109" y="1800720"/>
                </a:moveTo>
                <a:lnTo>
                  <a:pt x="1517751" y="1781276"/>
                </a:lnTo>
                <a:lnTo>
                  <a:pt x="1512900" y="1785366"/>
                </a:lnTo>
                <a:lnTo>
                  <a:pt x="1529245" y="1804809"/>
                </a:lnTo>
                <a:lnTo>
                  <a:pt x="1534109" y="1800720"/>
                </a:lnTo>
                <a:close/>
              </a:path>
              <a:path w="1915795" h="2611754">
                <a:moveTo>
                  <a:pt x="1541335" y="2058441"/>
                </a:moveTo>
                <a:lnTo>
                  <a:pt x="1518843" y="2046617"/>
                </a:lnTo>
                <a:lnTo>
                  <a:pt x="1515897" y="2052231"/>
                </a:lnTo>
                <a:lnTo>
                  <a:pt x="1538376" y="2064054"/>
                </a:lnTo>
                <a:lnTo>
                  <a:pt x="1541335" y="2058441"/>
                </a:lnTo>
                <a:close/>
              </a:path>
              <a:path w="1915795" h="2611754">
                <a:moveTo>
                  <a:pt x="1562722" y="1834730"/>
                </a:moveTo>
                <a:lnTo>
                  <a:pt x="1546364" y="1815299"/>
                </a:lnTo>
                <a:lnTo>
                  <a:pt x="1541513" y="1819389"/>
                </a:lnTo>
                <a:lnTo>
                  <a:pt x="1557858" y="1838820"/>
                </a:lnTo>
                <a:lnTo>
                  <a:pt x="1562722" y="1834730"/>
                </a:lnTo>
                <a:close/>
              </a:path>
              <a:path w="1915795" h="2611754">
                <a:moveTo>
                  <a:pt x="1577746" y="2319667"/>
                </a:moveTo>
                <a:lnTo>
                  <a:pt x="1576666" y="2313406"/>
                </a:lnTo>
                <a:lnTo>
                  <a:pt x="1551635" y="2317686"/>
                </a:lnTo>
                <a:lnTo>
                  <a:pt x="1552702" y="2323947"/>
                </a:lnTo>
                <a:lnTo>
                  <a:pt x="1577746" y="2319667"/>
                </a:lnTo>
                <a:close/>
              </a:path>
              <a:path w="1915795" h="2611754">
                <a:moveTo>
                  <a:pt x="1580667" y="2079129"/>
                </a:moveTo>
                <a:lnTo>
                  <a:pt x="1558188" y="2067306"/>
                </a:lnTo>
                <a:lnTo>
                  <a:pt x="1555229" y="2072932"/>
                </a:lnTo>
                <a:lnTo>
                  <a:pt x="1577721" y="2084743"/>
                </a:lnTo>
                <a:lnTo>
                  <a:pt x="1580667" y="2079129"/>
                </a:lnTo>
                <a:close/>
              </a:path>
              <a:path w="1915795" h="2611754">
                <a:moveTo>
                  <a:pt x="1591335" y="1868741"/>
                </a:moveTo>
                <a:lnTo>
                  <a:pt x="1574990" y="1849310"/>
                </a:lnTo>
                <a:lnTo>
                  <a:pt x="1570126" y="1853399"/>
                </a:lnTo>
                <a:lnTo>
                  <a:pt x="1586471" y="1872830"/>
                </a:lnTo>
                <a:lnTo>
                  <a:pt x="1591335" y="1868741"/>
                </a:lnTo>
                <a:close/>
              </a:path>
              <a:path w="1915795" h="2611754">
                <a:moveTo>
                  <a:pt x="1619948" y="1902764"/>
                </a:moveTo>
                <a:lnTo>
                  <a:pt x="1603603" y="1883321"/>
                </a:lnTo>
                <a:lnTo>
                  <a:pt x="1598739" y="1887410"/>
                </a:lnTo>
                <a:lnTo>
                  <a:pt x="1615097" y="1906854"/>
                </a:lnTo>
                <a:lnTo>
                  <a:pt x="1619948" y="1902764"/>
                </a:lnTo>
                <a:close/>
              </a:path>
              <a:path w="1915795" h="2611754">
                <a:moveTo>
                  <a:pt x="1620012" y="2099818"/>
                </a:moveTo>
                <a:lnTo>
                  <a:pt x="1597533" y="2087994"/>
                </a:lnTo>
                <a:lnTo>
                  <a:pt x="1594573" y="2093620"/>
                </a:lnTo>
                <a:lnTo>
                  <a:pt x="1617052" y="2105431"/>
                </a:lnTo>
                <a:lnTo>
                  <a:pt x="1620012" y="2099818"/>
                </a:lnTo>
                <a:close/>
              </a:path>
              <a:path w="1915795" h="2611754">
                <a:moveTo>
                  <a:pt x="1621548" y="2312149"/>
                </a:moveTo>
                <a:lnTo>
                  <a:pt x="1620481" y="2305901"/>
                </a:lnTo>
                <a:lnTo>
                  <a:pt x="1595450" y="2310180"/>
                </a:lnTo>
                <a:lnTo>
                  <a:pt x="1596517" y="2316442"/>
                </a:lnTo>
                <a:lnTo>
                  <a:pt x="1621548" y="2312149"/>
                </a:lnTo>
                <a:close/>
              </a:path>
              <a:path w="1915795" h="2611754">
                <a:moveTo>
                  <a:pt x="1648561" y="1936775"/>
                </a:moveTo>
                <a:lnTo>
                  <a:pt x="1632216" y="1917344"/>
                </a:lnTo>
                <a:lnTo>
                  <a:pt x="1627352" y="1921433"/>
                </a:lnTo>
                <a:lnTo>
                  <a:pt x="1643710" y="1940864"/>
                </a:lnTo>
                <a:lnTo>
                  <a:pt x="1648561" y="1936775"/>
                </a:lnTo>
                <a:close/>
              </a:path>
              <a:path w="1915795" h="2611754">
                <a:moveTo>
                  <a:pt x="1659356" y="2120506"/>
                </a:moveTo>
                <a:lnTo>
                  <a:pt x="1636877" y="2108682"/>
                </a:lnTo>
                <a:lnTo>
                  <a:pt x="1633918" y="2114308"/>
                </a:lnTo>
                <a:lnTo>
                  <a:pt x="1656397" y="2126132"/>
                </a:lnTo>
                <a:lnTo>
                  <a:pt x="1659356" y="2120506"/>
                </a:lnTo>
                <a:close/>
              </a:path>
              <a:path w="1915795" h="2611754">
                <a:moveTo>
                  <a:pt x="1665363" y="2304643"/>
                </a:moveTo>
                <a:lnTo>
                  <a:pt x="1664296" y="2298382"/>
                </a:lnTo>
                <a:lnTo>
                  <a:pt x="1639252" y="2302675"/>
                </a:lnTo>
                <a:lnTo>
                  <a:pt x="1640332" y="2308936"/>
                </a:lnTo>
                <a:lnTo>
                  <a:pt x="1665363" y="2304643"/>
                </a:lnTo>
                <a:close/>
              </a:path>
              <a:path w="1915795" h="2611754">
                <a:moveTo>
                  <a:pt x="1677187" y="1970786"/>
                </a:moveTo>
                <a:lnTo>
                  <a:pt x="1660829" y="1951355"/>
                </a:lnTo>
                <a:lnTo>
                  <a:pt x="1655965" y="1955444"/>
                </a:lnTo>
                <a:lnTo>
                  <a:pt x="1672323" y="1974875"/>
                </a:lnTo>
                <a:lnTo>
                  <a:pt x="1677187" y="1970786"/>
                </a:lnTo>
                <a:close/>
              </a:path>
              <a:path w="1915795" h="2611754">
                <a:moveTo>
                  <a:pt x="1698701" y="2141194"/>
                </a:moveTo>
                <a:lnTo>
                  <a:pt x="1676209" y="2129371"/>
                </a:lnTo>
                <a:lnTo>
                  <a:pt x="1673263" y="2134997"/>
                </a:lnTo>
                <a:lnTo>
                  <a:pt x="1695742" y="2146820"/>
                </a:lnTo>
                <a:lnTo>
                  <a:pt x="1698701" y="2141194"/>
                </a:lnTo>
                <a:close/>
              </a:path>
              <a:path w="1915795" h="2611754">
                <a:moveTo>
                  <a:pt x="1705800" y="2004809"/>
                </a:moveTo>
                <a:lnTo>
                  <a:pt x="1689442" y="1985365"/>
                </a:lnTo>
                <a:lnTo>
                  <a:pt x="1684591" y="1989455"/>
                </a:lnTo>
                <a:lnTo>
                  <a:pt x="1700936" y="2008898"/>
                </a:lnTo>
                <a:lnTo>
                  <a:pt x="1705800" y="2004809"/>
                </a:lnTo>
                <a:close/>
              </a:path>
              <a:path w="1915795" h="2611754">
                <a:moveTo>
                  <a:pt x="1709178" y="2297138"/>
                </a:moveTo>
                <a:lnTo>
                  <a:pt x="1708099" y="2290876"/>
                </a:lnTo>
                <a:lnTo>
                  <a:pt x="1683067" y="2295169"/>
                </a:lnTo>
                <a:lnTo>
                  <a:pt x="1684147" y="2301430"/>
                </a:lnTo>
                <a:lnTo>
                  <a:pt x="1709178" y="2297138"/>
                </a:lnTo>
                <a:close/>
              </a:path>
              <a:path w="1915795" h="2611754">
                <a:moveTo>
                  <a:pt x="1734413" y="2038819"/>
                </a:moveTo>
                <a:lnTo>
                  <a:pt x="1718056" y="2019388"/>
                </a:lnTo>
                <a:lnTo>
                  <a:pt x="1713204" y="2023465"/>
                </a:lnTo>
                <a:lnTo>
                  <a:pt x="1729549" y="2042909"/>
                </a:lnTo>
                <a:lnTo>
                  <a:pt x="1734413" y="2038819"/>
                </a:lnTo>
                <a:close/>
              </a:path>
              <a:path w="1915795" h="2611754">
                <a:moveTo>
                  <a:pt x="1738033" y="2161883"/>
                </a:moveTo>
                <a:lnTo>
                  <a:pt x="1715554" y="2150059"/>
                </a:lnTo>
                <a:lnTo>
                  <a:pt x="1712607" y="2155685"/>
                </a:lnTo>
                <a:lnTo>
                  <a:pt x="1735086" y="2167509"/>
                </a:lnTo>
                <a:lnTo>
                  <a:pt x="1738033" y="2161883"/>
                </a:lnTo>
                <a:close/>
              </a:path>
              <a:path w="1915795" h="2611754">
                <a:moveTo>
                  <a:pt x="1752993" y="2289632"/>
                </a:moveTo>
                <a:lnTo>
                  <a:pt x="1751914" y="2283371"/>
                </a:lnTo>
                <a:lnTo>
                  <a:pt x="1726882" y="2287663"/>
                </a:lnTo>
                <a:lnTo>
                  <a:pt x="1727949" y="2293924"/>
                </a:lnTo>
                <a:lnTo>
                  <a:pt x="1752993" y="2289632"/>
                </a:lnTo>
                <a:close/>
              </a:path>
              <a:path w="1915795" h="2611754">
                <a:moveTo>
                  <a:pt x="1763026" y="2072830"/>
                </a:moveTo>
                <a:lnTo>
                  <a:pt x="1746669" y="2053399"/>
                </a:lnTo>
                <a:lnTo>
                  <a:pt x="1741817" y="2057488"/>
                </a:lnTo>
                <a:lnTo>
                  <a:pt x="1758162" y="2076919"/>
                </a:lnTo>
                <a:lnTo>
                  <a:pt x="1763026" y="2072830"/>
                </a:lnTo>
                <a:close/>
              </a:path>
              <a:path w="1915795" h="2611754">
                <a:moveTo>
                  <a:pt x="1777377" y="2182571"/>
                </a:moveTo>
                <a:lnTo>
                  <a:pt x="1754898" y="2170747"/>
                </a:lnTo>
                <a:lnTo>
                  <a:pt x="1751939" y="2176373"/>
                </a:lnTo>
                <a:lnTo>
                  <a:pt x="1774418" y="2188197"/>
                </a:lnTo>
                <a:lnTo>
                  <a:pt x="1777377" y="2182571"/>
                </a:lnTo>
                <a:close/>
              </a:path>
              <a:path w="1915795" h="2611754">
                <a:moveTo>
                  <a:pt x="1791639" y="2106853"/>
                </a:moveTo>
                <a:lnTo>
                  <a:pt x="1775294" y="2087410"/>
                </a:lnTo>
                <a:lnTo>
                  <a:pt x="1770430" y="2091499"/>
                </a:lnTo>
                <a:lnTo>
                  <a:pt x="1786775" y="2110943"/>
                </a:lnTo>
                <a:lnTo>
                  <a:pt x="1791639" y="2106853"/>
                </a:lnTo>
                <a:close/>
              </a:path>
              <a:path w="1915795" h="2611754">
                <a:moveTo>
                  <a:pt x="1796796" y="2282126"/>
                </a:moveTo>
                <a:lnTo>
                  <a:pt x="1795729" y="2275865"/>
                </a:lnTo>
                <a:lnTo>
                  <a:pt x="1770697" y="2280158"/>
                </a:lnTo>
                <a:lnTo>
                  <a:pt x="1771764" y="2286419"/>
                </a:lnTo>
                <a:lnTo>
                  <a:pt x="1796796" y="2282126"/>
                </a:lnTo>
                <a:close/>
              </a:path>
              <a:path w="1915795" h="2611754">
                <a:moveTo>
                  <a:pt x="1816722" y="2203259"/>
                </a:moveTo>
                <a:lnTo>
                  <a:pt x="1794243" y="2191435"/>
                </a:lnTo>
                <a:lnTo>
                  <a:pt x="1791284" y="2197062"/>
                </a:lnTo>
                <a:lnTo>
                  <a:pt x="1813763" y="2208885"/>
                </a:lnTo>
                <a:lnTo>
                  <a:pt x="1816722" y="2203259"/>
                </a:lnTo>
                <a:close/>
              </a:path>
              <a:path w="1915795" h="2611754">
                <a:moveTo>
                  <a:pt x="1820252" y="2140864"/>
                </a:moveTo>
                <a:lnTo>
                  <a:pt x="1803908" y="2121433"/>
                </a:lnTo>
                <a:lnTo>
                  <a:pt x="1799043" y="2125510"/>
                </a:lnTo>
                <a:lnTo>
                  <a:pt x="1815401" y="2144953"/>
                </a:lnTo>
                <a:lnTo>
                  <a:pt x="1820252" y="2140864"/>
                </a:lnTo>
                <a:close/>
              </a:path>
              <a:path w="1915795" h="2611754">
                <a:moveTo>
                  <a:pt x="1840598" y="2274620"/>
                </a:moveTo>
                <a:lnTo>
                  <a:pt x="1839531" y="2268359"/>
                </a:lnTo>
                <a:lnTo>
                  <a:pt x="1814499" y="2272652"/>
                </a:lnTo>
                <a:lnTo>
                  <a:pt x="1815579" y="2278913"/>
                </a:lnTo>
                <a:lnTo>
                  <a:pt x="1840598" y="2274620"/>
                </a:lnTo>
                <a:close/>
              </a:path>
              <a:path w="1915795" h="2611754">
                <a:moveTo>
                  <a:pt x="1848866" y="2174875"/>
                </a:moveTo>
                <a:lnTo>
                  <a:pt x="1832521" y="2155444"/>
                </a:lnTo>
                <a:lnTo>
                  <a:pt x="1827657" y="2159533"/>
                </a:lnTo>
                <a:lnTo>
                  <a:pt x="1844014" y="2178964"/>
                </a:lnTo>
                <a:lnTo>
                  <a:pt x="1848866" y="2174875"/>
                </a:lnTo>
                <a:close/>
              </a:path>
              <a:path w="1915795" h="2611754">
                <a:moveTo>
                  <a:pt x="1915172" y="2258618"/>
                </a:moveTo>
                <a:lnTo>
                  <a:pt x="1903996" y="2212073"/>
                </a:lnTo>
                <a:lnTo>
                  <a:pt x="1895271" y="2175789"/>
                </a:lnTo>
                <a:lnTo>
                  <a:pt x="1870583" y="2196566"/>
                </a:lnTo>
                <a:lnTo>
                  <a:pt x="1865464" y="2189429"/>
                </a:lnTo>
                <a:lnTo>
                  <a:pt x="1863788" y="2192617"/>
                </a:lnTo>
                <a:lnTo>
                  <a:pt x="1861134" y="2189454"/>
                </a:lnTo>
                <a:lnTo>
                  <a:pt x="1856270" y="2193544"/>
                </a:lnTo>
                <a:lnTo>
                  <a:pt x="1860588" y="2198687"/>
                </a:lnTo>
                <a:lnTo>
                  <a:pt x="1854669" y="2209939"/>
                </a:lnTo>
                <a:lnTo>
                  <a:pt x="1844954" y="2218118"/>
                </a:lnTo>
                <a:lnTo>
                  <a:pt x="1833587" y="2212124"/>
                </a:lnTo>
                <a:lnTo>
                  <a:pt x="1830628" y="2217750"/>
                </a:lnTo>
                <a:lnTo>
                  <a:pt x="1839709" y="2222538"/>
                </a:lnTo>
                <a:lnTo>
                  <a:pt x="1836966" y="2224836"/>
                </a:lnTo>
                <a:lnTo>
                  <a:pt x="1845005" y="2228316"/>
                </a:lnTo>
                <a:lnTo>
                  <a:pt x="1840890" y="2236152"/>
                </a:lnTo>
                <a:lnTo>
                  <a:pt x="1833626" y="2233942"/>
                </a:lnTo>
                <a:lnTo>
                  <a:pt x="1835696" y="2246033"/>
                </a:lnTo>
                <a:lnTo>
                  <a:pt x="1829993" y="2256879"/>
                </a:lnTo>
                <a:lnTo>
                  <a:pt x="1837588" y="2257044"/>
                </a:lnTo>
                <a:lnTo>
                  <a:pt x="1839531" y="2268359"/>
                </a:lnTo>
                <a:lnTo>
                  <a:pt x="1846503" y="2309050"/>
                </a:lnTo>
                <a:lnTo>
                  <a:pt x="1901913" y="2268359"/>
                </a:lnTo>
                <a:lnTo>
                  <a:pt x="1915172" y="225861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597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4" dirty="0"/>
              <a:t>De</a:t>
            </a:r>
            <a:r>
              <a:rPr spc="-240" dirty="0"/>
              <a:t>v</a:t>
            </a:r>
            <a:r>
              <a:rPr spc="-365" dirty="0"/>
              <a:t>e</a:t>
            </a:r>
            <a:r>
              <a:rPr spc="-155" dirty="0"/>
              <a:t>l</a:t>
            </a:r>
            <a:r>
              <a:rPr spc="-65" dirty="0"/>
              <a:t>o</a:t>
            </a:r>
            <a:r>
              <a:rPr spc="-215" dirty="0"/>
              <a:t>p</a:t>
            </a:r>
            <a:r>
              <a:rPr spc="-210" dirty="0"/>
              <a:t>e</a:t>
            </a:r>
            <a:r>
              <a:rPr spc="-130" dirty="0"/>
              <a:t>r</a:t>
            </a:r>
            <a:r>
              <a:rPr spc="50" dirty="0"/>
              <a:t> </a:t>
            </a:r>
            <a:r>
              <a:rPr spc="-215" dirty="0"/>
              <a:t>p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280" dirty="0"/>
              <a:t>b</a:t>
            </a:r>
            <a:r>
              <a:rPr spc="-185" dirty="0"/>
              <a:t>l</a:t>
            </a:r>
            <a:r>
              <a:rPr spc="-245" dirty="0"/>
              <a:t>e</a:t>
            </a:r>
            <a:r>
              <a:rPr spc="-380" dirty="0"/>
              <a:t>m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551035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Deploying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Code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etc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apps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(ALB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ASG)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Possibly,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consistently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environments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2123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775" dirty="0"/>
              <a:t>E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60" dirty="0"/>
              <a:t> </a:t>
            </a:r>
            <a:r>
              <a:rPr spc="-600" dirty="0"/>
              <a:t>B</a:t>
            </a:r>
            <a:r>
              <a:rPr spc="-340" dirty="0"/>
              <a:t>e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325" dirty="0"/>
              <a:t>k</a:t>
            </a:r>
            <a:r>
              <a:rPr spc="50" dirty="0"/>
              <a:t> </a:t>
            </a:r>
            <a:r>
              <a:rPr spc="195" dirty="0"/>
              <a:t>O</a:t>
            </a:r>
            <a:r>
              <a:rPr spc="-400" dirty="0"/>
              <a:t>v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5" dirty="0"/>
              <a:t>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8138159" cy="4290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4000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Beanstalk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centric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deploying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marR="1480185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: 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2,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easy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sense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of!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7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aa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S)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Beanstalk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underlying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4119" y="390143"/>
            <a:ext cx="1271016" cy="1267967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3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10" dirty="0"/>
              <a:t>E</a:t>
            </a:r>
            <a:r>
              <a:rPr spc="-250" dirty="0"/>
              <a:t>l</a:t>
            </a:r>
            <a:r>
              <a:rPr spc="-575" dirty="0"/>
              <a:t>a</a:t>
            </a:r>
            <a:r>
              <a:rPr spc="-345" dirty="0"/>
              <a:t>s</a:t>
            </a:r>
            <a:r>
              <a:rPr spc="-2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450" dirty="0"/>
              <a:t>e</a:t>
            </a:r>
            <a:r>
              <a:rPr spc="-459" dirty="0"/>
              <a:t>a</a:t>
            </a:r>
            <a:r>
              <a:rPr spc="-325" dirty="0"/>
              <a:t>ns</a:t>
            </a:r>
            <a:r>
              <a:rPr spc="-180" dirty="0"/>
              <a:t>t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325" dirty="0"/>
              <a:t>k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9199245" cy="39992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sta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OS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Bea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sta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configurable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Beanstalk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code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developer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Three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good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dev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LB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ASG: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pre-production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ASG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non-web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apps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(workers,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etc..)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3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10" dirty="0"/>
              <a:t>E</a:t>
            </a:r>
            <a:r>
              <a:rPr spc="-250" dirty="0"/>
              <a:t>l</a:t>
            </a:r>
            <a:r>
              <a:rPr spc="-575" dirty="0"/>
              <a:t>a</a:t>
            </a:r>
            <a:r>
              <a:rPr spc="-345" dirty="0"/>
              <a:t>s</a:t>
            </a:r>
            <a:r>
              <a:rPr spc="-2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450" dirty="0"/>
              <a:t>e</a:t>
            </a:r>
            <a:r>
              <a:rPr spc="-459" dirty="0"/>
              <a:t>a</a:t>
            </a:r>
            <a:r>
              <a:rPr spc="-325" dirty="0"/>
              <a:t>ns</a:t>
            </a:r>
            <a:r>
              <a:rPr spc="-180" dirty="0"/>
              <a:t>t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325" dirty="0"/>
              <a:t>k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pc="-409" dirty="0"/>
              <a:t>S</a:t>
            </a:r>
            <a:r>
              <a:rPr spc="-340" dirty="0"/>
              <a:t>u</a:t>
            </a:r>
            <a:r>
              <a:rPr spc="-135" dirty="0"/>
              <a:t>pp</a:t>
            </a:r>
            <a:r>
              <a:rPr spc="-50" dirty="0"/>
              <a:t>o</a:t>
            </a:r>
            <a:r>
              <a:rPr spc="225" dirty="0"/>
              <a:t>r</a:t>
            </a:r>
            <a:r>
              <a:rPr spc="65" dirty="0"/>
              <a:t>t</a:t>
            </a:r>
            <a:r>
              <a:rPr spc="35" dirty="0"/>
              <a:t> </a:t>
            </a:r>
            <a:r>
              <a:rPr spc="-140" dirty="0"/>
              <a:t>f</a:t>
            </a:r>
            <a:r>
              <a:rPr spc="-50" dirty="0"/>
              <a:t>o</a:t>
            </a:r>
            <a:r>
              <a:rPr dirty="0"/>
              <a:t>r</a:t>
            </a:r>
            <a:r>
              <a:rPr spc="35" dirty="0"/>
              <a:t> </a:t>
            </a:r>
            <a:r>
              <a:rPr spc="-175" dirty="0"/>
              <a:t>m</a:t>
            </a:r>
            <a:r>
              <a:rPr spc="-360" dirty="0"/>
              <a:t>a</a:t>
            </a:r>
            <a:r>
              <a:rPr spc="-229" dirty="0"/>
              <a:t>n</a:t>
            </a:r>
            <a:r>
              <a:rPr spc="-235" dirty="0"/>
              <a:t>y</a:t>
            </a:r>
            <a:r>
              <a:rPr spc="20" dirty="0"/>
              <a:t> </a:t>
            </a:r>
            <a:r>
              <a:rPr spc="-135" dirty="0"/>
              <a:t>p</a:t>
            </a:r>
            <a:r>
              <a:rPr spc="-145" dirty="0"/>
              <a:t>l</a:t>
            </a:r>
            <a:r>
              <a:rPr spc="-340" dirty="0"/>
              <a:t>a</a:t>
            </a:r>
            <a:r>
              <a:rPr spc="70" dirty="0"/>
              <a:t>t</a:t>
            </a:r>
            <a:r>
              <a:rPr spc="-135" dirty="0"/>
              <a:t>f</a:t>
            </a:r>
            <a:r>
              <a:rPr spc="-50" dirty="0"/>
              <a:t>o</a:t>
            </a:r>
            <a:r>
              <a:rPr spc="70" dirty="0"/>
              <a:t>r</a:t>
            </a:r>
            <a:r>
              <a:rPr spc="-175" dirty="0"/>
              <a:t>m</a:t>
            </a:r>
            <a:r>
              <a:rPr spc="-415" dirty="0"/>
              <a:t>s</a:t>
            </a:r>
            <a:r>
              <a:rPr spc="-285" dirty="0"/>
              <a:t>:</a:t>
            </a: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5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va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400" spc="-5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va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.N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IIS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Node.js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PHP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Python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Ruby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85840" y="1401571"/>
            <a:ext cx="4932045" cy="287972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Doc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Multi-Container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endParaRPr sz="2400">
              <a:latin typeface="Microsoft Sans Serif"/>
              <a:cs typeface="Microsoft Sans Serif"/>
            </a:endParaRPr>
          </a:p>
          <a:p>
            <a:pPr marL="698500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Preconfigured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7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te 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platform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(advanced)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734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Pricing</a:t>
            </a:r>
            <a:r>
              <a:rPr spc="50" dirty="0"/>
              <a:t> </a:t>
            </a:r>
            <a:r>
              <a:rPr spc="-114" dirty="0"/>
              <a:t>of</a:t>
            </a:r>
            <a:r>
              <a:rPr spc="55" dirty="0"/>
              <a:t> </a:t>
            </a:r>
            <a:r>
              <a:rPr spc="-175" dirty="0"/>
              <a:t>the</a:t>
            </a:r>
            <a:r>
              <a:rPr spc="55" dirty="0"/>
              <a:t> </a:t>
            </a:r>
            <a:r>
              <a:rPr spc="-190" dirty="0"/>
              <a:t>Cloud</a:t>
            </a:r>
            <a:r>
              <a:rPr spc="3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195" dirty="0"/>
              <a:t>Quick</a:t>
            </a:r>
            <a:r>
              <a:rPr spc="40" dirty="0"/>
              <a:t> </a:t>
            </a:r>
            <a:r>
              <a:rPr spc="-1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9763760" cy="40614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 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Compute: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Solves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traditional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28504" y="2407920"/>
            <a:ext cx="737616" cy="73761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11440" y="3334511"/>
            <a:ext cx="737616" cy="73761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06256" y="2395727"/>
            <a:ext cx="734568" cy="73761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17535" y="2395727"/>
            <a:ext cx="734568" cy="73761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906256" y="3334511"/>
            <a:ext cx="734568" cy="73761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16480" y="3336519"/>
            <a:ext cx="733042" cy="733042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7711440" y="4273296"/>
            <a:ext cx="1484630" cy="731520"/>
            <a:chOff x="7711440" y="4273296"/>
            <a:chExt cx="1484630" cy="73152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11440" y="4273296"/>
              <a:ext cx="731520" cy="73151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3816" y="4456176"/>
              <a:ext cx="762000" cy="3657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941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20" dirty="0"/>
              <a:t> </a:t>
            </a:r>
            <a:r>
              <a:rPr spc="-200" dirty="0"/>
              <a:t>CodeDeploy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41" y="1378203"/>
            <a:ext cx="515112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03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800">
              <a:latin typeface="Microsoft Sans Serif"/>
              <a:cs typeface="Microsoft Sans Serif"/>
            </a:endParaRPr>
          </a:p>
          <a:p>
            <a:pPr marL="241300">
              <a:lnSpc>
                <a:spcPts val="2970"/>
              </a:lnSpc>
            </a:pPr>
            <a:r>
              <a:rPr sz="27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endParaRPr sz="27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41" y="2625182"/>
            <a:ext cx="4966335" cy="14274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Works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10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Hybrid</a:t>
            </a:r>
            <a:r>
              <a:rPr sz="4125" spc="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4125" baseline="101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41" y="4526788"/>
            <a:ext cx="5796280" cy="1137920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ct val="804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provisioned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232876" y="2028474"/>
            <a:ext cx="697865" cy="6699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32876" y="2887884"/>
            <a:ext cx="697865" cy="6699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32876" y="3747294"/>
            <a:ext cx="697865" cy="66992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31270" y="2028474"/>
            <a:ext cx="697865" cy="66992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31270" y="2887884"/>
            <a:ext cx="697865" cy="66992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931270" y="3747294"/>
            <a:ext cx="697865" cy="669925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18415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067933" y="2218117"/>
            <a:ext cx="726440" cy="358775"/>
          </a:xfrm>
          <a:custGeom>
            <a:avLst/>
            <a:gdLst/>
            <a:ahLst/>
            <a:cxnLst/>
            <a:rect l="l" t="t" r="r" b="b"/>
            <a:pathLst>
              <a:path w="726440" h="358775">
                <a:moveTo>
                  <a:pt x="0" y="89555"/>
                </a:moveTo>
                <a:lnTo>
                  <a:pt x="546754" y="89555"/>
                </a:lnTo>
                <a:lnTo>
                  <a:pt x="546754" y="0"/>
                </a:lnTo>
                <a:lnTo>
                  <a:pt x="725864" y="179109"/>
                </a:lnTo>
                <a:lnTo>
                  <a:pt x="546754" y="358219"/>
                </a:lnTo>
                <a:lnTo>
                  <a:pt x="546754" y="268664"/>
                </a:lnTo>
                <a:lnTo>
                  <a:pt x="0" y="268664"/>
                </a:lnTo>
                <a:lnTo>
                  <a:pt x="0" y="89555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67933" y="3043425"/>
            <a:ext cx="726440" cy="358775"/>
          </a:xfrm>
          <a:custGeom>
            <a:avLst/>
            <a:gdLst/>
            <a:ahLst/>
            <a:cxnLst/>
            <a:rect l="l" t="t" r="r" b="b"/>
            <a:pathLst>
              <a:path w="726440" h="358775">
                <a:moveTo>
                  <a:pt x="0" y="89555"/>
                </a:moveTo>
                <a:lnTo>
                  <a:pt x="546754" y="89555"/>
                </a:lnTo>
                <a:lnTo>
                  <a:pt x="546754" y="0"/>
                </a:lnTo>
                <a:lnTo>
                  <a:pt x="725864" y="179109"/>
                </a:lnTo>
                <a:lnTo>
                  <a:pt x="546754" y="358219"/>
                </a:lnTo>
                <a:lnTo>
                  <a:pt x="546754" y="268664"/>
                </a:lnTo>
                <a:lnTo>
                  <a:pt x="0" y="268664"/>
                </a:lnTo>
                <a:lnTo>
                  <a:pt x="0" y="89555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67933" y="3874697"/>
            <a:ext cx="726440" cy="358775"/>
          </a:xfrm>
          <a:custGeom>
            <a:avLst/>
            <a:gdLst/>
            <a:ahLst/>
            <a:cxnLst/>
            <a:rect l="l" t="t" r="r" b="b"/>
            <a:pathLst>
              <a:path w="726440" h="358775">
                <a:moveTo>
                  <a:pt x="0" y="89555"/>
                </a:moveTo>
                <a:lnTo>
                  <a:pt x="546754" y="89555"/>
                </a:lnTo>
                <a:lnTo>
                  <a:pt x="546754" y="0"/>
                </a:lnTo>
                <a:lnTo>
                  <a:pt x="725864" y="179109"/>
                </a:lnTo>
                <a:lnTo>
                  <a:pt x="546754" y="358219"/>
                </a:lnTo>
                <a:lnTo>
                  <a:pt x="546754" y="268664"/>
                </a:lnTo>
                <a:lnTo>
                  <a:pt x="0" y="268664"/>
                </a:lnTo>
                <a:lnTo>
                  <a:pt x="0" y="89555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8000442" y="1575308"/>
            <a:ext cx="28327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being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upgraded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2343" y="347472"/>
            <a:ext cx="981455" cy="98145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664837" y="4574540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On-premises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Servers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being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upgraded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147304" y="5053583"/>
            <a:ext cx="868679" cy="865632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9061583" y="5050535"/>
            <a:ext cx="1603375" cy="868680"/>
            <a:chOff x="9061583" y="5050535"/>
            <a:chExt cx="1603375" cy="868680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799319" y="5050535"/>
              <a:ext cx="865631" cy="868680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9067933" y="5305808"/>
              <a:ext cx="726440" cy="358775"/>
            </a:xfrm>
            <a:custGeom>
              <a:avLst/>
              <a:gdLst/>
              <a:ahLst/>
              <a:cxnLst/>
              <a:rect l="l" t="t" r="r" b="b"/>
              <a:pathLst>
                <a:path w="726440" h="358775">
                  <a:moveTo>
                    <a:pt x="0" y="89555"/>
                  </a:moveTo>
                  <a:lnTo>
                    <a:pt x="546754" y="89555"/>
                  </a:lnTo>
                  <a:lnTo>
                    <a:pt x="546754" y="0"/>
                  </a:lnTo>
                  <a:lnTo>
                    <a:pt x="725864" y="179109"/>
                  </a:lnTo>
                  <a:lnTo>
                    <a:pt x="546754" y="358219"/>
                  </a:lnTo>
                  <a:lnTo>
                    <a:pt x="546754" y="268664"/>
                  </a:lnTo>
                  <a:lnTo>
                    <a:pt x="0" y="268664"/>
                  </a:lnTo>
                  <a:lnTo>
                    <a:pt x="0" y="89555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646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370" dirty="0"/>
              <a:t>y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85" dirty="0"/>
              <a:t>m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-5" dirty="0"/>
              <a:t>(</a:t>
            </a:r>
            <a:r>
              <a:rPr spc="-880" dirty="0"/>
              <a:t>SS</a:t>
            </a:r>
            <a:r>
              <a:rPr spc="-229" dirty="0"/>
              <a:t>M</a:t>
            </a:r>
            <a:r>
              <a:rPr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060815" cy="42684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Hybrid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Ge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10+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important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features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are: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Patching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enhanced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8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commands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entire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fleet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parameter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SSM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Parameter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2928" y="323088"/>
            <a:ext cx="1237487" cy="1240535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555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H</a:t>
            </a:r>
            <a:r>
              <a:rPr spc="-100" dirty="0"/>
              <a:t>o</a:t>
            </a:r>
            <a:r>
              <a:rPr spc="-65" dirty="0"/>
              <a:t>w</a:t>
            </a:r>
            <a:r>
              <a:rPr spc="55" dirty="0"/>
              <a:t> </a:t>
            </a:r>
            <a:r>
              <a:rPr spc="-715" dirty="0"/>
              <a:t>S</a:t>
            </a:r>
            <a:r>
              <a:rPr spc="-530" dirty="0"/>
              <a:t>y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85" dirty="0"/>
              <a:t>m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-135" dirty="0"/>
              <a:t>w</a:t>
            </a:r>
            <a:r>
              <a:rPr spc="-65" dirty="0"/>
              <a:t>o</a:t>
            </a:r>
            <a:r>
              <a:rPr spc="170" dirty="0"/>
              <a:t>r</a:t>
            </a:r>
            <a:r>
              <a:rPr spc="-330" dirty="0"/>
              <a:t>k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1788"/>
            <a:ext cx="4239895" cy="413131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241300" marR="430530" indent="-228600" algn="just">
              <a:lnSpc>
                <a:spcPct val="708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We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install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6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SSM </a:t>
            </a:r>
            <a:r>
              <a:rPr sz="26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ts val="2665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600">
              <a:latin typeface="Microsoft Sans Serif"/>
              <a:cs typeface="Microsoft Sans Serif"/>
            </a:endParaRPr>
          </a:p>
          <a:p>
            <a:pPr marL="241300" marR="504190" algn="just">
              <a:lnSpc>
                <a:spcPct val="70000"/>
              </a:lnSpc>
              <a:spcBef>
                <a:spcPts val="480"/>
              </a:spcBef>
            </a:pP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 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AMI</a:t>
            </a:r>
            <a:endParaRPr sz="2600">
              <a:latin typeface="Microsoft Sans Serif"/>
              <a:cs typeface="Microsoft Sans Serif"/>
            </a:endParaRPr>
          </a:p>
          <a:p>
            <a:pPr marL="241300" marR="912494" indent="-228600">
              <a:lnSpc>
                <a:spcPct val="708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marR="597535" algn="just">
              <a:lnSpc>
                <a:spcPct val="70000"/>
              </a:lnSpc>
              <a:spcBef>
                <a:spcPts val="25"/>
              </a:spcBef>
            </a:pP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5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241300">
              <a:lnSpc>
                <a:spcPts val="2150"/>
              </a:lnSpc>
            </a:pP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2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19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-30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endParaRPr sz="2600">
              <a:latin typeface="Microsoft Sans Serif"/>
              <a:cs typeface="Microsoft Sans Serif"/>
            </a:endParaRPr>
          </a:p>
          <a:p>
            <a:pPr marL="241300">
              <a:lnSpc>
                <a:spcPts val="2615"/>
              </a:lnSpc>
            </a:pPr>
            <a:r>
              <a:rPr sz="3825" spc="-2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9840" y="1446551"/>
            <a:ext cx="5303520" cy="117475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29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SSM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39840" y="3535679"/>
            <a:ext cx="1645920" cy="1991360"/>
          </a:xfrm>
          <a:custGeom>
            <a:avLst/>
            <a:gdLst/>
            <a:ahLst/>
            <a:cxnLst/>
            <a:rect l="l" t="t" r="r" b="b"/>
            <a:pathLst>
              <a:path w="1645920" h="1991360">
                <a:moveTo>
                  <a:pt x="0" y="0"/>
                </a:moveTo>
                <a:lnTo>
                  <a:pt x="1645920" y="0"/>
                </a:lnTo>
                <a:lnTo>
                  <a:pt x="164592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61169" y="5181091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168640" y="3535679"/>
            <a:ext cx="1645920" cy="1991360"/>
          </a:xfrm>
          <a:custGeom>
            <a:avLst/>
            <a:gdLst/>
            <a:ahLst/>
            <a:cxnLst/>
            <a:rect l="l" t="t" r="r" b="b"/>
            <a:pathLst>
              <a:path w="1645920" h="1991360">
                <a:moveTo>
                  <a:pt x="0" y="0"/>
                </a:moveTo>
                <a:lnTo>
                  <a:pt x="1645920" y="0"/>
                </a:lnTo>
                <a:lnTo>
                  <a:pt x="164592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389969" y="5181091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997440" y="3535679"/>
            <a:ext cx="1645920" cy="1991360"/>
          </a:xfrm>
          <a:custGeom>
            <a:avLst/>
            <a:gdLst/>
            <a:ahLst/>
            <a:cxnLst/>
            <a:rect l="l" t="t" r="r" b="b"/>
            <a:pathLst>
              <a:path w="1645920" h="1991360">
                <a:moveTo>
                  <a:pt x="0" y="0"/>
                </a:moveTo>
                <a:lnTo>
                  <a:pt x="1645920" y="0"/>
                </a:lnTo>
                <a:lnTo>
                  <a:pt x="164592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0083704" y="5181091"/>
            <a:ext cx="1473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Premise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VM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482079" y="4064000"/>
            <a:ext cx="1320800" cy="65024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3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SSM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331200" y="4064000"/>
            <a:ext cx="1320800" cy="65024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3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SSM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160000" y="4064000"/>
            <a:ext cx="1320800" cy="65024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175260" rIns="0" bIns="0" rtlCol="0">
            <a:spAutoFit/>
          </a:bodyPr>
          <a:lstStyle/>
          <a:p>
            <a:pPr marL="158115">
              <a:lnSpc>
                <a:spcPct val="100000"/>
              </a:lnSpc>
              <a:spcBef>
                <a:spcPts val="13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SSM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104380" y="2621279"/>
            <a:ext cx="76200" cy="1442720"/>
          </a:xfrm>
          <a:custGeom>
            <a:avLst/>
            <a:gdLst/>
            <a:ahLst/>
            <a:cxnLst/>
            <a:rect l="l" t="t" r="r" b="b"/>
            <a:pathLst>
              <a:path w="76200" h="1442720">
                <a:moveTo>
                  <a:pt x="41275" y="63500"/>
                </a:moveTo>
                <a:lnTo>
                  <a:pt x="34925" y="63500"/>
                </a:lnTo>
                <a:lnTo>
                  <a:pt x="34925" y="1442720"/>
                </a:lnTo>
                <a:lnTo>
                  <a:pt x="41275" y="1442720"/>
                </a:lnTo>
                <a:lnTo>
                  <a:pt x="41275" y="63500"/>
                </a:lnTo>
                <a:close/>
              </a:path>
              <a:path w="76200" h="144272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4272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933180" y="2621279"/>
            <a:ext cx="76200" cy="1442720"/>
          </a:xfrm>
          <a:custGeom>
            <a:avLst/>
            <a:gdLst/>
            <a:ahLst/>
            <a:cxnLst/>
            <a:rect l="l" t="t" r="r" b="b"/>
            <a:pathLst>
              <a:path w="76200" h="1442720">
                <a:moveTo>
                  <a:pt x="41275" y="63500"/>
                </a:moveTo>
                <a:lnTo>
                  <a:pt x="34925" y="63500"/>
                </a:lnTo>
                <a:lnTo>
                  <a:pt x="34925" y="1442720"/>
                </a:lnTo>
                <a:lnTo>
                  <a:pt x="41275" y="1442720"/>
                </a:lnTo>
                <a:lnTo>
                  <a:pt x="41275" y="63500"/>
                </a:lnTo>
                <a:close/>
              </a:path>
              <a:path w="76200" h="144272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4272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761980" y="2621279"/>
            <a:ext cx="76200" cy="1442720"/>
          </a:xfrm>
          <a:custGeom>
            <a:avLst/>
            <a:gdLst/>
            <a:ahLst/>
            <a:cxnLst/>
            <a:rect l="l" t="t" r="r" b="b"/>
            <a:pathLst>
              <a:path w="76200" h="1442720">
                <a:moveTo>
                  <a:pt x="41275" y="63500"/>
                </a:moveTo>
                <a:lnTo>
                  <a:pt x="34925" y="63500"/>
                </a:lnTo>
                <a:lnTo>
                  <a:pt x="34925" y="1442720"/>
                </a:lnTo>
                <a:lnTo>
                  <a:pt x="41275" y="1442720"/>
                </a:lnTo>
                <a:lnTo>
                  <a:pt x="41275" y="63500"/>
                </a:lnTo>
                <a:close/>
              </a:path>
              <a:path w="76200" h="144272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4272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792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30" dirty="0"/>
              <a:t> </a:t>
            </a:r>
            <a:r>
              <a:rPr spc="-180" dirty="0"/>
              <a:t>OpsWorks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0074910" cy="43021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Chef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Puppet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repetitive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OpsWorks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Chef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Puppet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Load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volumes…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Chef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Puppet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OpsWorks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682480" y="2561260"/>
            <a:ext cx="1899920" cy="70214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543105" y="3384513"/>
            <a:ext cx="2178668" cy="76581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15600" y="249936"/>
            <a:ext cx="1066800" cy="1066799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13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O</a:t>
            </a:r>
            <a:r>
              <a:rPr spc="-15" dirty="0"/>
              <a:t>p</a:t>
            </a:r>
            <a:r>
              <a:rPr spc="-645" dirty="0"/>
              <a:t>s</a:t>
            </a:r>
            <a:r>
              <a:rPr spc="75" dirty="0"/>
              <a:t>W</a:t>
            </a:r>
            <a:r>
              <a:rPr spc="-40" dirty="0"/>
              <a:t>o</a:t>
            </a:r>
            <a:r>
              <a:rPr spc="150" dirty="0"/>
              <a:t>r</a:t>
            </a:r>
            <a:r>
              <a:rPr spc="-330" dirty="0"/>
              <a:t>k</a:t>
            </a:r>
            <a:r>
              <a:rPr spc="-645" dirty="0"/>
              <a:t>s</a:t>
            </a:r>
            <a:r>
              <a:rPr spc="-210" dirty="0"/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spc="-315" dirty="0"/>
              <a:t>c</a:t>
            </a:r>
            <a:r>
              <a:rPr spc="-345" dirty="0"/>
              <a:t>h</a:t>
            </a:r>
            <a:r>
              <a:rPr spc="-185" dirty="0"/>
              <a:t>i</a:t>
            </a:r>
            <a:r>
              <a:rPr spc="95" dirty="0"/>
              <a:t>t</a:t>
            </a:r>
            <a:r>
              <a:rPr spc="-335" dirty="0"/>
              <a:t>e</a:t>
            </a:r>
            <a:r>
              <a:rPr spc="-170" dirty="0"/>
              <a:t>c</a:t>
            </a:r>
            <a:r>
              <a:rPr spc="-105" dirty="0"/>
              <a:t>t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4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9048" y="1559721"/>
            <a:ext cx="1323340" cy="8724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6370" rIns="0" bIns="0" rtlCol="0">
            <a:spAutoFit/>
          </a:bodyPr>
          <a:lstStyle/>
          <a:p>
            <a:pPr marL="163830" marR="155575" indent="31115">
              <a:lnSpc>
                <a:spcPts val="2090"/>
              </a:lnSpc>
              <a:spcBef>
                <a:spcPts val="131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Cookbook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453371" y="1574262"/>
            <a:ext cx="1428750" cy="87249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61925" rIns="0" bIns="0" rtlCol="0">
            <a:spAutoFit/>
          </a:bodyPr>
          <a:lstStyle/>
          <a:p>
            <a:pPr marL="242570" marR="182245" indent="284480">
              <a:lnSpc>
                <a:spcPts val="2110"/>
              </a:lnSpc>
              <a:spcBef>
                <a:spcPts val="127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App 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702135" y="2041690"/>
            <a:ext cx="4969510" cy="1138555"/>
            <a:chOff x="3702135" y="2041690"/>
            <a:chExt cx="4969510" cy="1138555"/>
          </a:xfrm>
        </p:grpSpPr>
        <p:sp>
          <p:nvSpPr>
            <p:cNvPr id="8" name="object 8"/>
            <p:cNvSpPr/>
            <p:nvPr/>
          </p:nvSpPr>
          <p:spPr>
            <a:xfrm>
              <a:off x="3708485" y="2048040"/>
              <a:ext cx="4956810" cy="1125855"/>
            </a:xfrm>
            <a:custGeom>
              <a:avLst/>
              <a:gdLst/>
              <a:ahLst/>
              <a:cxnLst/>
              <a:rect l="l" t="t" r="r" b="b"/>
              <a:pathLst>
                <a:path w="4956809" h="1125855">
                  <a:moveTo>
                    <a:pt x="0" y="0"/>
                  </a:moveTo>
                  <a:lnTo>
                    <a:pt x="4956722" y="0"/>
                  </a:lnTo>
                  <a:lnTo>
                    <a:pt x="4956722" y="1125417"/>
                  </a:lnTo>
                  <a:lnTo>
                    <a:pt x="0" y="112541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87112" y="2206752"/>
              <a:ext cx="734567" cy="734568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3010762" y="2258059"/>
            <a:ext cx="13811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Elastic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Load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40752" y="2212848"/>
            <a:ext cx="472440" cy="4724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967499" y="2718308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OpsWorks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708485" y="3443160"/>
            <a:ext cx="4956810" cy="1125855"/>
          </a:xfrm>
          <a:custGeom>
            <a:avLst/>
            <a:gdLst/>
            <a:ahLst/>
            <a:cxnLst/>
            <a:rect l="l" t="t" r="r" b="b"/>
            <a:pathLst>
              <a:path w="4956809" h="1125854">
                <a:moveTo>
                  <a:pt x="0" y="0"/>
                </a:moveTo>
                <a:lnTo>
                  <a:pt x="4956722" y="0"/>
                </a:lnTo>
                <a:lnTo>
                  <a:pt x="4956722" y="1125417"/>
                </a:lnTo>
                <a:lnTo>
                  <a:pt x="0" y="11254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10762" y="3650995"/>
            <a:ext cx="116967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Application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Server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40752" y="3608832"/>
            <a:ext cx="472440" cy="47243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967499" y="4114292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OpsWorks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37176" y="3669791"/>
            <a:ext cx="1219200" cy="472440"/>
            <a:chOff x="4837176" y="3669791"/>
            <a:chExt cx="1219200" cy="472440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7176" y="3669791"/>
              <a:ext cx="475488" cy="4724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83936" y="3669791"/>
              <a:ext cx="472439" cy="472440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4273058" y="4144771"/>
            <a:ext cx="2505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App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Server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Instances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(EC2)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708485" y="4749638"/>
            <a:ext cx="4956810" cy="1125855"/>
          </a:xfrm>
          <a:custGeom>
            <a:avLst/>
            <a:gdLst/>
            <a:ahLst/>
            <a:cxnLst/>
            <a:rect l="l" t="t" r="r" b="b"/>
            <a:pathLst>
              <a:path w="4956809" h="1125854">
                <a:moveTo>
                  <a:pt x="0" y="0"/>
                </a:moveTo>
                <a:lnTo>
                  <a:pt x="4956722" y="0"/>
                </a:lnTo>
                <a:lnTo>
                  <a:pt x="4956722" y="1125417"/>
                </a:lnTo>
                <a:lnTo>
                  <a:pt x="0" y="1125417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010762" y="4958588"/>
            <a:ext cx="890269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ab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 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Layer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40752" y="4913376"/>
            <a:ext cx="472440" cy="472440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967499" y="5418835"/>
            <a:ext cx="1638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OpsWorks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Layers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99509" y="5467603"/>
            <a:ext cx="2099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Database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Server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(RDS)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175503" y="4824984"/>
            <a:ext cx="655320" cy="652271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5928891" y="2410459"/>
            <a:ext cx="3790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029480" y="1465579"/>
            <a:ext cx="1546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OpsWorks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Stack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067263" y="1771985"/>
            <a:ext cx="9448800" cy="4291965"/>
            <a:chOff x="1067263" y="1771985"/>
            <a:chExt cx="9448800" cy="4291965"/>
          </a:xfrm>
        </p:grpSpPr>
        <p:sp>
          <p:nvSpPr>
            <p:cNvPr id="30" name="object 30"/>
            <p:cNvSpPr/>
            <p:nvPr/>
          </p:nvSpPr>
          <p:spPr>
            <a:xfrm>
              <a:off x="2529328" y="1778335"/>
              <a:ext cx="6743065" cy="4279265"/>
            </a:xfrm>
            <a:custGeom>
              <a:avLst/>
              <a:gdLst/>
              <a:ahLst/>
              <a:cxnLst/>
              <a:rect l="l" t="t" r="r" b="b"/>
              <a:pathLst>
                <a:path w="6743065" h="4279265">
                  <a:moveTo>
                    <a:pt x="0" y="0"/>
                  </a:moveTo>
                  <a:lnTo>
                    <a:pt x="6742947" y="0"/>
                  </a:lnTo>
                  <a:lnTo>
                    <a:pt x="6742947" y="4278997"/>
                  </a:lnTo>
                  <a:lnTo>
                    <a:pt x="0" y="42789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1067257" y="2431922"/>
              <a:ext cx="1864995" cy="2867660"/>
            </a:xfrm>
            <a:custGeom>
              <a:avLst/>
              <a:gdLst/>
              <a:ahLst/>
              <a:cxnLst/>
              <a:rect l="l" t="t" r="r" b="b"/>
              <a:pathLst>
                <a:path w="1864995" h="2867660">
                  <a:moveTo>
                    <a:pt x="1864753" y="1523047"/>
                  </a:moveTo>
                  <a:lnTo>
                    <a:pt x="1858403" y="1519872"/>
                  </a:lnTo>
                  <a:lnTo>
                    <a:pt x="1788553" y="1484947"/>
                  </a:lnTo>
                  <a:lnTo>
                    <a:pt x="1788553" y="1519872"/>
                  </a:lnTo>
                  <a:lnTo>
                    <a:pt x="6350" y="1519872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1526222"/>
                  </a:lnTo>
                  <a:lnTo>
                    <a:pt x="0" y="2832709"/>
                  </a:lnTo>
                  <a:lnTo>
                    <a:pt x="1788553" y="2832709"/>
                  </a:lnTo>
                  <a:lnTo>
                    <a:pt x="1788553" y="2867634"/>
                  </a:lnTo>
                  <a:lnTo>
                    <a:pt x="1858403" y="2832709"/>
                  </a:lnTo>
                  <a:lnTo>
                    <a:pt x="1864753" y="2829534"/>
                  </a:lnTo>
                  <a:lnTo>
                    <a:pt x="1858403" y="2826359"/>
                  </a:lnTo>
                  <a:lnTo>
                    <a:pt x="1788553" y="2791434"/>
                  </a:lnTo>
                  <a:lnTo>
                    <a:pt x="1788553" y="2826359"/>
                  </a:lnTo>
                  <a:lnTo>
                    <a:pt x="6350" y="2826359"/>
                  </a:lnTo>
                  <a:lnTo>
                    <a:pt x="6350" y="1526222"/>
                  </a:lnTo>
                  <a:lnTo>
                    <a:pt x="1788553" y="1526222"/>
                  </a:lnTo>
                  <a:lnTo>
                    <a:pt x="1788553" y="1561147"/>
                  </a:lnTo>
                  <a:lnTo>
                    <a:pt x="1858403" y="1526222"/>
                  </a:lnTo>
                  <a:lnTo>
                    <a:pt x="1864753" y="1523047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0656" y="3584447"/>
              <a:ext cx="694944" cy="69494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9579040" y="4297171"/>
            <a:ext cx="1194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197002" y="1432264"/>
            <a:ext cx="8009255" cy="2783205"/>
            <a:chOff x="2197002" y="1432264"/>
            <a:chExt cx="8009255" cy="2783205"/>
          </a:xfrm>
        </p:grpSpPr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58071" y="3739895"/>
              <a:ext cx="646176" cy="475488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0129596" y="2446459"/>
              <a:ext cx="76200" cy="1139825"/>
            </a:xfrm>
            <a:custGeom>
              <a:avLst/>
              <a:gdLst/>
              <a:ahLst/>
              <a:cxnLst/>
              <a:rect l="l" t="t" r="r" b="b"/>
              <a:pathLst>
                <a:path w="76200" h="1139825">
                  <a:moveTo>
                    <a:pt x="34924" y="1063593"/>
                  </a:moveTo>
                  <a:lnTo>
                    <a:pt x="0" y="1063593"/>
                  </a:lnTo>
                  <a:lnTo>
                    <a:pt x="38100" y="1139793"/>
                  </a:lnTo>
                  <a:lnTo>
                    <a:pt x="69850" y="1076293"/>
                  </a:lnTo>
                  <a:lnTo>
                    <a:pt x="34925" y="1076293"/>
                  </a:lnTo>
                  <a:lnTo>
                    <a:pt x="34924" y="1063593"/>
                  </a:lnTo>
                  <a:close/>
                </a:path>
                <a:path w="76200" h="1139825">
                  <a:moveTo>
                    <a:pt x="41273" y="0"/>
                  </a:moveTo>
                  <a:lnTo>
                    <a:pt x="34923" y="0"/>
                  </a:lnTo>
                  <a:lnTo>
                    <a:pt x="34925" y="1076293"/>
                  </a:lnTo>
                  <a:lnTo>
                    <a:pt x="41275" y="1076293"/>
                  </a:lnTo>
                  <a:lnTo>
                    <a:pt x="41273" y="0"/>
                  </a:lnTo>
                  <a:close/>
                </a:path>
                <a:path w="76200" h="1139825">
                  <a:moveTo>
                    <a:pt x="76200" y="1063593"/>
                  </a:moveTo>
                  <a:lnTo>
                    <a:pt x="41274" y="1063593"/>
                  </a:lnTo>
                  <a:lnTo>
                    <a:pt x="41275" y="1076293"/>
                  </a:lnTo>
                  <a:lnTo>
                    <a:pt x="69850" y="1076293"/>
                  </a:lnTo>
                  <a:lnTo>
                    <a:pt x="76200" y="106359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2211289" y="1446551"/>
              <a:ext cx="648970" cy="648970"/>
            </a:xfrm>
            <a:custGeom>
              <a:avLst/>
              <a:gdLst/>
              <a:ahLst/>
              <a:cxnLst/>
              <a:rect l="l" t="t" r="r" b="b"/>
              <a:pathLst>
                <a:path w="648969" h="648969">
                  <a:moveTo>
                    <a:pt x="648902" y="0"/>
                  </a:moveTo>
                  <a:lnTo>
                    <a:pt x="0" y="0"/>
                  </a:lnTo>
                  <a:lnTo>
                    <a:pt x="0" y="648902"/>
                  </a:lnTo>
                  <a:lnTo>
                    <a:pt x="648902" y="648902"/>
                  </a:lnTo>
                  <a:lnTo>
                    <a:pt x="6489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211289" y="1446551"/>
              <a:ext cx="648970" cy="648970"/>
            </a:xfrm>
            <a:custGeom>
              <a:avLst/>
              <a:gdLst/>
              <a:ahLst/>
              <a:cxnLst/>
              <a:rect l="l" t="t" r="r" b="b"/>
              <a:pathLst>
                <a:path w="648969" h="648969">
                  <a:moveTo>
                    <a:pt x="0" y="0"/>
                  </a:moveTo>
                  <a:lnTo>
                    <a:pt x="648902" y="0"/>
                  </a:lnTo>
                  <a:lnTo>
                    <a:pt x="648902" y="648902"/>
                  </a:lnTo>
                  <a:lnTo>
                    <a:pt x="0" y="648902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E226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422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Deployment</a:t>
            </a:r>
            <a:r>
              <a:rPr spc="25" dirty="0"/>
              <a:t> </a:t>
            </a:r>
            <a:r>
              <a:rPr spc="-90" dirty="0"/>
              <a:t>-</a:t>
            </a:r>
            <a:r>
              <a:rPr spc="30" dirty="0"/>
              <a:t> </a:t>
            </a:r>
            <a:r>
              <a:rPr spc="-3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76849"/>
            <a:ext cx="10454005" cy="411162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  <a:tab pos="2903855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CloudFormation:	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(AWS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ast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ks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Repeat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  <a:tab pos="2087245" algn="l"/>
              </a:tabLst>
            </a:pP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Beanstalk:	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(AWS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Platform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(PaaS),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certain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programming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Docker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code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consistently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known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ex,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ALB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  <a:tab pos="2437130" algn="l"/>
              </a:tabLst>
            </a:pP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CodeDeploy	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(hybrid):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upgrade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onto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(hybrid):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patch,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commands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861695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35" dirty="0"/>
              <a:t>Global</a:t>
            </a:r>
            <a:r>
              <a:rPr sz="6000" spc="55" dirty="0"/>
              <a:t> </a:t>
            </a:r>
            <a:r>
              <a:rPr sz="6000" spc="-275" dirty="0"/>
              <a:t>Infrastructure</a:t>
            </a:r>
            <a:r>
              <a:rPr sz="6000" spc="60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898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-30" dirty="0"/>
              <a:t>h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375" dirty="0"/>
              <a:t>k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575" dirty="0"/>
              <a:t>g</a:t>
            </a:r>
            <a:r>
              <a:rPr spc="-185" dirty="0"/>
              <a:t>l</a:t>
            </a:r>
            <a:r>
              <a:rPr spc="-135" dirty="0"/>
              <a:t>o</a:t>
            </a:r>
            <a:r>
              <a:rPr spc="-145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0" dirty="0"/>
              <a:t> </a:t>
            </a:r>
            <a:r>
              <a:rPr spc="-575" dirty="0"/>
              <a:t>a</a:t>
            </a:r>
            <a:r>
              <a:rPr spc="-215" dirty="0"/>
              <a:t>pp</a:t>
            </a:r>
            <a:r>
              <a:rPr spc="-185" dirty="0"/>
              <a:t>li</a:t>
            </a:r>
            <a:r>
              <a:rPr spc="-445" dirty="0"/>
              <a:t>c</a:t>
            </a:r>
            <a:r>
              <a:rPr spc="-500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</a:t>
            </a:r>
            <a:r>
              <a:rPr spc="-175" dirty="0"/>
              <a:t>n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42643"/>
            <a:ext cx="9915525" cy="42291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geographies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AWS: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this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could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09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Decreased</a:t>
            </a:r>
            <a:r>
              <a:rPr sz="3825" spc="3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615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takes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packet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reach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closer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experience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9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Disaster</a:t>
            </a:r>
            <a:r>
              <a:rPr sz="3825" spc="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(DR)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615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goes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down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(earthquake,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storms,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power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shutdown,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politics)…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fail-over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still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working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important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2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protection: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harder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43616" y="350520"/>
            <a:ext cx="710183" cy="7101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13392" y="350520"/>
            <a:ext cx="710183" cy="7101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83168" y="350520"/>
            <a:ext cx="710183" cy="710183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866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Gl</a:t>
            </a:r>
            <a:r>
              <a:rPr spc="-180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0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204" dirty="0"/>
              <a:t>I</a:t>
            </a:r>
            <a:r>
              <a:rPr spc="-395" dirty="0"/>
              <a:t>n</a:t>
            </a:r>
            <a:r>
              <a:rPr spc="-165" dirty="0"/>
              <a:t>f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170" dirty="0"/>
              <a:t>r</a:t>
            </a:r>
            <a:r>
              <a:rPr spc="-285" dirty="0"/>
              <a:t>u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175" dirty="0"/>
              <a:t>re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9379"/>
            <a:ext cx="3154045" cy="429260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241300" marR="215265" indent="-228600">
              <a:lnSpc>
                <a:spcPts val="2300"/>
              </a:lnSpc>
              <a:spcBef>
                <a:spcPts val="66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ying 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9200"/>
              </a:lnSpc>
              <a:spcBef>
                <a:spcPts val="106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3525" spc="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Zones:</a:t>
            </a:r>
            <a:r>
              <a:rPr sz="3525" spc="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ulti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marR="204470" indent="-228600">
              <a:lnSpc>
                <a:spcPct val="80700"/>
              </a:lnSpc>
              <a:spcBef>
                <a:spcPts val="102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3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4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Loc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3525" spc="-6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oin</a:t>
            </a:r>
            <a:r>
              <a:rPr sz="3525" spc="-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-3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ence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as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clo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 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endParaRPr sz="2400">
              <a:latin typeface="Microsoft Sans Serif"/>
              <a:cs typeface="Microsoft Sans Serif"/>
            </a:endParaRPr>
          </a:p>
          <a:p>
            <a:pPr marL="241300" marR="78740" indent="-228600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at: </a:t>
            </a:r>
            <a:r>
              <a:rPr sz="2400" spc="-16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https://infrastructure.aw </a:t>
            </a:r>
            <a:r>
              <a:rPr sz="2400" spc="-62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s/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9182" y="1446551"/>
            <a:ext cx="7406389" cy="4129523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0979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Gl</a:t>
            </a:r>
            <a:r>
              <a:rPr spc="-180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0" dirty="0"/>
              <a:t> </a:t>
            </a:r>
            <a:r>
              <a:rPr dirty="0"/>
              <a:t>A</a:t>
            </a:r>
            <a:r>
              <a:rPr spc="-210" dirty="0"/>
              <a:t>pp</a:t>
            </a:r>
            <a:r>
              <a:rPr spc="-180" dirty="0"/>
              <a:t>li</a:t>
            </a:r>
            <a:r>
              <a:rPr spc="-38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45" dirty="0"/>
              <a:t>i</a:t>
            </a:r>
            <a:r>
              <a:rPr spc="-335" dirty="0"/>
              <a:t>n</a:t>
            </a:r>
            <a:r>
              <a:rPr spc="-200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65176" y="1385176"/>
            <a:ext cx="9921875" cy="428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75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53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closest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least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disaster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strategies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(CDN):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Cache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experience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T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Accelerate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downloads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52069" lvl="1" indent="-228600">
              <a:lnSpc>
                <a:spcPct val="7920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1737360"/>
            <a:ext cx="713231" cy="7132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" y="2740151"/>
            <a:ext cx="713231" cy="7132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" y="4718303"/>
            <a:ext cx="713231" cy="7132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520" y="3773423"/>
            <a:ext cx="713231" cy="71323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97763"/>
            <a:ext cx="44989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20" dirty="0"/>
              <a:t> </a:t>
            </a:r>
            <a:r>
              <a:rPr spc="-190" dirty="0"/>
              <a:t>Cloud</a:t>
            </a:r>
            <a:r>
              <a:rPr spc="15" dirty="0"/>
              <a:t> </a:t>
            </a:r>
            <a:r>
              <a:rPr spc="-125" dirty="0"/>
              <a:t>History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31850" y="2604558"/>
            <a:ext cx="10528300" cy="1631950"/>
            <a:chOff x="831850" y="2604558"/>
            <a:chExt cx="10528300" cy="1631950"/>
          </a:xfrm>
        </p:grpSpPr>
        <p:sp>
          <p:nvSpPr>
            <p:cNvPr id="6" name="object 6"/>
            <p:cNvSpPr/>
            <p:nvPr/>
          </p:nvSpPr>
          <p:spPr>
            <a:xfrm>
              <a:off x="838200" y="2747432"/>
              <a:ext cx="10515600" cy="1363345"/>
            </a:xfrm>
            <a:custGeom>
              <a:avLst/>
              <a:gdLst/>
              <a:ahLst/>
              <a:cxnLst/>
              <a:rect l="l" t="t" r="r" b="b"/>
              <a:pathLst>
                <a:path w="10515600" h="1363345">
                  <a:moveTo>
                    <a:pt x="9834040" y="0"/>
                  </a:moveTo>
                  <a:lnTo>
                    <a:pt x="9834040" y="340780"/>
                  </a:lnTo>
                  <a:lnTo>
                    <a:pt x="0" y="340780"/>
                  </a:lnTo>
                  <a:lnTo>
                    <a:pt x="0" y="1022352"/>
                  </a:lnTo>
                  <a:lnTo>
                    <a:pt x="9834040" y="1022352"/>
                  </a:lnTo>
                  <a:lnTo>
                    <a:pt x="9834040" y="1363132"/>
                  </a:lnTo>
                  <a:lnTo>
                    <a:pt x="10515600" y="681572"/>
                  </a:lnTo>
                  <a:lnTo>
                    <a:pt x="983404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38200" y="2747432"/>
              <a:ext cx="10515600" cy="1363345"/>
            </a:xfrm>
            <a:custGeom>
              <a:avLst/>
              <a:gdLst/>
              <a:ahLst/>
              <a:cxnLst/>
              <a:rect l="l" t="t" r="r" b="b"/>
              <a:pathLst>
                <a:path w="10515600" h="1363345">
                  <a:moveTo>
                    <a:pt x="0" y="340780"/>
                  </a:moveTo>
                  <a:lnTo>
                    <a:pt x="9834041" y="340780"/>
                  </a:lnTo>
                  <a:lnTo>
                    <a:pt x="9834041" y="0"/>
                  </a:lnTo>
                  <a:lnTo>
                    <a:pt x="10515600" y="681572"/>
                  </a:lnTo>
                  <a:lnTo>
                    <a:pt x="9834041" y="1363133"/>
                  </a:lnTo>
                  <a:lnTo>
                    <a:pt x="9834041" y="1022353"/>
                  </a:lnTo>
                  <a:lnTo>
                    <a:pt x="0" y="1022353"/>
                  </a:lnTo>
                  <a:lnTo>
                    <a:pt x="0" y="34078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828800" y="2607733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667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912532" y="3767665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667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375473" y="1703323"/>
            <a:ext cx="90741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2002: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ts val="2210"/>
              </a:lnSpc>
              <a:spcBef>
                <a:spcPts val="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ll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y  launched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81204" y="4269740"/>
            <a:ext cx="246189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2003:</a:t>
            </a:r>
            <a:endParaRPr sz="1800">
              <a:latin typeface="Calibri"/>
              <a:cs typeface="Calibri"/>
            </a:endParaRPr>
          </a:p>
          <a:p>
            <a:pPr marL="12065" marR="5080" indent="1270" algn="ctr">
              <a:lnSpc>
                <a:spcPts val="2180"/>
              </a:lnSpc>
              <a:spcBef>
                <a:spcPts val="3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Amazon infrastructure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is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one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their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core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strength.</a:t>
            </a:r>
            <a:endParaRPr sz="1800">
              <a:latin typeface="Calibri"/>
              <a:cs typeface="Calibri"/>
            </a:endParaRPr>
          </a:p>
          <a:p>
            <a:pPr marL="1270" algn="ctr">
              <a:lnSpc>
                <a:spcPts val="213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Idea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market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3981037" y="1928589"/>
            <a:ext cx="6991984" cy="3216275"/>
            <a:chOff x="3981037" y="1928589"/>
            <a:chExt cx="6991984" cy="3216275"/>
          </a:xfrm>
        </p:grpSpPr>
        <p:sp>
          <p:nvSpPr>
            <p:cNvPr id="13" name="object 13"/>
            <p:cNvSpPr/>
            <p:nvPr/>
          </p:nvSpPr>
          <p:spPr>
            <a:xfrm>
              <a:off x="3984212" y="2607733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667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100147" y="3767665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667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0381" y="2606968"/>
              <a:ext cx="0" cy="466090"/>
            </a:xfrm>
            <a:custGeom>
              <a:avLst/>
              <a:gdLst/>
              <a:ahLst/>
              <a:cxnLst/>
              <a:rect l="l" t="t" r="r" b="b"/>
              <a:pathLst>
                <a:path h="466089">
                  <a:moveTo>
                    <a:pt x="0" y="465667"/>
                  </a:moveTo>
                  <a:lnTo>
                    <a:pt x="1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91121" y="1970448"/>
              <a:ext cx="2348232" cy="89232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09735" y="3995294"/>
              <a:ext cx="1648439" cy="9341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58701" y="1928589"/>
              <a:ext cx="1123843" cy="112384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32999" y="3774426"/>
              <a:ext cx="2739786" cy="1369893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3135692" y="1669796"/>
            <a:ext cx="16973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2004: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ts val="2180"/>
              </a:lnSpc>
              <a:spcBef>
                <a:spcPts val="3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Launched</a:t>
            </a:r>
            <a:r>
              <a:rPr sz="1800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publicly </a:t>
            </a:r>
            <a:r>
              <a:rPr sz="1800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437112" y="4288028"/>
            <a:ext cx="132651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2006: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Re-launched</a:t>
            </a:r>
            <a:endParaRPr sz="1800">
              <a:latin typeface="Calibri"/>
              <a:cs typeface="Calibri"/>
            </a:endParaRPr>
          </a:p>
          <a:p>
            <a:pPr marL="12065" marR="5080" indent="-1270" algn="ctr">
              <a:lnSpc>
                <a:spcPct val="102200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publicly with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SQS,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&amp;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614912" y="1669796"/>
            <a:ext cx="115062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2007:</a:t>
            </a:r>
            <a:endParaRPr sz="1800">
              <a:latin typeface="Calibri"/>
              <a:cs typeface="Calibri"/>
            </a:endParaRPr>
          </a:p>
          <a:p>
            <a:pPr marL="12700" marR="5080" algn="ctr">
              <a:lnSpc>
                <a:spcPts val="2180"/>
              </a:lnSpc>
              <a:spcBef>
                <a:spcPts val="3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Launched</a:t>
            </a:r>
            <a:r>
              <a:rPr sz="1800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in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Europe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07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Amazon</a:t>
            </a:r>
            <a:r>
              <a:rPr spc="35" dirty="0"/>
              <a:t> </a:t>
            </a:r>
            <a:r>
              <a:rPr spc="-250" dirty="0"/>
              <a:t>Route</a:t>
            </a:r>
            <a:r>
              <a:rPr spc="40" dirty="0"/>
              <a:t> </a:t>
            </a:r>
            <a:r>
              <a:rPr spc="-250" dirty="0"/>
              <a:t>53</a:t>
            </a:r>
            <a:r>
              <a:rPr spc="35" dirty="0"/>
              <a:t> </a:t>
            </a:r>
            <a:r>
              <a:rPr spc="-145" dirty="0"/>
              <a:t>Overview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8" y="1332483"/>
            <a:ext cx="10597515" cy="40297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53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marR="40386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collection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clients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understand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www.google.com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12.34.56.78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(IPv4)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  <a:tab pos="8716645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www.google.com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2001:0db8:85a3:0000:0000:8a2e:0370:7334	</a:t>
            </a:r>
            <a:r>
              <a:rPr sz="3525" spc="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AAAA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IPv6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search.google.com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www.google.com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  <a:hlinkClick r:id="rId2"/>
              </a:rPr>
              <a:t> </a:t>
            </a:r>
            <a:r>
              <a:rPr sz="3525" spc="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CNAME: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hostname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hostname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example.com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==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Alias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(ex: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ELB,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CloudFront,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S3,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RDS,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etc…)</a:t>
            </a:r>
            <a:endParaRPr sz="3525" baseline="1182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3576" y="262127"/>
            <a:ext cx="1185672" cy="1185672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50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0" dirty="0"/>
              <a:t>R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50" dirty="0"/>
              <a:t>53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70" dirty="0"/>
              <a:t>D</a:t>
            </a:r>
            <a:r>
              <a:rPr spc="-30" dirty="0"/>
              <a:t>i</a:t>
            </a:r>
            <a:r>
              <a:rPr spc="-575" dirty="0"/>
              <a:t>ag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75" dirty="0"/>
              <a:t>m</a:t>
            </a:r>
            <a:r>
              <a:rPr spc="50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-210" dirty="0"/>
              <a:t> </a:t>
            </a:r>
            <a:r>
              <a:rPr dirty="0"/>
              <a:t>A</a:t>
            </a:r>
            <a:r>
              <a:rPr spc="55" dirty="0"/>
              <a:t> </a:t>
            </a:r>
            <a:r>
              <a:rPr spc="-660" dirty="0"/>
              <a:t>R</a:t>
            </a:r>
            <a:r>
              <a:rPr spc="-370" dirty="0"/>
              <a:t>e</a:t>
            </a:r>
            <a:r>
              <a:rPr spc="-335" dirty="0"/>
              <a:t>c</a:t>
            </a:r>
            <a:r>
              <a:rPr spc="-65" dirty="0"/>
              <a:t>o</a:t>
            </a:r>
            <a:r>
              <a:rPr spc="-5" dirty="0"/>
              <a:t>r</a:t>
            </a:r>
            <a:r>
              <a:rPr spc="-204" dirty="0"/>
              <a:t>d</a:t>
            </a:r>
          </a:p>
        </p:txBody>
      </p:sp>
      <p:sp>
        <p:nvSpPr>
          <p:cNvPr id="5" name="object 5"/>
          <p:cNvSpPr/>
          <p:nvPr/>
        </p:nvSpPr>
        <p:spPr>
          <a:xfrm>
            <a:off x="3739705" y="1920506"/>
            <a:ext cx="3887470" cy="1335405"/>
          </a:xfrm>
          <a:custGeom>
            <a:avLst/>
            <a:gdLst/>
            <a:ahLst/>
            <a:cxnLst/>
            <a:rect l="l" t="t" r="r" b="b"/>
            <a:pathLst>
              <a:path w="3887470" h="1335404">
                <a:moveTo>
                  <a:pt x="3814050" y="33067"/>
                </a:moveTo>
                <a:lnTo>
                  <a:pt x="0" y="1328841"/>
                </a:lnTo>
                <a:lnTo>
                  <a:pt x="2042" y="1334855"/>
                </a:lnTo>
                <a:lnTo>
                  <a:pt x="3816092" y="39080"/>
                </a:lnTo>
                <a:lnTo>
                  <a:pt x="3814050" y="33067"/>
                </a:lnTo>
                <a:close/>
              </a:path>
              <a:path w="3887470" h="1335404">
                <a:moveTo>
                  <a:pt x="3869997" y="28985"/>
                </a:moveTo>
                <a:lnTo>
                  <a:pt x="3826066" y="28985"/>
                </a:lnTo>
                <a:lnTo>
                  <a:pt x="3828108" y="34998"/>
                </a:lnTo>
                <a:lnTo>
                  <a:pt x="3816092" y="39080"/>
                </a:lnTo>
                <a:lnTo>
                  <a:pt x="3827327" y="72149"/>
                </a:lnTo>
                <a:lnTo>
                  <a:pt x="3869997" y="28985"/>
                </a:lnTo>
                <a:close/>
              </a:path>
              <a:path w="3887470" h="1335404">
                <a:moveTo>
                  <a:pt x="3826066" y="28985"/>
                </a:moveTo>
                <a:lnTo>
                  <a:pt x="3814050" y="33067"/>
                </a:lnTo>
                <a:lnTo>
                  <a:pt x="3816092" y="39080"/>
                </a:lnTo>
                <a:lnTo>
                  <a:pt x="3828108" y="34998"/>
                </a:lnTo>
                <a:lnTo>
                  <a:pt x="3826066" y="28985"/>
                </a:lnTo>
                <a:close/>
              </a:path>
              <a:path w="3887470" h="1335404">
                <a:moveTo>
                  <a:pt x="3802815" y="0"/>
                </a:moveTo>
                <a:lnTo>
                  <a:pt x="3814050" y="33067"/>
                </a:lnTo>
                <a:lnTo>
                  <a:pt x="3826066" y="28985"/>
                </a:lnTo>
                <a:lnTo>
                  <a:pt x="3869997" y="28985"/>
                </a:lnTo>
                <a:lnTo>
                  <a:pt x="3887221" y="11562"/>
                </a:lnTo>
                <a:lnTo>
                  <a:pt x="38028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 rot="20520000">
            <a:off x="4463139" y="2243027"/>
            <a:ext cx="1221727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Reque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</a:rPr>
              <a:t>st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 rot="20520000">
            <a:off x="4528345" y="2351595"/>
            <a:ext cx="2140760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95"/>
              </a:lnSpc>
            </a:pP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myapp.my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domain.com</a:t>
            </a:r>
            <a:endParaRPr sz="2700" baseline="1543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40726" y="2220636"/>
            <a:ext cx="3887470" cy="1284605"/>
          </a:xfrm>
          <a:custGeom>
            <a:avLst/>
            <a:gdLst/>
            <a:ahLst/>
            <a:cxnLst/>
            <a:rect l="l" t="t" r="r" b="b"/>
            <a:pathLst>
              <a:path w="3887470" h="1284604">
                <a:moveTo>
                  <a:pt x="60609" y="1212127"/>
                </a:moveTo>
                <a:lnTo>
                  <a:pt x="0" y="1271998"/>
                </a:lnTo>
                <a:lnTo>
                  <a:pt x="84263" y="1284564"/>
                </a:lnTo>
                <a:lnTo>
                  <a:pt x="74709" y="1255306"/>
                </a:lnTo>
                <a:lnTo>
                  <a:pt x="61352" y="1255306"/>
                </a:lnTo>
                <a:lnTo>
                  <a:pt x="59381" y="1249269"/>
                </a:lnTo>
                <a:lnTo>
                  <a:pt x="71451" y="1245328"/>
                </a:lnTo>
                <a:lnTo>
                  <a:pt x="60609" y="1212127"/>
                </a:lnTo>
                <a:close/>
              </a:path>
              <a:path w="3887470" h="1284604">
                <a:moveTo>
                  <a:pt x="71451" y="1245328"/>
                </a:moveTo>
                <a:lnTo>
                  <a:pt x="59381" y="1249269"/>
                </a:lnTo>
                <a:lnTo>
                  <a:pt x="61352" y="1255306"/>
                </a:lnTo>
                <a:lnTo>
                  <a:pt x="73422" y="1251364"/>
                </a:lnTo>
                <a:lnTo>
                  <a:pt x="71451" y="1245328"/>
                </a:lnTo>
                <a:close/>
              </a:path>
              <a:path w="3887470" h="1284604">
                <a:moveTo>
                  <a:pt x="73422" y="1251364"/>
                </a:moveTo>
                <a:lnTo>
                  <a:pt x="61352" y="1255306"/>
                </a:lnTo>
                <a:lnTo>
                  <a:pt x="74709" y="1255306"/>
                </a:lnTo>
                <a:lnTo>
                  <a:pt x="73422" y="1251364"/>
                </a:lnTo>
                <a:close/>
              </a:path>
              <a:path w="3887470" h="1284604">
                <a:moveTo>
                  <a:pt x="3885215" y="0"/>
                </a:moveTo>
                <a:lnTo>
                  <a:pt x="71451" y="1245328"/>
                </a:lnTo>
                <a:lnTo>
                  <a:pt x="73422" y="1251364"/>
                </a:lnTo>
                <a:lnTo>
                  <a:pt x="3887186" y="6036"/>
                </a:lnTo>
                <a:lnTo>
                  <a:pt x="3885215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 rot="20460000">
            <a:off x="4867486" y="2773040"/>
            <a:ext cx="239851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25"/>
              </a:lnSpc>
            </a:pPr>
            <a:r>
              <a:rPr sz="2700" spc="-22" baseline="-3086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2700" spc="-52" baseline="-3086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30" baseline="-1543" dirty="0">
                <a:solidFill>
                  <a:srgbClr val="444949"/>
                </a:solidFill>
                <a:latin typeface="Calibri"/>
                <a:cs typeface="Calibri"/>
              </a:rPr>
              <a:t>back</a:t>
            </a:r>
            <a:r>
              <a:rPr sz="2700" spc="-75" baseline="-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IP: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32</a:t>
            </a:r>
            <a:r>
              <a:rPr sz="2700" spc="-37" baseline="1543" dirty="0">
                <a:solidFill>
                  <a:srgbClr val="444949"/>
                </a:solidFill>
                <a:latin typeface="Calibri"/>
                <a:cs typeface="Calibri"/>
              </a:rPr>
              <a:t>.45.67</a:t>
            </a:r>
            <a:r>
              <a:rPr sz="2700" spc="-37" baseline="3086" dirty="0">
                <a:solidFill>
                  <a:srgbClr val="444949"/>
                </a:solidFill>
                <a:latin typeface="Calibri"/>
                <a:cs typeface="Calibri"/>
              </a:rPr>
              <a:t>.85</a:t>
            </a:r>
            <a:endParaRPr sz="2700" baseline="3086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 rot="20460000">
            <a:off x="4955672" y="3012855"/>
            <a:ext cx="2459208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(A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2700" spc="-44" baseline="1543" dirty="0">
                <a:solidFill>
                  <a:srgbClr val="444949"/>
                </a:solidFill>
                <a:latin typeface="Calibri"/>
                <a:cs typeface="Calibri"/>
              </a:rPr>
              <a:t>ecord: </a:t>
            </a:r>
            <a:r>
              <a:rPr sz="2700" spc="-37" baseline="3086" dirty="0">
                <a:solidFill>
                  <a:srgbClr val="444949"/>
                </a:solidFill>
                <a:latin typeface="Calibri"/>
                <a:cs typeface="Calibri"/>
              </a:rPr>
              <a:t>host</a:t>
            </a:r>
            <a:r>
              <a:rPr sz="2700" spc="-37" baseline="4629" dirty="0">
                <a:solidFill>
                  <a:srgbClr val="444949"/>
                </a:solidFill>
                <a:latin typeface="Calibri"/>
                <a:cs typeface="Calibri"/>
              </a:rPr>
              <a:t>name</a:t>
            </a:r>
            <a:r>
              <a:rPr sz="2700" spc="-44" baseline="4629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37" baseline="6172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2700" spc="-44" baseline="6172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37" baseline="6172" dirty="0">
                <a:solidFill>
                  <a:srgbClr val="444949"/>
                </a:solidFill>
                <a:latin typeface="Calibri"/>
                <a:cs typeface="Calibri"/>
              </a:rPr>
              <a:t>IP)</a:t>
            </a:r>
            <a:endParaRPr sz="2700" baseline="6172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670006" y="4357095"/>
            <a:ext cx="3867785" cy="1390650"/>
          </a:xfrm>
          <a:custGeom>
            <a:avLst/>
            <a:gdLst/>
            <a:ahLst/>
            <a:cxnLst/>
            <a:rect l="l" t="t" r="r" b="b"/>
            <a:pathLst>
              <a:path w="3867784" h="1390650">
                <a:moveTo>
                  <a:pt x="3794695" y="1357386"/>
                </a:moveTo>
                <a:lnTo>
                  <a:pt x="3782978" y="1390287"/>
                </a:lnTo>
                <a:lnTo>
                  <a:pt x="3867543" y="1379959"/>
                </a:lnTo>
                <a:lnTo>
                  <a:pt x="3849959" y="1361644"/>
                </a:lnTo>
                <a:lnTo>
                  <a:pt x="3806651" y="1361644"/>
                </a:lnTo>
                <a:lnTo>
                  <a:pt x="3794695" y="1357386"/>
                </a:lnTo>
                <a:close/>
              </a:path>
              <a:path w="3867784" h="1390650">
                <a:moveTo>
                  <a:pt x="3796825" y="1351404"/>
                </a:moveTo>
                <a:lnTo>
                  <a:pt x="3794695" y="1357386"/>
                </a:lnTo>
                <a:lnTo>
                  <a:pt x="3806651" y="1361644"/>
                </a:lnTo>
                <a:lnTo>
                  <a:pt x="3808780" y="1355662"/>
                </a:lnTo>
                <a:lnTo>
                  <a:pt x="3796825" y="1351404"/>
                </a:lnTo>
                <a:close/>
              </a:path>
              <a:path w="3867784" h="1390650">
                <a:moveTo>
                  <a:pt x="3808542" y="1318503"/>
                </a:moveTo>
                <a:lnTo>
                  <a:pt x="3796825" y="1351404"/>
                </a:lnTo>
                <a:lnTo>
                  <a:pt x="3808780" y="1355662"/>
                </a:lnTo>
                <a:lnTo>
                  <a:pt x="3806651" y="1361644"/>
                </a:lnTo>
                <a:lnTo>
                  <a:pt x="3849959" y="1361644"/>
                </a:lnTo>
                <a:lnTo>
                  <a:pt x="3808542" y="1318503"/>
                </a:lnTo>
                <a:close/>
              </a:path>
              <a:path w="3867784" h="1390650">
                <a:moveTo>
                  <a:pt x="2129" y="0"/>
                </a:moveTo>
                <a:lnTo>
                  <a:pt x="0" y="5981"/>
                </a:lnTo>
                <a:lnTo>
                  <a:pt x="3794695" y="1357386"/>
                </a:lnTo>
                <a:lnTo>
                  <a:pt x="3796825" y="1351404"/>
                </a:lnTo>
                <a:lnTo>
                  <a:pt x="2129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 rot="1200000">
            <a:off x="3798577" y="4279905"/>
            <a:ext cx="2707781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2700" baseline="1543" dirty="0">
                <a:solidFill>
                  <a:srgbClr val="444949"/>
                </a:solidFill>
                <a:latin typeface="Calibri"/>
                <a:cs typeface="Calibri"/>
              </a:rPr>
              <a:t>HTTP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15" baseline="1543" dirty="0">
                <a:solidFill>
                  <a:srgbClr val="444949"/>
                </a:solidFill>
                <a:latin typeface="Calibri"/>
                <a:cs typeface="Calibri"/>
              </a:rPr>
              <a:t>Request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IP:32.45.67.85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 rot="1200000">
            <a:off x="3708158" y="4523590"/>
            <a:ext cx="2678044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85"/>
              </a:lnSpc>
            </a:pPr>
            <a:r>
              <a:rPr sz="2700" spc="-15" baseline="1543" dirty="0">
                <a:solidFill>
                  <a:srgbClr val="444949"/>
                </a:solidFill>
                <a:latin typeface="Calibri"/>
                <a:cs typeface="Calibri"/>
              </a:rPr>
              <a:t>Host:</a:t>
            </a:r>
            <a:r>
              <a:rPr sz="2700" spc="-30" baseline="1543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22" baseline="1543" dirty="0">
                <a:solidFill>
                  <a:srgbClr val="444949"/>
                </a:solidFill>
                <a:latin typeface="Calibri"/>
                <a:cs typeface="Calibri"/>
              </a:rPr>
              <a:t>my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app.mydomain.com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86994" y="4596584"/>
            <a:ext cx="3836035" cy="1430020"/>
          </a:xfrm>
          <a:custGeom>
            <a:avLst/>
            <a:gdLst/>
            <a:ahLst/>
            <a:cxnLst/>
            <a:rect l="l" t="t" r="r" b="b"/>
            <a:pathLst>
              <a:path w="3836034" h="1430020">
                <a:moveTo>
                  <a:pt x="72574" y="32759"/>
                </a:moveTo>
                <a:lnTo>
                  <a:pt x="70373" y="38715"/>
                </a:lnTo>
                <a:lnTo>
                  <a:pt x="3833534" y="1429495"/>
                </a:lnTo>
                <a:lnTo>
                  <a:pt x="3835735" y="1423539"/>
                </a:lnTo>
                <a:lnTo>
                  <a:pt x="72574" y="32759"/>
                </a:lnTo>
                <a:close/>
              </a:path>
              <a:path w="3836034" h="1430020">
                <a:moveTo>
                  <a:pt x="84682" y="0"/>
                </a:moveTo>
                <a:lnTo>
                  <a:pt x="0" y="9321"/>
                </a:lnTo>
                <a:lnTo>
                  <a:pt x="58266" y="71474"/>
                </a:lnTo>
                <a:lnTo>
                  <a:pt x="70373" y="38715"/>
                </a:lnTo>
                <a:lnTo>
                  <a:pt x="58464" y="34314"/>
                </a:lnTo>
                <a:lnTo>
                  <a:pt x="60665" y="28357"/>
                </a:lnTo>
                <a:lnTo>
                  <a:pt x="74201" y="28357"/>
                </a:lnTo>
                <a:lnTo>
                  <a:pt x="84682" y="0"/>
                </a:lnTo>
                <a:close/>
              </a:path>
              <a:path w="3836034" h="1430020">
                <a:moveTo>
                  <a:pt x="60665" y="28357"/>
                </a:moveTo>
                <a:lnTo>
                  <a:pt x="58464" y="34314"/>
                </a:lnTo>
                <a:lnTo>
                  <a:pt x="70373" y="38715"/>
                </a:lnTo>
                <a:lnTo>
                  <a:pt x="72574" y="32759"/>
                </a:lnTo>
                <a:lnTo>
                  <a:pt x="60665" y="28357"/>
                </a:lnTo>
                <a:close/>
              </a:path>
              <a:path w="3836034" h="1430020">
                <a:moveTo>
                  <a:pt x="74201" y="28357"/>
                </a:moveTo>
                <a:lnTo>
                  <a:pt x="60665" y="28357"/>
                </a:lnTo>
                <a:lnTo>
                  <a:pt x="72574" y="32759"/>
                </a:lnTo>
                <a:lnTo>
                  <a:pt x="74201" y="28357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 rot="1080000">
            <a:off x="4709153" y="5338555"/>
            <a:ext cx="1447549" cy="228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00"/>
              </a:lnSpc>
            </a:pPr>
            <a:r>
              <a:rPr sz="2700" spc="-15" baseline="4629" dirty="0">
                <a:solidFill>
                  <a:srgbClr val="444949"/>
                </a:solidFill>
                <a:latin typeface="Calibri"/>
                <a:cs typeface="Calibri"/>
              </a:rPr>
              <a:t>HT</a:t>
            </a:r>
            <a:r>
              <a:rPr sz="2700" spc="-15" baseline="3086" dirty="0">
                <a:solidFill>
                  <a:srgbClr val="444949"/>
                </a:solidFill>
                <a:latin typeface="Calibri"/>
                <a:cs typeface="Calibri"/>
              </a:rPr>
              <a:t>TP</a:t>
            </a:r>
            <a:r>
              <a:rPr sz="2700" spc="-104" baseline="3086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700" spc="-44" baseline="1543" dirty="0">
                <a:solidFill>
                  <a:srgbClr val="444949"/>
                </a:solidFill>
                <a:latin typeface="Calibri"/>
                <a:cs typeface="Calibri"/>
              </a:rPr>
              <a:t>Respo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nse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190354" y="3010915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885373" y="4839716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743415" y="5991859"/>
            <a:ext cx="176339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77165" marR="5080" indent="-16510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 Server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IP: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32.45.67.85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71104" y="1453896"/>
            <a:ext cx="1213103" cy="1210055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1996439" y="3172967"/>
            <a:ext cx="7333615" cy="2761615"/>
            <a:chOff x="1996439" y="3172967"/>
            <a:chExt cx="7333615" cy="276161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00999" y="4605527"/>
              <a:ext cx="1328927" cy="132892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96439" y="3172967"/>
              <a:ext cx="1298448" cy="13014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9840" y="2804160"/>
            <a:ext cx="1008888" cy="1008888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58145" y="2060701"/>
            <a:ext cx="4994910" cy="3916045"/>
          </a:xfrm>
          <a:custGeom>
            <a:avLst/>
            <a:gdLst/>
            <a:ahLst/>
            <a:cxnLst/>
            <a:rect l="l" t="t" r="r" b="b"/>
            <a:pathLst>
              <a:path w="4994910" h="3916045">
                <a:moveTo>
                  <a:pt x="0" y="0"/>
                </a:moveTo>
                <a:lnTo>
                  <a:pt x="4994419" y="0"/>
                </a:lnTo>
                <a:lnTo>
                  <a:pt x="4994419" y="3916001"/>
                </a:lnTo>
                <a:lnTo>
                  <a:pt x="0" y="391600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43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Route</a:t>
            </a:r>
            <a:r>
              <a:rPr spc="40" dirty="0"/>
              <a:t> </a:t>
            </a:r>
            <a:r>
              <a:rPr spc="-250" dirty="0"/>
              <a:t>53</a:t>
            </a:r>
            <a:r>
              <a:rPr spc="40" dirty="0"/>
              <a:t> </a:t>
            </a:r>
            <a:r>
              <a:rPr spc="-280" dirty="0"/>
              <a:t>Routing</a:t>
            </a:r>
            <a:r>
              <a:rPr spc="30" dirty="0"/>
              <a:t> </a:t>
            </a:r>
            <a:r>
              <a:rPr spc="-360" dirty="0"/>
              <a:t>Policies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414779"/>
            <a:ext cx="9977755" cy="1579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high-level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Practitioner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Exam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700">
              <a:latin typeface="Microsoft Sans Serif"/>
              <a:cs typeface="Microsoft Sans Serif"/>
            </a:endParaRPr>
          </a:p>
          <a:p>
            <a:pPr marL="973455">
              <a:lnSpc>
                <a:spcPct val="100000"/>
              </a:lnSpc>
              <a:tabLst>
                <a:tab pos="6347460" algn="l"/>
              </a:tabLst>
            </a:pP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SIMPLE</a:t>
            </a:r>
            <a:r>
              <a:rPr sz="2400" b="1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ROUTING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 POLICY	</a:t>
            </a:r>
            <a:r>
              <a:rPr sz="3600" b="1" spc="-7" baseline="1157" dirty="0">
                <a:solidFill>
                  <a:srgbClr val="444949"/>
                </a:solidFill>
                <a:latin typeface="Calibri"/>
                <a:cs typeface="Calibri"/>
              </a:rPr>
              <a:t>WEIGHTED</a:t>
            </a:r>
            <a:r>
              <a:rPr sz="3600" b="1" spc="-44" baseline="1157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600" b="1" spc="-15" baseline="1157" dirty="0">
                <a:solidFill>
                  <a:srgbClr val="444949"/>
                </a:solidFill>
                <a:latin typeface="Calibri"/>
                <a:cs typeface="Calibri"/>
              </a:rPr>
              <a:t>ROUTING</a:t>
            </a:r>
            <a:r>
              <a:rPr sz="3600" b="1" spc="-44" baseline="1157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600" b="1" spc="-7" baseline="1157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3600" baseline="1157">
              <a:latin typeface="Calibri"/>
              <a:cs typeface="Calibri"/>
            </a:endParaRPr>
          </a:p>
          <a:p>
            <a:pPr marL="1517650">
              <a:lnSpc>
                <a:spcPct val="100000"/>
              </a:lnSpc>
              <a:spcBef>
                <a:spcPts val="25"/>
              </a:spcBef>
            </a:pPr>
            <a:r>
              <a:rPr sz="2400" dirty="0">
                <a:solidFill>
                  <a:srgbClr val="444949"/>
                </a:solidFill>
                <a:latin typeface="Calibri"/>
                <a:cs typeface="Calibri"/>
              </a:rPr>
              <a:t>No</a:t>
            </a:r>
            <a:r>
              <a:rPr sz="2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24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Calibri"/>
                <a:cs typeface="Calibri"/>
              </a:rPr>
              <a:t>checks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2318" y="4720844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9585" y="4809235"/>
            <a:ext cx="1278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browser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258824" y="3538728"/>
            <a:ext cx="4462780" cy="1097280"/>
            <a:chOff x="1258824" y="3538728"/>
            <a:chExt cx="4462780" cy="1097280"/>
          </a:xfrm>
        </p:grpSpPr>
        <p:sp>
          <p:nvSpPr>
            <p:cNvPr id="11" name="object 11"/>
            <p:cNvSpPr/>
            <p:nvPr/>
          </p:nvSpPr>
          <p:spPr>
            <a:xfrm>
              <a:off x="2644470" y="3779405"/>
              <a:ext cx="1407795" cy="835025"/>
            </a:xfrm>
            <a:custGeom>
              <a:avLst/>
              <a:gdLst/>
              <a:ahLst/>
              <a:cxnLst/>
              <a:rect l="l" t="t" r="r" b="b"/>
              <a:pathLst>
                <a:path w="1407795" h="835025">
                  <a:moveTo>
                    <a:pt x="1407782" y="793711"/>
                  </a:moveTo>
                  <a:lnTo>
                    <a:pt x="76200" y="793711"/>
                  </a:lnTo>
                  <a:lnTo>
                    <a:pt x="76200" y="758786"/>
                  </a:lnTo>
                  <a:lnTo>
                    <a:pt x="0" y="796886"/>
                  </a:lnTo>
                  <a:lnTo>
                    <a:pt x="76200" y="834986"/>
                  </a:lnTo>
                  <a:lnTo>
                    <a:pt x="76200" y="800061"/>
                  </a:lnTo>
                  <a:lnTo>
                    <a:pt x="1407782" y="800061"/>
                  </a:lnTo>
                  <a:lnTo>
                    <a:pt x="1407782" y="793711"/>
                  </a:lnTo>
                  <a:close/>
                </a:path>
                <a:path w="1407795" h="835025">
                  <a:moveTo>
                    <a:pt x="1407782" y="38100"/>
                  </a:moveTo>
                  <a:lnTo>
                    <a:pt x="1331582" y="0"/>
                  </a:lnTo>
                  <a:lnTo>
                    <a:pt x="1331582" y="34925"/>
                  </a:lnTo>
                  <a:lnTo>
                    <a:pt x="50038" y="34925"/>
                  </a:lnTo>
                  <a:lnTo>
                    <a:pt x="50038" y="41275"/>
                  </a:lnTo>
                  <a:lnTo>
                    <a:pt x="1331582" y="41275"/>
                  </a:lnTo>
                  <a:lnTo>
                    <a:pt x="1331582" y="76200"/>
                  </a:lnTo>
                  <a:lnTo>
                    <a:pt x="1401432" y="41275"/>
                  </a:lnTo>
                  <a:lnTo>
                    <a:pt x="1407782" y="381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3815" y="3538728"/>
              <a:ext cx="1097280" cy="109728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58824" y="3575304"/>
              <a:ext cx="1021080" cy="102108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603953" y="3358388"/>
            <a:ext cx="1616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foo.example.com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17241" y="4105147"/>
            <a:ext cx="1358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A: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11.22.33.44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099319" y="4766564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52173" y="3036315"/>
            <a:ext cx="6159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5080" indent="-220979">
              <a:lnSpc>
                <a:spcPts val="1900"/>
              </a:lnSpc>
              <a:spcBef>
                <a:spcPts val="180"/>
              </a:spcBef>
            </a:pPr>
            <a:r>
              <a:rPr sz="1600" b="1" spc="-6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t  70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318318" y="2975391"/>
            <a:ext cx="1703070" cy="833755"/>
            <a:chOff x="8318318" y="2975391"/>
            <a:chExt cx="1703070" cy="833755"/>
          </a:xfrm>
        </p:grpSpPr>
        <p:sp>
          <p:nvSpPr>
            <p:cNvPr id="19" name="object 19"/>
            <p:cNvSpPr/>
            <p:nvPr/>
          </p:nvSpPr>
          <p:spPr>
            <a:xfrm>
              <a:off x="8324668" y="2981741"/>
              <a:ext cx="1690370" cy="821055"/>
            </a:xfrm>
            <a:custGeom>
              <a:avLst/>
              <a:gdLst/>
              <a:ahLst/>
              <a:cxnLst/>
              <a:rect l="l" t="t" r="r" b="b"/>
              <a:pathLst>
                <a:path w="1690370" h="821054">
                  <a:moveTo>
                    <a:pt x="1279878" y="0"/>
                  </a:moveTo>
                  <a:lnTo>
                    <a:pt x="1279878" y="205190"/>
                  </a:lnTo>
                  <a:lnTo>
                    <a:pt x="0" y="205190"/>
                  </a:lnTo>
                  <a:lnTo>
                    <a:pt x="0" y="615566"/>
                  </a:lnTo>
                  <a:lnTo>
                    <a:pt x="1279878" y="615566"/>
                  </a:lnTo>
                  <a:lnTo>
                    <a:pt x="1279878" y="820754"/>
                  </a:lnTo>
                  <a:lnTo>
                    <a:pt x="1690254" y="410377"/>
                  </a:lnTo>
                  <a:lnTo>
                    <a:pt x="1279878" y="0"/>
                  </a:lnTo>
                  <a:close/>
                </a:path>
              </a:pathLst>
            </a:custGeom>
            <a:solidFill>
              <a:srgbClr val="3B67B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324668" y="2981741"/>
              <a:ext cx="1690370" cy="821055"/>
            </a:xfrm>
            <a:custGeom>
              <a:avLst/>
              <a:gdLst/>
              <a:ahLst/>
              <a:cxnLst/>
              <a:rect l="l" t="t" r="r" b="b"/>
              <a:pathLst>
                <a:path w="1690370" h="821054">
                  <a:moveTo>
                    <a:pt x="0" y="205189"/>
                  </a:moveTo>
                  <a:lnTo>
                    <a:pt x="1279878" y="205189"/>
                  </a:lnTo>
                  <a:lnTo>
                    <a:pt x="1279878" y="0"/>
                  </a:lnTo>
                  <a:lnTo>
                    <a:pt x="1690254" y="410377"/>
                  </a:lnTo>
                  <a:lnTo>
                    <a:pt x="1279878" y="820754"/>
                  </a:lnTo>
                  <a:lnTo>
                    <a:pt x="1279878" y="615566"/>
                  </a:lnTo>
                  <a:lnTo>
                    <a:pt x="0" y="615566"/>
                  </a:lnTo>
                  <a:lnTo>
                    <a:pt x="0" y="205189"/>
                  </a:lnTo>
                  <a:close/>
                </a:path>
              </a:pathLst>
            </a:custGeom>
            <a:ln w="12700">
              <a:solidFill>
                <a:srgbClr val="294A8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869557" y="3230371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70%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8386992" y="3983408"/>
            <a:ext cx="1663064" cy="833755"/>
            <a:chOff x="8386992" y="3983408"/>
            <a:chExt cx="1663064" cy="833755"/>
          </a:xfrm>
        </p:grpSpPr>
        <p:sp>
          <p:nvSpPr>
            <p:cNvPr id="23" name="object 23"/>
            <p:cNvSpPr/>
            <p:nvPr/>
          </p:nvSpPr>
          <p:spPr>
            <a:xfrm>
              <a:off x="8393342" y="3989758"/>
              <a:ext cx="1650364" cy="821055"/>
            </a:xfrm>
            <a:custGeom>
              <a:avLst/>
              <a:gdLst/>
              <a:ahLst/>
              <a:cxnLst/>
              <a:rect l="l" t="t" r="r" b="b"/>
              <a:pathLst>
                <a:path w="1650365" h="821054">
                  <a:moveTo>
                    <a:pt x="1239840" y="0"/>
                  </a:moveTo>
                  <a:lnTo>
                    <a:pt x="1239840" y="205188"/>
                  </a:lnTo>
                  <a:lnTo>
                    <a:pt x="0" y="205188"/>
                  </a:lnTo>
                  <a:lnTo>
                    <a:pt x="0" y="615565"/>
                  </a:lnTo>
                  <a:lnTo>
                    <a:pt x="1239840" y="615565"/>
                  </a:lnTo>
                  <a:lnTo>
                    <a:pt x="1239840" y="820754"/>
                  </a:lnTo>
                  <a:lnTo>
                    <a:pt x="1650215" y="410377"/>
                  </a:lnTo>
                  <a:lnTo>
                    <a:pt x="123984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393342" y="3989758"/>
              <a:ext cx="1650364" cy="821055"/>
            </a:xfrm>
            <a:custGeom>
              <a:avLst/>
              <a:gdLst/>
              <a:ahLst/>
              <a:cxnLst/>
              <a:rect l="l" t="t" r="r" b="b"/>
              <a:pathLst>
                <a:path w="1650365" h="821054">
                  <a:moveTo>
                    <a:pt x="0" y="205189"/>
                  </a:moveTo>
                  <a:lnTo>
                    <a:pt x="1239840" y="205189"/>
                  </a:lnTo>
                  <a:lnTo>
                    <a:pt x="1239840" y="0"/>
                  </a:lnTo>
                  <a:lnTo>
                    <a:pt x="1650216" y="410377"/>
                  </a:lnTo>
                  <a:lnTo>
                    <a:pt x="1239840" y="820754"/>
                  </a:lnTo>
                  <a:lnTo>
                    <a:pt x="1239840" y="615565"/>
                  </a:lnTo>
                  <a:lnTo>
                    <a:pt x="0" y="615565"/>
                  </a:lnTo>
                  <a:lnTo>
                    <a:pt x="0" y="205189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8918211" y="4236211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20%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8338337" y="5248676"/>
            <a:ext cx="1663064" cy="336550"/>
            <a:chOff x="8338337" y="5248676"/>
            <a:chExt cx="1663064" cy="336550"/>
          </a:xfrm>
        </p:grpSpPr>
        <p:sp>
          <p:nvSpPr>
            <p:cNvPr id="27" name="object 27"/>
            <p:cNvSpPr/>
            <p:nvPr/>
          </p:nvSpPr>
          <p:spPr>
            <a:xfrm>
              <a:off x="8344687" y="5255026"/>
              <a:ext cx="1650364" cy="323850"/>
            </a:xfrm>
            <a:custGeom>
              <a:avLst/>
              <a:gdLst/>
              <a:ahLst/>
              <a:cxnLst/>
              <a:rect l="l" t="t" r="r" b="b"/>
              <a:pathLst>
                <a:path w="1650365" h="323850">
                  <a:moveTo>
                    <a:pt x="1488502" y="0"/>
                  </a:moveTo>
                  <a:lnTo>
                    <a:pt x="1488502" y="80857"/>
                  </a:lnTo>
                  <a:lnTo>
                    <a:pt x="0" y="80857"/>
                  </a:lnTo>
                  <a:lnTo>
                    <a:pt x="0" y="242571"/>
                  </a:lnTo>
                  <a:lnTo>
                    <a:pt x="1488502" y="242571"/>
                  </a:lnTo>
                  <a:lnTo>
                    <a:pt x="1488502" y="323429"/>
                  </a:lnTo>
                  <a:lnTo>
                    <a:pt x="1650216" y="161715"/>
                  </a:lnTo>
                  <a:lnTo>
                    <a:pt x="1488502" y="0"/>
                  </a:lnTo>
                  <a:close/>
                </a:path>
              </a:pathLst>
            </a:custGeom>
            <a:solidFill>
              <a:srgbClr val="B9D3E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344687" y="5255026"/>
              <a:ext cx="1650364" cy="323850"/>
            </a:xfrm>
            <a:custGeom>
              <a:avLst/>
              <a:gdLst/>
              <a:ahLst/>
              <a:cxnLst/>
              <a:rect l="l" t="t" r="r" b="b"/>
              <a:pathLst>
                <a:path w="1650365" h="323850">
                  <a:moveTo>
                    <a:pt x="0" y="80857"/>
                  </a:moveTo>
                  <a:lnTo>
                    <a:pt x="1488502" y="80857"/>
                  </a:lnTo>
                  <a:lnTo>
                    <a:pt x="1488502" y="0"/>
                  </a:lnTo>
                  <a:lnTo>
                    <a:pt x="1650216" y="161715"/>
                  </a:lnTo>
                  <a:lnTo>
                    <a:pt x="1488502" y="323430"/>
                  </a:lnTo>
                  <a:lnTo>
                    <a:pt x="1488502" y="242572"/>
                  </a:lnTo>
                  <a:lnTo>
                    <a:pt x="0" y="242572"/>
                  </a:lnTo>
                  <a:lnTo>
                    <a:pt x="0" y="80857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8931723" y="5254244"/>
            <a:ext cx="40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10%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88508" y="2059859"/>
            <a:ext cx="5007610" cy="3923665"/>
            <a:chOff x="6588508" y="2059859"/>
            <a:chExt cx="5007610" cy="3923665"/>
          </a:xfrm>
        </p:grpSpPr>
        <p:pic>
          <p:nvPicPr>
            <p:cNvPr id="31" name="object 3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7352" y="3480815"/>
              <a:ext cx="1097279" cy="1097280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94858" y="2066209"/>
              <a:ext cx="4994910" cy="3910965"/>
            </a:xfrm>
            <a:custGeom>
              <a:avLst/>
              <a:gdLst/>
              <a:ahLst/>
              <a:cxnLst/>
              <a:rect l="l" t="t" r="r" b="b"/>
              <a:pathLst>
                <a:path w="4994909" h="3910965">
                  <a:moveTo>
                    <a:pt x="0" y="0"/>
                  </a:moveTo>
                  <a:lnTo>
                    <a:pt x="4994419" y="0"/>
                  </a:lnTo>
                  <a:lnTo>
                    <a:pt x="4994419" y="3910493"/>
                  </a:lnTo>
                  <a:lnTo>
                    <a:pt x="0" y="39104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49840" y="3837431"/>
              <a:ext cx="1008888" cy="1008888"/>
            </a:xfrm>
            <a:prstGeom prst="rect">
              <a:avLst/>
            </a:prstGeom>
          </p:spPr>
        </p:pic>
      </p:grpSp>
      <p:sp>
        <p:nvSpPr>
          <p:cNvPr id="34" name="object 34"/>
          <p:cNvSpPr txBox="1"/>
          <p:nvPr/>
        </p:nvSpPr>
        <p:spPr>
          <a:xfrm>
            <a:off x="10352173" y="4069588"/>
            <a:ext cx="615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345" marR="5080" indent="-220979">
              <a:lnSpc>
                <a:spcPct val="100000"/>
              </a:lnSpc>
              <a:spcBef>
                <a:spcPts val="100"/>
              </a:spcBef>
            </a:pPr>
            <a:r>
              <a:rPr sz="1600" b="1" spc="-6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t  20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149840" y="4888991"/>
            <a:ext cx="1008888" cy="1008888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10352173" y="5121147"/>
            <a:ext cx="615950" cy="5105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20345" marR="5080" indent="-220979">
              <a:lnSpc>
                <a:spcPts val="1900"/>
              </a:lnSpc>
              <a:spcBef>
                <a:spcPts val="180"/>
              </a:spcBef>
            </a:pPr>
            <a:r>
              <a:rPr sz="1600" b="1" spc="-6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6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r>
              <a:rPr sz="1600" b="1" dirty="0">
                <a:solidFill>
                  <a:srgbClr val="444949"/>
                </a:solidFill>
                <a:latin typeface="Calibri"/>
                <a:cs typeface="Calibri"/>
              </a:rPr>
              <a:t>t  10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951795" y="2054351"/>
            <a:ext cx="10237470" cy="3928745"/>
            <a:chOff x="951795" y="2054351"/>
            <a:chExt cx="10237470" cy="3928745"/>
          </a:xfrm>
        </p:grpSpPr>
        <p:sp>
          <p:nvSpPr>
            <p:cNvPr id="5" name="object 5"/>
            <p:cNvSpPr/>
            <p:nvPr/>
          </p:nvSpPr>
          <p:spPr>
            <a:xfrm>
              <a:off x="958145" y="2060701"/>
              <a:ext cx="4994910" cy="3916045"/>
            </a:xfrm>
            <a:custGeom>
              <a:avLst/>
              <a:gdLst/>
              <a:ahLst/>
              <a:cxnLst/>
              <a:rect l="l" t="t" r="r" b="b"/>
              <a:pathLst>
                <a:path w="4994910" h="3916045">
                  <a:moveTo>
                    <a:pt x="0" y="0"/>
                  </a:moveTo>
                  <a:lnTo>
                    <a:pt x="4994419" y="0"/>
                  </a:lnTo>
                  <a:lnTo>
                    <a:pt x="4994419" y="3916001"/>
                  </a:lnTo>
                  <a:lnTo>
                    <a:pt x="0" y="391600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80320" y="3072383"/>
              <a:ext cx="1008887" cy="100888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43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0" dirty="0"/>
              <a:t>Route</a:t>
            </a:r>
            <a:r>
              <a:rPr spc="40" dirty="0"/>
              <a:t> </a:t>
            </a:r>
            <a:r>
              <a:rPr spc="-250" dirty="0"/>
              <a:t>53</a:t>
            </a:r>
            <a:r>
              <a:rPr spc="40" dirty="0"/>
              <a:t> </a:t>
            </a:r>
            <a:r>
              <a:rPr spc="-280" dirty="0"/>
              <a:t>Routing</a:t>
            </a:r>
            <a:r>
              <a:rPr spc="30" dirty="0"/>
              <a:t> </a:t>
            </a:r>
            <a:r>
              <a:rPr spc="-360" dirty="0"/>
              <a:t>Policies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877744" y="2233676"/>
            <a:ext cx="33686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444949"/>
                </a:solidFill>
                <a:latin typeface="Calibri"/>
                <a:cs typeface="Calibri"/>
              </a:rPr>
              <a:t>LATENCY</a:t>
            </a:r>
            <a:r>
              <a:rPr sz="24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ROUTING</a:t>
            </a:r>
            <a:r>
              <a:rPr sz="24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82182" y="2227579"/>
            <a:ext cx="346011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2400" b="1" spc="-30" dirty="0">
                <a:solidFill>
                  <a:srgbClr val="444949"/>
                </a:solidFill>
                <a:latin typeface="Calibri"/>
                <a:cs typeface="Calibri"/>
              </a:rPr>
              <a:t>FAILOVER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ROUTING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2400">
              <a:latin typeface="Calibri"/>
              <a:cs typeface="Calibri"/>
            </a:endParaRPr>
          </a:p>
          <a:p>
            <a:pPr marR="4445" algn="ctr">
              <a:lnSpc>
                <a:spcPct val="100000"/>
              </a:lnSpc>
              <a:spcBef>
                <a:spcPts val="25"/>
              </a:spcBef>
            </a:pPr>
            <a:r>
              <a:rPr sz="2400" spc="-10" dirty="0">
                <a:solidFill>
                  <a:srgbClr val="444949"/>
                </a:solidFill>
                <a:latin typeface="Calibri"/>
                <a:cs typeface="Calibri"/>
              </a:rPr>
              <a:t>Disaster</a:t>
            </a:r>
            <a:r>
              <a:rPr sz="2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Calibri"/>
                <a:cs typeface="Calibri"/>
              </a:rPr>
              <a:t>Recovery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83041" y="4979923"/>
            <a:ext cx="857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50275" y="3374644"/>
            <a:ext cx="678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Primary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588508" y="2059859"/>
            <a:ext cx="5007610" cy="3923665"/>
            <a:chOff x="6588508" y="2059859"/>
            <a:chExt cx="5007610" cy="3923665"/>
          </a:xfrm>
        </p:grpSpPr>
        <p:pic>
          <p:nvPicPr>
            <p:cNvPr id="13" name="object 1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4504" y="3944111"/>
              <a:ext cx="862583" cy="86563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594858" y="2066209"/>
              <a:ext cx="4994910" cy="3910965"/>
            </a:xfrm>
            <a:custGeom>
              <a:avLst/>
              <a:gdLst/>
              <a:ahLst/>
              <a:cxnLst/>
              <a:rect l="l" t="t" r="r" b="b"/>
              <a:pathLst>
                <a:path w="4994909" h="3910965">
                  <a:moveTo>
                    <a:pt x="0" y="0"/>
                  </a:moveTo>
                  <a:lnTo>
                    <a:pt x="4994419" y="0"/>
                  </a:lnTo>
                  <a:lnTo>
                    <a:pt x="4994419" y="3910493"/>
                  </a:lnTo>
                  <a:lnTo>
                    <a:pt x="0" y="391049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89464" y="4843271"/>
              <a:ext cx="1008887" cy="1008888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0363335" y="5163820"/>
            <a:ext cx="6775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444949"/>
                </a:solidFill>
                <a:latin typeface="Calibri"/>
                <a:cs typeface="Calibri"/>
              </a:rPr>
              <a:t>Failover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3615" y="2756024"/>
            <a:ext cx="9864725" cy="3256279"/>
            <a:chOff x="403615" y="2756024"/>
            <a:chExt cx="9864725" cy="3256279"/>
          </a:xfrm>
        </p:grpSpPr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3615" y="2756024"/>
              <a:ext cx="5746173" cy="32561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65959" y="4383023"/>
              <a:ext cx="359663" cy="475488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35808" y="4069079"/>
              <a:ext cx="359664" cy="4785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43456" y="3172967"/>
              <a:ext cx="359663" cy="4785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944368" y="3331463"/>
              <a:ext cx="359664" cy="47853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30368" y="4373879"/>
              <a:ext cx="356615" cy="47548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471415" y="4069079"/>
              <a:ext cx="356615" cy="47853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5401" y="3679228"/>
              <a:ext cx="179701" cy="12774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758340" y="3678707"/>
              <a:ext cx="3472815" cy="1602740"/>
            </a:xfrm>
            <a:custGeom>
              <a:avLst/>
              <a:gdLst/>
              <a:ahLst/>
              <a:cxnLst/>
              <a:rect l="l" t="t" r="r" b="b"/>
              <a:pathLst>
                <a:path w="3472815" h="1602739">
                  <a:moveTo>
                    <a:pt x="212686" y="703630"/>
                  </a:moveTo>
                  <a:lnTo>
                    <a:pt x="45135" y="454317"/>
                  </a:lnTo>
                  <a:lnTo>
                    <a:pt x="60820" y="443776"/>
                  </a:lnTo>
                  <a:lnTo>
                    <a:pt x="74129" y="434835"/>
                  </a:lnTo>
                  <a:lnTo>
                    <a:pt x="0" y="392836"/>
                  </a:lnTo>
                  <a:lnTo>
                    <a:pt x="10883" y="477329"/>
                  </a:lnTo>
                  <a:lnTo>
                    <a:pt x="39865" y="457860"/>
                  </a:lnTo>
                  <a:lnTo>
                    <a:pt x="207416" y="707174"/>
                  </a:lnTo>
                  <a:lnTo>
                    <a:pt x="212686" y="703630"/>
                  </a:lnTo>
                  <a:close/>
                </a:path>
                <a:path w="3472815" h="1602739">
                  <a:moveTo>
                    <a:pt x="1096124" y="6235"/>
                  </a:moveTo>
                  <a:lnTo>
                    <a:pt x="1094917" y="0"/>
                  </a:lnTo>
                  <a:lnTo>
                    <a:pt x="74218" y="196964"/>
                  </a:lnTo>
                  <a:lnTo>
                    <a:pt x="67602" y="162674"/>
                  </a:lnTo>
                  <a:lnTo>
                    <a:pt x="0" y="214515"/>
                  </a:lnTo>
                  <a:lnTo>
                    <a:pt x="82042" y="237490"/>
                  </a:lnTo>
                  <a:lnTo>
                    <a:pt x="75895" y="205600"/>
                  </a:lnTo>
                  <a:lnTo>
                    <a:pt x="75425" y="203200"/>
                  </a:lnTo>
                  <a:lnTo>
                    <a:pt x="1096124" y="6235"/>
                  </a:lnTo>
                  <a:close/>
                </a:path>
                <a:path w="3472815" h="1602739">
                  <a:moveTo>
                    <a:pt x="1189266" y="566381"/>
                  </a:moveTo>
                  <a:lnTo>
                    <a:pt x="75044" y="316344"/>
                  </a:lnTo>
                  <a:lnTo>
                    <a:pt x="75666" y="313563"/>
                  </a:lnTo>
                  <a:lnTo>
                    <a:pt x="82702" y="282257"/>
                  </a:lnTo>
                  <a:lnTo>
                    <a:pt x="0" y="302755"/>
                  </a:lnTo>
                  <a:lnTo>
                    <a:pt x="66014" y="356616"/>
                  </a:lnTo>
                  <a:lnTo>
                    <a:pt x="73660" y="322529"/>
                  </a:lnTo>
                  <a:lnTo>
                    <a:pt x="1187869" y="572579"/>
                  </a:lnTo>
                  <a:lnTo>
                    <a:pt x="1189266" y="566381"/>
                  </a:lnTo>
                  <a:close/>
                </a:path>
                <a:path w="3472815" h="1602739">
                  <a:moveTo>
                    <a:pt x="3472256" y="1602155"/>
                  </a:moveTo>
                  <a:lnTo>
                    <a:pt x="3461791" y="1554835"/>
                  </a:lnTo>
                  <a:lnTo>
                    <a:pt x="3453854" y="1518983"/>
                  </a:lnTo>
                  <a:lnTo>
                    <a:pt x="3426726" y="1540979"/>
                  </a:lnTo>
                  <a:lnTo>
                    <a:pt x="2878658" y="865174"/>
                  </a:lnTo>
                  <a:lnTo>
                    <a:pt x="2873730" y="869175"/>
                  </a:lnTo>
                  <a:lnTo>
                    <a:pt x="3421799" y="1544980"/>
                  </a:lnTo>
                  <a:lnTo>
                    <a:pt x="3394672" y="1566976"/>
                  </a:lnTo>
                  <a:lnTo>
                    <a:pt x="3472256" y="160215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380027" y="4857332"/>
              <a:ext cx="100055" cy="23765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61288" y="3675887"/>
              <a:ext cx="673607" cy="6736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166359" y="5102351"/>
              <a:ext cx="673608" cy="673608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61047" y="3980687"/>
              <a:ext cx="792479" cy="79248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7653287" y="3522852"/>
              <a:ext cx="2614930" cy="1790700"/>
            </a:xfrm>
            <a:custGeom>
              <a:avLst/>
              <a:gdLst/>
              <a:ahLst/>
              <a:cxnLst/>
              <a:rect l="l" t="t" r="r" b="b"/>
              <a:pathLst>
                <a:path w="2614929" h="1790700">
                  <a:moveTo>
                    <a:pt x="951699" y="853490"/>
                  </a:moveTo>
                  <a:lnTo>
                    <a:pt x="875499" y="815390"/>
                  </a:lnTo>
                  <a:lnTo>
                    <a:pt x="875499" y="850315"/>
                  </a:lnTo>
                  <a:lnTo>
                    <a:pt x="0" y="850315"/>
                  </a:lnTo>
                  <a:lnTo>
                    <a:pt x="0" y="856665"/>
                  </a:lnTo>
                  <a:lnTo>
                    <a:pt x="875499" y="856665"/>
                  </a:lnTo>
                  <a:lnTo>
                    <a:pt x="875499" y="891590"/>
                  </a:lnTo>
                  <a:lnTo>
                    <a:pt x="945349" y="856665"/>
                  </a:lnTo>
                  <a:lnTo>
                    <a:pt x="951699" y="853490"/>
                  </a:lnTo>
                  <a:close/>
                </a:path>
                <a:path w="2614929" h="1790700">
                  <a:moveTo>
                    <a:pt x="1861502" y="904519"/>
                  </a:moveTo>
                  <a:lnTo>
                    <a:pt x="1845005" y="885215"/>
                  </a:lnTo>
                  <a:lnTo>
                    <a:pt x="1840166" y="889342"/>
                  </a:lnTo>
                  <a:lnTo>
                    <a:pt x="1856676" y="908646"/>
                  </a:lnTo>
                  <a:lnTo>
                    <a:pt x="1861502" y="904519"/>
                  </a:lnTo>
                  <a:close/>
                </a:path>
                <a:path w="2614929" h="1790700">
                  <a:moveTo>
                    <a:pt x="1890382" y="938314"/>
                  </a:moveTo>
                  <a:lnTo>
                    <a:pt x="1873885" y="919010"/>
                  </a:lnTo>
                  <a:lnTo>
                    <a:pt x="1869059" y="923124"/>
                  </a:lnTo>
                  <a:lnTo>
                    <a:pt x="1885556" y="942441"/>
                  </a:lnTo>
                  <a:lnTo>
                    <a:pt x="1890382" y="938314"/>
                  </a:lnTo>
                  <a:close/>
                </a:path>
                <a:path w="2614929" h="1790700">
                  <a:moveTo>
                    <a:pt x="1919262" y="972096"/>
                  </a:moveTo>
                  <a:lnTo>
                    <a:pt x="1902764" y="952792"/>
                  </a:lnTo>
                  <a:lnTo>
                    <a:pt x="1897938" y="956919"/>
                  </a:lnTo>
                  <a:lnTo>
                    <a:pt x="1914436" y="976223"/>
                  </a:lnTo>
                  <a:lnTo>
                    <a:pt x="1919262" y="972096"/>
                  </a:lnTo>
                  <a:close/>
                </a:path>
                <a:path w="2614929" h="1790700">
                  <a:moveTo>
                    <a:pt x="1948141" y="1005890"/>
                  </a:moveTo>
                  <a:lnTo>
                    <a:pt x="1931644" y="986586"/>
                  </a:lnTo>
                  <a:lnTo>
                    <a:pt x="1926818" y="990701"/>
                  </a:lnTo>
                  <a:lnTo>
                    <a:pt x="1943315" y="1010018"/>
                  </a:lnTo>
                  <a:lnTo>
                    <a:pt x="1948141" y="1005890"/>
                  </a:lnTo>
                  <a:close/>
                </a:path>
                <a:path w="2614929" h="1790700">
                  <a:moveTo>
                    <a:pt x="1977021" y="1039672"/>
                  </a:moveTo>
                  <a:lnTo>
                    <a:pt x="1960524" y="1020368"/>
                  </a:lnTo>
                  <a:lnTo>
                    <a:pt x="1955698" y="1024496"/>
                  </a:lnTo>
                  <a:lnTo>
                    <a:pt x="1972195" y="1043800"/>
                  </a:lnTo>
                  <a:lnTo>
                    <a:pt x="1977021" y="1039672"/>
                  </a:lnTo>
                  <a:close/>
                </a:path>
                <a:path w="2614929" h="1790700">
                  <a:moveTo>
                    <a:pt x="2005901" y="1073467"/>
                  </a:moveTo>
                  <a:lnTo>
                    <a:pt x="1989404" y="1054163"/>
                  </a:lnTo>
                  <a:lnTo>
                    <a:pt x="1984578" y="1058291"/>
                  </a:lnTo>
                  <a:lnTo>
                    <a:pt x="2001075" y="1077595"/>
                  </a:lnTo>
                  <a:lnTo>
                    <a:pt x="2005901" y="1073467"/>
                  </a:lnTo>
                  <a:close/>
                </a:path>
                <a:path w="2614929" h="1790700">
                  <a:moveTo>
                    <a:pt x="2034781" y="1107262"/>
                  </a:moveTo>
                  <a:lnTo>
                    <a:pt x="2018284" y="1087945"/>
                  </a:lnTo>
                  <a:lnTo>
                    <a:pt x="2013458" y="1092073"/>
                  </a:lnTo>
                  <a:lnTo>
                    <a:pt x="2029955" y="1111377"/>
                  </a:lnTo>
                  <a:lnTo>
                    <a:pt x="2034781" y="1107262"/>
                  </a:lnTo>
                  <a:close/>
                </a:path>
                <a:path w="2614929" h="1790700">
                  <a:moveTo>
                    <a:pt x="2063673" y="1141044"/>
                  </a:moveTo>
                  <a:lnTo>
                    <a:pt x="2047163" y="1121740"/>
                  </a:lnTo>
                  <a:lnTo>
                    <a:pt x="2042337" y="1125867"/>
                  </a:lnTo>
                  <a:lnTo>
                    <a:pt x="2058835" y="1145171"/>
                  </a:lnTo>
                  <a:lnTo>
                    <a:pt x="2063673" y="1141044"/>
                  </a:lnTo>
                  <a:close/>
                </a:path>
                <a:path w="2614929" h="1790700">
                  <a:moveTo>
                    <a:pt x="2092553" y="1174838"/>
                  </a:moveTo>
                  <a:lnTo>
                    <a:pt x="2076043" y="1155522"/>
                  </a:lnTo>
                  <a:lnTo>
                    <a:pt x="2071217" y="1159649"/>
                  </a:lnTo>
                  <a:lnTo>
                    <a:pt x="2087727" y="1178966"/>
                  </a:lnTo>
                  <a:lnTo>
                    <a:pt x="2092553" y="1174838"/>
                  </a:lnTo>
                  <a:close/>
                </a:path>
                <a:path w="2614929" h="1790700">
                  <a:moveTo>
                    <a:pt x="2121433" y="1208620"/>
                  </a:moveTo>
                  <a:lnTo>
                    <a:pt x="2104923" y="1189316"/>
                  </a:lnTo>
                  <a:lnTo>
                    <a:pt x="2100097" y="1193444"/>
                  </a:lnTo>
                  <a:lnTo>
                    <a:pt x="2116607" y="1212748"/>
                  </a:lnTo>
                  <a:lnTo>
                    <a:pt x="2121433" y="1208620"/>
                  </a:lnTo>
                  <a:close/>
                </a:path>
                <a:path w="2614929" h="1790700">
                  <a:moveTo>
                    <a:pt x="2150313" y="1242415"/>
                  </a:moveTo>
                  <a:lnTo>
                    <a:pt x="2133803" y="1223111"/>
                  </a:lnTo>
                  <a:lnTo>
                    <a:pt x="2128977" y="1227226"/>
                  </a:lnTo>
                  <a:lnTo>
                    <a:pt x="2145487" y="1246543"/>
                  </a:lnTo>
                  <a:lnTo>
                    <a:pt x="2150313" y="1242415"/>
                  </a:lnTo>
                  <a:close/>
                </a:path>
                <a:path w="2614929" h="1790700">
                  <a:moveTo>
                    <a:pt x="2179193" y="1276197"/>
                  </a:moveTo>
                  <a:lnTo>
                    <a:pt x="2162683" y="1256893"/>
                  </a:lnTo>
                  <a:lnTo>
                    <a:pt x="2157857" y="1261021"/>
                  </a:lnTo>
                  <a:lnTo>
                    <a:pt x="2174367" y="1280325"/>
                  </a:lnTo>
                  <a:lnTo>
                    <a:pt x="2179193" y="1276197"/>
                  </a:lnTo>
                  <a:close/>
                </a:path>
                <a:path w="2614929" h="1790700">
                  <a:moveTo>
                    <a:pt x="2208072" y="1309992"/>
                  </a:moveTo>
                  <a:lnTo>
                    <a:pt x="2191562" y="1290688"/>
                  </a:lnTo>
                  <a:lnTo>
                    <a:pt x="2186736" y="1294803"/>
                  </a:lnTo>
                  <a:lnTo>
                    <a:pt x="2203246" y="1314119"/>
                  </a:lnTo>
                  <a:lnTo>
                    <a:pt x="2208072" y="1309992"/>
                  </a:lnTo>
                  <a:close/>
                </a:path>
                <a:path w="2614929" h="1790700">
                  <a:moveTo>
                    <a:pt x="2236952" y="1343787"/>
                  </a:moveTo>
                  <a:lnTo>
                    <a:pt x="2220455" y="1324470"/>
                  </a:lnTo>
                  <a:lnTo>
                    <a:pt x="2215616" y="1328597"/>
                  </a:lnTo>
                  <a:lnTo>
                    <a:pt x="2232126" y="1347901"/>
                  </a:lnTo>
                  <a:lnTo>
                    <a:pt x="2236952" y="1343787"/>
                  </a:lnTo>
                  <a:close/>
                </a:path>
                <a:path w="2614929" h="1790700">
                  <a:moveTo>
                    <a:pt x="2265832" y="1377569"/>
                  </a:moveTo>
                  <a:lnTo>
                    <a:pt x="2249335" y="1358265"/>
                  </a:lnTo>
                  <a:lnTo>
                    <a:pt x="2244509" y="1362392"/>
                  </a:lnTo>
                  <a:lnTo>
                    <a:pt x="2261006" y="1381696"/>
                  </a:lnTo>
                  <a:lnTo>
                    <a:pt x="2265832" y="1377569"/>
                  </a:lnTo>
                  <a:close/>
                </a:path>
                <a:path w="2614929" h="1790700">
                  <a:moveTo>
                    <a:pt x="2294712" y="1411363"/>
                  </a:moveTo>
                  <a:lnTo>
                    <a:pt x="2278215" y="1392047"/>
                  </a:lnTo>
                  <a:lnTo>
                    <a:pt x="2273389" y="1396174"/>
                  </a:lnTo>
                  <a:lnTo>
                    <a:pt x="2289886" y="1415478"/>
                  </a:lnTo>
                  <a:lnTo>
                    <a:pt x="2294712" y="1411363"/>
                  </a:lnTo>
                  <a:close/>
                </a:path>
                <a:path w="2614929" h="1790700">
                  <a:moveTo>
                    <a:pt x="2323592" y="1445145"/>
                  </a:moveTo>
                  <a:lnTo>
                    <a:pt x="2307094" y="1425841"/>
                  </a:lnTo>
                  <a:lnTo>
                    <a:pt x="2302268" y="1429969"/>
                  </a:lnTo>
                  <a:lnTo>
                    <a:pt x="2318766" y="1449273"/>
                  </a:lnTo>
                  <a:lnTo>
                    <a:pt x="2323592" y="1445145"/>
                  </a:lnTo>
                  <a:close/>
                </a:path>
                <a:path w="2614929" h="1790700">
                  <a:moveTo>
                    <a:pt x="2352471" y="1478940"/>
                  </a:moveTo>
                  <a:lnTo>
                    <a:pt x="2335974" y="1459623"/>
                  </a:lnTo>
                  <a:lnTo>
                    <a:pt x="2331148" y="1463751"/>
                  </a:lnTo>
                  <a:lnTo>
                    <a:pt x="2347645" y="1483067"/>
                  </a:lnTo>
                  <a:lnTo>
                    <a:pt x="2352471" y="1478940"/>
                  </a:lnTo>
                  <a:close/>
                </a:path>
                <a:path w="2614929" h="1790700">
                  <a:moveTo>
                    <a:pt x="2381351" y="1512722"/>
                  </a:moveTo>
                  <a:lnTo>
                    <a:pt x="2364854" y="1493418"/>
                  </a:lnTo>
                  <a:lnTo>
                    <a:pt x="2360028" y="1497545"/>
                  </a:lnTo>
                  <a:lnTo>
                    <a:pt x="2376525" y="1516849"/>
                  </a:lnTo>
                  <a:lnTo>
                    <a:pt x="2381351" y="1512722"/>
                  </a:lnTo>
                  <a:close/>
                </a:path>
                <a:path w="2614929" h="1790700">
                  <a:moveTo>
                    <a:pt x="2410231" y="1546517"/>
                  </a:moveTo>
                  <a:lnTo>
                    <a:pt x="2393734" y="1527213"/>
                  </a:lnTo>
                  <a:lnTo>
                    <a:pt x="2388908" y="1531327"/>
                  </a:lnTo>
                  <a:lnTo>
                    <a:pt x="2405405" y="1550644"/>
                  </a:lnTo>
                  <a:lnTo>
                    <a:pt x="2410231" y="1546517"/>
                  </a:lnTo>
                  <a:close/>
                </a:path>
                <a:path w="2614929" h="1790700">
                  <a:moveTo>
                    <a:pt x="2439124" y="1580299"/>
                  </a:moveTo>
                  <a:lnTo>
                    <a:pt x="2422614" y="1560995"/>
                  </a:lnTo>
                  <a:lnTo>
                    <a:pt x="2417788" y="1565122"/>
                  </a:lnTo>
                  <a:lnTo>
                    <a:pt x="2434285" y="1584426"/>
                  </a:lnTo>
                  <a:lnTo>
                    <a:pt x="2439124" y="1580299"/>
                  </a:lnTo>
                  <a:close/>
                </a:path>
                <a:path w="2614929" h="1790700">
                  <a:moveTo>
                    <a:pt x="2468003" y="1614093"/>
                  </a:moveTo>
                  <a:lnTo>
                    <a:pt x="2451493" y="1594789"/>
                  </a:lnTo>
                  <a:lnTo>
                    <a:pt x="2446667" y="1598917"/>
                  </a:lnTo>
                  <a:lnTo>
                    <a:pt x="2463177" y="1618221"/>
                  </a:lnTo>
                  <a:lnTo>
                    <a:pt x="2468003" y="1614093"/>
                  </a:lnTo>
                  <a:close/>
                </a:path>
                <a:path w="2614929" h="1790700">
                  <a:moveTo>
                    <a:pt x="2496883" y="1647888"/>
                  </a:moveTo>
                  <a:lnTo>
                    <a:pt x="2480373" y="1628571"/>
                  </a:lnTo>
                  <a:lnTo>
                    <a:pt x="2475547" y="1632699"/>
                  </a:lnTo>
                  <a:lnTo>
                    <a:pt x="2492057" y="1652003"/>
                  </a:lnTo>
                  <a:lnTo>
                    <a:pt x="2496883" y="1647888"/>
                  </a:lnTo>
                  <a:close/>
                </a:path>
                <a:path w="2614929" h="1790700">
                  <a:moveTo>
                    <a:pt x="2525763" y="1681670"/>
                  </a:moveTo>
                  <a:lnTo>
                    <a:pt x="2509253" y="1662366"/>
                  </a:lnTo>
                  <a:lnTo>
                    <a:pt x="2504427" y="1666494"/>
                  </a:lnTo>
                  <a:lnTo>
                    <a:pt x="2520937" y="1685798"/>
                  </a:lnTo>
                  <a:lnTo>
                    <a:pt x="2525763" y="1681670"/>
                  </a:lnTo>
                  <a:close/>
                </a:path>
                <a:path w="2614929" h="1790700">
                  <a:moveTo>
                    <a:pt x="2554643" y="1715465"/>
                  </a:moveTo>
                  <a:lnTo>
                    <a:pt x="2538133" y="1696148"/>
                  </a:lnTo>
                  <a:lnTo>
                    <a:pt x="2533307" y="1700276"/>
                  </a:lnTo>
                  <a:lnTo>
                    <a:pt x="2549817" y="1719580"/>
                  </a:lnTo>
                  <a:lnTo>
                    <a:pt x="2554643" y="1715465"/>
                  </a:lnTo>
                  <a:close/>
                </a:path>
                <a:path w="2614929" h="1790700">
                  <a:moveTo>
                    <a:pt x="2601391" y="0"/>
                  </a:moveTo>
                  <a:lnTo>
                    <a:pt x="2521724" y="30162"/>
                  </a:lnTo>
                  <a:lnTo>
                    <a:pt x="2547378" y="53848"/>
                  </a:lnTo>
                  <a:lnTo>
                    <a:pt x="1811375" y="851331"/>
                  </a:lnTo>
                  <a:lnTo>
                    <a:pt x="1813699" y="853490"/>
                  </a:lnTo>
                  <a:lnTo>
                    <a:pt x="1811286" y="855548"/>
                  </a:lnTo>
                  <a:lnTo>
                    <a:pt x="1827796" y="874864"/>
                  </a:lnTo>
                  <a:lnTo>
                    <a:pt x="1832622" y="870737"/>
                  </a:lnTo>
                  <a:lnTo>
                    <a:pt x="1817941" y="853567"/>
                  </a:lnTo>
                  <a:lnTo>
                    <a:pt x="2552052" y="58153"/>
                  </a:lnTo>
                  <a:lnTo>
                    <a:pt x="2577719" y="81838"/>
                  </a:lnTo>
                  <a:lnTo>
                    <a:pt x="2588514" y="44513"/>
                  </a:lnTo>
                  <a:lnTo>
                    <a:pt x="2601391" y="0"/>
                  </a:lnTo>
                  <a:close/>
                </a:path>
                <a:path w="2614929" h="1790700">
                  <a:moveTo>
                    <a:pt x="2614460" y="1790331"/>
                  </a:moveTo>
                  <a:lnTo>
                    <a:pt x="2602979" y="1744129"/>
                  </a:lnTo>
                  <a:lnTo>
                    <a:pt x="2593911" y="1707654"/>
                  </a:lnTo>
                  <a:lnTo>
                    <a:pt x="2567368" y="1730349"/>
                  </a:lnTo>
                  <a:lnTo>
                    <a:pt x="2567013" y="1729943"/>
                  </a:lnTo>
                  <a:lnTo>
                    <a:pt x="2562187" y="1734070"/>
                  </a:lnTo>
                  <a:lnTo>
                    <a:pt x="2562542" y="1734477"/>
                  </a:lnTo>
                  <a:lnTo>
                    <a:pt x="2535986" y="1757172"/>
                  </a:lnTo>
                  <a:lnTo>
                    <a:pt x="2614460" y="1790331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8794474" y="3279140"/>
            <a:ext cx="12141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R="508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Health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check </a:t>
            </a:r>
            <a:r>
              <a:rPr sz="1800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primary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886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10" dirty="0"/>
              <a:t> </a:t>
            </a:r>
            <a:r>
              <a:rPr spc="-200" dirty="0"/>
              <a:t>CloudFront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6211" y="1375155"/>
            <a:ext cx="5367655" cy="4107179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(CDN)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90"/>
              </a:lnSpc>
              <a:spcBef>
                <a:spcPts val="9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 </a:t>
            </a:r>
            <a:r>
              <a:rPr sz="4125" spc="-10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38100" indent="-228600">
              <a:lnSpc>
                <a:spcPts val="300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216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locations)</a:t>
            </a:r>
            <a:endParaRPr sz="2800">
              <a:latin typeface="Microsoft Sans Serif"/>
              <a:cs typeface="Microsoft Sans Serif"/>
            </a:endParaRPr>
          </a:p>
          <a:p>
            <a:pPr marL="241300" marR="192405" indent="-228600">
              <a:lnSpc>
                <a:spcPct val="90400"/>
              </a:lnSpc>
              <a:spcBef>
                <a:spcPts val="10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(because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ld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id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75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7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ld</a:t>
            </a:r>
            <a:r>
              <a:rPr sz="27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  </a:t>
            </a:r>
            <a:r>
              <a:rPr sz="275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5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ppli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21119" y="1751121"/>
            <a:ext cx="5588000" cy="3083560"/>
            <a:chOff x="6221119" y="1751121"/>
            <a:chExt cx="5588000" cy="308356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52396" y="1909803"/>
              <a:ext cx="5323021" cy="28028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225881" y="1755884"/>
              <a:ext cx="5578475" cy="3074035"/>
            </a:xfrm>
            <a:custGeom>
              <a:avLst/>
              <a:gdLst/>
              <a:ahLst/>
              <a:cxnLst/>
              <a:rect l="l" t="t" r="r" b="b"/>
              <a:pathLst>
                <a:path w="5578475" h="3074035">
                  <a:moveTo>
                    <a:pt x="0" y="0"/>
                  </a:moveTo>
                  <a:lnTo>
                    <a:pt x="5578033" y="0"/>
                  </a:lnTo>
                  <a:lnTo>
                    <a:pt x="5578033" y="3073447"/>
                  </a:lnTo>
                  <a:lnTo>
                    <a:pt x="0" y="3073447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77272" y="2246375"/>
              <a:ext cx="426720" cy="56692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479139" y="2810179"/>
              <a:ext cx="433070" cy="1021715"/>
            </a:xfrm>
            <a:custGeom>
              <a:avLst/>
              <a:gdLst/>
              <a:ahLst/>
              <a:cxnLst/>
              <a:rect l="l" t="t" r="r" b="b"/>
              <a:pathLst>
                <a:path w="433070" h="1021714">
                  <a:moveTo>
                    <a:pt x="293141" y="167208"/>
                  </a:moveTo>
                  <a:lnTo>
                    <a:pt x="273951" y="138772"/>
                  </a:lnTo>
                  <a:lnTo>
                    <a:pt x="245478" y="96583"/>
                  </a:lnTo>
                  <a:lnTo>
                    <a:pt x="228320" y="127000"/>
                  </a:lnTo>
                  <a:lnTo>
                    <a:pt x="3124" y="0"/>
                  </a:lnTo>
                  <a:lnTo>
                    <a:pt x="0" y="5524"/>
                  </a:lnTo>
                  <a:lnTo>
                    <a:pt x="225209" y="132537"/>
                  </a:lnTo>
                  <a:lnTo>
                    <a:pt x="208051" y="162953"/>
                  </a:lnTo>
                  <a:lnTo>
                    <a:pt x="293141" y="167208"/>
                  </a:lnTo>
                  <a:close/>
                </a:path>
                <a:path w="433070" h="1021714">
                  <a:moveTo>
                    <a:pt x="433057" y="945400"/>
                  </a:moveTo>
                  <a:lnTo>
                    <a:pt x="398119" y="945400"/>
                  </a:lnTo>
                  <a:lnTo>
                    <a:pt x="398119" y="419493"/>
                  </a:lnTo>
                  <a:lnTo>
                    <a:pt x="433044" y="419493"/>
                  </a:lnTo>
                  <a:lnTo>
                    <a:pt x="426694" y="406793"/>
                  </a:lnTo>
                  <a:lnTo>
                    <a:pt x="394944" y="343293"/>
                  </a:lnTo>
                  <a:lnTo>
                    <a:pt x="356844" y="419493"/>
                  </a:lnTo>
                  <a:lnTo>
                    <a:pt x="391769" y="419493"/>
                  </a:lnTo>
                  <a:lnTo>
                    <a:pt x="391769" y="945400"/>
                  </a:lnTo>
                  <a:lnTo>
                    <a:pt x="356857" y="945400"/>
                  </a:lnTo>
                  <a:lnTo>
                    <a:pt x="394957" y="1021600"/>
                  </a:lnTo>
                  <a:lnTo>
                    <a:pt x="426707" y="958100"/>
                  </a:lnTo>
                  <a:lnTo>
                    <a:pt x="433057" y="9454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68184" y="2173223"/>
              <a:ext cx="426720" cy="5699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62644" y="2740946"/>
              <a:ext cx="75421" cy="21373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811216" y="2967607"/>
              <a:ext cx="2894330" cy="1071880"/>
            </a:xfrm>
            <a:custGeom>
              <a:avLst/>
              <a:gdLst/>
              <a:ahLst/>
              <a:cxnLst/>
              <a:rect l="l" t="t" r="r" b="b"/>
              <a:pathLst>
                <a:path w="2894329" h="1071879">
                  <a:moveTo>
                    <a:pt x="2821458" y="1039003"/>
                  </a:moveTo>
                  <a:lnTo>
                    <a:pt x="2809524" y="1071825"/>
                  </a:lnTo>
                  <a:lnTo>
                    <a:pt x="2894157" y="1062057"/>
                  </a:lnTo>
                  <a:lnTo>
                    <a:pt x="2876425" y="1043341"/>
                  </a:lnTo>
                  <a:lnTo>
                    <a:pt x="2833391" y="1043341"/>
                  </a:lnTo>
                  <a:lnTo>
                    <a:pt x="2821458" y="1039003"/>
                  </a:lnTo>
                  <a:close/>
                </a:path>
                <a:path w="2894329" h="1071879">
                  <a:moveTo>
                    <a:pt x="2823628" y="1033035"/>
                  </a:moveTo>
                  <a:lnTo>
                    <a:pt x="2821458" y="1039003"/>
                  </a:lnTo>
                  <a:lnTo>
                    <a:pt x="2833391" y="1043341"/>
                  </a:lnTo>
                  <a:lnTo>
                    <a:pt x="2835562" y="1037374"/>
                  </a:lnTo>
                  <a:lnTo>
                    <a:pt x="2823628" y="1033035"/>
                  </a:lnTo>
                  <a:close/>
                </a:path>
                <a:path w="2894329" h="1071879">
                  <a:moveTo>
                    <a:pt x="2835563" y="1000212"/>
                  </a:moveTo>
                  <a:lnTo>
                    <a:pt x="2823628" y="1033035"/>
                  </a:lnTo>
                  <a:lnTo>
                    <a:pt x="2835562" y="1037374"/>
                  </a:lnTo>
                  <a:lnTo>
                    <a:pt x="2833391" y="1043341"/>
                  </a:lnTo>
                  <a:lnTo>
                    <a:pt x="2876425" y="1043341"/>
                  </a:lnTo>
                  <a:lnTo>
                    <a:pt x="2835563" y="1000212"/>
                  </a:lnTo>
                  <a:close/>
                </a:path>
                <a:path w="2894329" h="1071879">
                  <a:moveTo>
                    <a:pt x="72697" y="32822"/>
                  </a:moveTo>
                  <a:lnTo>
                    <a:pt x="70528" y="38789"/>
                  </a:lnTo>
                  <a:lnTo>
                    <a:pt x="2821458" y="1039003"/>
                  </a:lnTo>
                  <a:lnTo>
                    <a:pt x="2823628" y="1033035"/>
                  </a:lnTo>
                  <a:lnTo>
                    <a:pt x="72697" y="32822"/>
                  </a:lnTo>
                  <a:close/>
                </a:path>
                <a:path w="2894329" h="1071879">
                  <a:moveTo>
                    <a:pt x="84631" y="0"/>
                  </a:moveTo>
                  <a:lnTo>
                    <a:pt x="0" y="9768"/>
                  </a:lnTo>
                  <a:lnTo>
                    <a:pt x="58593" y="71612"/>
                  </a:lnTo>
                  <a:lnTo>
                    <a:pt x="70528" y="38789"/>
                  </a:lnTo>
                  <a:lnTo>
                    <a:pt x="58585" y="34447"/>
                  </a:lnTo>
                  <a:lnTo>
                    <a:pt x="60754" y="28479"/>
                  </a:lnTo>
                  <a:lnTo>
                    <a:pt x="74276" y="28479"/>
                  </a:lnTo>
                  <a:lnTo>
                    <a:pt x="84631" y="0"/>
                  </a:lnTo>
                  <a:close/>
                </a:path>
                <a:path w="2894329" h="1071879">
                  <a:moveTo>
                    <a:pt x="60754" y="28479"/>
                  </a:moveTo>
                  <a:lnTo>
                    <a:pt x="58585" y="34447"/>
                  </a:lnTo>
                  <a:lnTo>
                    <a:pt x="70528" y="38789"/>
                  </a:lnTo>
                  <a:lnTo>
                    <a:pt x="72697" y="32822"/>
                  </a:lnTo>
                  <a:lnTo>
                    <a:pt x="60754" y="28479"/>
                  </a:lnTo>
                  <a:close/>
                </a:path>
                <a:path w="2894329" h="1071879">
                  <a:moveTo>
                    <a:pt x="74276" y="28479"/>
                  </a:moveTo>
                  <a:lnTo>
                    <a:pt x="60754" y="28479"/>
                  </a:lnTo>
                  <a:lnTo>
                    <a:pt x="72697" y="32822"/>
                  </a:lnTo>
                  <a:lnTo>
                    <a:pt x="74276" y="28479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65536" y="3864863"/>
              <a:ext cx="713231" cy="7132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6199963" y="4892548"/>
            <a:ext cx="56667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Source:</a:t>
            </a:r>
            <a:r>
              <a:rPr sz="16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https://aws.amazon.com/cloudfront/features/?nc=sn&amp;loc=2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448543" y="292608"/>
            <a:ext cx="1078992" cy="1078992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717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CloudFront</a:t>
            </a:r>
            <a:r>
              <a:rPr spc="25" dirty="0"/>
              <a:t> </a:t>
            </a:r>
            <a:r>
              <a:rPr spc="910" dirty="0"/>
              <a:t>–</a:t>
            </a:r>
            <a:r>
              <a:rPr spc="30" dirty="0"/>
              <a:t> </a:t>
            </a:r>
            <a:r>
              <a:rPr spc="-225" dirty="0"/>
              <a:t>Origins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8403590" cy="414718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chin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Enhanced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Origin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Identity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(OAI)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3)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Origin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(HTTP)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plicatio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Loa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alanc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(must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HTT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ac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ant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658774" y="2496101"/>
            <a:ext cx="7503795" cy="2146300"/>
            <a:chOff x="1658774" y="2496101"/>
            <a:chExt cx="7503795" cy="2146300"/>
          </a:xfrm>
        </p:grpSpPr>
        <p:sp>
          <p:nvSpPr>
            <p:cNvPr id="5" name="object 5"/>
            <p:cNvSpPr/>
            <p:nvPr/>
          </p:nvSpPr>
          <p:spPr>
            <a:xfrm>
              <a:off x="1658774" y="2496101"/>
              <a:ext cx="3715385" cy="1356995"/>
            </a:xfrm>
            <a:custGeom>
              <a:avLst/>
              <a:gdLst/>
              <a:ahLst/>
              <a:cxnLst/>
              <a:rect l="l" t="t" r="r" b="b"/>
              <a:pathLst>
                <a:path w="3715385" h="1356995">
                  <a:moveTo>
                    <a:pt x="3673916" y="1280596"/>
                  </a:moveTo>
                  <a:lnTo>
                    <a:pt x="3638991" y="1280596"/>
                  </a:lnTo>
                  <a:lnTo>
                    <a:pt x="3677091" y="1356796"/>
                  </a:lnTo>
                  <a:lnTo>
                    <a:pt x="3708841" y="1293296"/>
                  </a:lnTo>
                  <a:lnTo>
                    <a:pt x="3673916" y="1293296"/>
                  </a:lnTo>
                  <a:lnTo>
                    <a:pt x="3673916" y="1280596"/>
                  </a:lnTo>
                  <a:close/>
                </a:path>
                <a:path w="3715385" h="1356995">
                  <a:moveTo>
                    <a:pt x="34925" y="1256242"/>
                  </a:moveTo>
                  <a:lnTo>
                    <a:pt x="0" y="1256242"/>
                  </a:lnTo>
                  <a:lnTo>
                    <a:pt x="38100" y="1332442"/>
                  </a:lnTo>
                  <a:lnTo>
                    <a:pt x="69849" y="1268943"/>
                  </a:lnTo>
                  <a:lnTo>
                    <a:pt x="34925" y="1268943"/>
                  </a:lnTo>
                  <a:lnTo>
                    <a:pt x="34925" y="1256242"/>
                  </a:lnTo>
                  <a:close/>
                </a:path>
                <a:path w="3715385" h="1356995">
                  <a:moveTo>
                    <a:pt x="3673916" y="3175"/>
                  </a:moveTo>
                  <a:lnTo>
                    <a:pt x="3673916" y="1293296"/>
                  </a:lnTo>
                  <a:lnTo>
                    <a:pt x="3680266" y="1293296"/>
                  </a:lnTo>
                  <a:lnTo>
                    <a:pt x="3680266" y="6350"/>
                  </a:lnTo>
                  <a:lnTo>
                    <a:pt x="3677091" y="6350"/>
                  </a:lnTo>
                  <a:lnTo>
                    <a:pt x="3673916" y="3175"/>
                  </a:lnTo>
                  <a:close/>
                </a:path>
                <a:path w="3715385" h="1356995">
                  <a:moveTo>
                    <a:pt x="3715191" y="1280596"/>
                  </a:moveTo>
                  <a:lnTo>
                    <a:pt x="3680266" y="1280596"/>
                  </a:lnTo>
                  <a:lnTo>
                    <a:pt x="3680266" y="1293296"/>
                  </a:lnTo>
                  <a:lnTo>
                    <a:pt x="3708841" y="1293296"/>
                  </a:lnTo>
                  <a:lnTo>
                    <a:pt x="3715191" y="1280596"/>
                  </a:lnTo>
                  <a:close/>
                </a:path>
                <a:path w="3715385" h="1356995">
                  <a:moveTo>
                    <a:pt x="3680266" y="0"/>
                  </a:moveTo>
                  <a:lnTo>
                    <a:pt x="34925" y="0"/>
                  </a:lnTo>
                  <a:lnTo>
                    <a:pt x="34925" y="1268943"/>
                  </a:lnTo>
                  <a:lnTo>
                    <a:pt x="41275" y="1268943"/>
                  </a:lnTo>
                  <a:lnTo>
                    <a:pt x="41275" y="6350"/>
                  </a:lnTo>
                  <a:lnTo>
                    <a:pt x="38100" y="6350"/>
                  </a:lnTo>
                  <a:lnTo>
                    <a:pt x="41275" y="3175"/>
                  </a:lnTo>
                  <a:lnTo>
                    <a:pt x="3680266" y="3175"/>
                  </a:lnTo>
                  <a:lnTo>
                    <a:pt x="3680266" y="0"/>
                  </a:lnTo>
                  <a:close/>
                </a:path>
                <a:path w="3715385" h="1356995">
                  <a:moveTo>
                    <a:pt x="76200" y="1256242"/>
                  </a:moveTo>
                  <a:lnTo>
                    <a:pt x="41275" y="1256242"/>
                  </a:lnTo>
                  <a:lnTo>
                    <a:pt x="41275" y="1268943"/>
                  </a:lnTo>
                  <a:lnTo>
                    <a:pt x="69849" y="1268943"/>
                  </a:lnTo>
                  <a:lnTo>
                    <a:pt x="76200" y="1256242"/>
                  </a:lnTo>
                  <a:close/>
                </a:path>
                <a:path w="3715385" h="1356995">
                  <a:moveTo>
                    <a:pt x="41275" y="3175"/>
                  </a:moveTo>
                  <a:lnTo>
                    <a:pt x="38100" y="6350"/>
                  </a:lnTo>
                  <a:lnTo>
                    <a:pt x="41275" y="6350"/>
                  </a:lnTo>
                  <a:lnTo>
                    <a:pt x="41275" y="3175"/>
                  </a:lnTo>
                  <a:close/>
                </a:path>
                <a:path w="3715385" h="1356995">
                  <a:moveTo>
                    <a:pt x="3673916" y="3175"/>
                  </a:moveTo>
                  <a:lnTo>
                    <a:pt x="41275" y="3175"/>
                  </a:lnTo>
                  <a:lnTo>
                    <a:pt x="41275" y="6350"/>
                  </a:lnTo>
                  <a:lnTo>
                    <a:pt x="3673916" y="6350"/>
                  </a:lnTo>
                  <a:lnTo>
                    <a:pt x="3673916" y="3175"/>
                  </a:lnTo>
                  <a:close/>
                </a:path>
                <a:path w="3715385" h="1356995">
                  <a:moveTo>
                    <a:pt x="3680266" y="3175"/>
                  </a:moveTo>
                  <a:lnTo>
                    <a:pt x="3673916" y="3175"/>
                  </a:lnTo>
                  <a:lnTo>
                    <a:pt x="3677091" y="6350"/>
                  </a:lnTo>
                  <a:lnTo>
                    <a:pt x="3680266" y="6350"/>
                  </a:lnTo>
                  <a:lnTo>
                    <a:pt x="3680266" y="317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40807" y="3852671"/>
              <a:ext cx="789432" cy="78943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29964" y="4208895"/>
              <a:ext cx="3432810" cy="76200"/>
            </a:xfrm>
            <a:custGeom>
              <a:avLst/>
              <a:gdLst/>
              <a:ahLst/>
              <a:cxnLst/>
              <a:rect l="l" t="t" r="r" b="b"/>
              <a:pathLst>
                <a:path w="3432809" h="76200">
                  <a:moveTo>
                    <a:pt x="3356335" y="41276"/>
                  </a:moveTo>
                  <a:lnTo>
                    <a:pt x="3356335" y="76201"/>
                  </a:lnTo>
                  <a:lnTo>
                    <a:pt x="3426185" y="41276"/>
                  </a:lnTo>
                  <a:lnTo>
                    <a:pt x="3356335" y="41276"/>
                  </a:lnTo>
                  <a:close/>
                </a:path>
                <a:path w="343280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497" y="41275"/>
                  </a:lnTo>
                  <a:lnTo>
                    <a:pt x="63497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3432809" h="76200">
                  <a:moveTo>
                    <a:pt x="3356335" y="34926"/>
                  </a:moveTo>
                  <a:lnTo>
                    <a:pt x="3356335" y="41276"/>
                  </a:lnTo>
                  <a:lnTo>
                    <a:pt x="3369038" y="41276"/>
                  </a:lnTo>
                  <a:lnTo>
                    <a:pt x="3369038" y="34926"/>
                  </a:lnTo>
                  <a:lnTo>
                    <a:pt x="3356335" y="34926"/>
                  </a:lnTo>
                  <a:close/>
                </a:path>
                <a:path w="3432809" h="76200">
                  <a:moveTo>
                    <a:pt x="3356335" y="1"/>
                  </a:moveTo>
                  <a:lnTo>
                    <a:pt x="3356335" y="34926"/>
                  </a:lnTo>
                  <a:lnTo>
                    <a:pt x="3369038" y="34926"/>
                  </a:lnTo>
                  <a:lnTo>
                    <a:pt x="3369038" y="41276"/>
                  </a:lnTo>
                  <a:lnTo>
                    <a:pt x="3426188" y="41275"/>
                  </a:lnTo>
                  <a:lnTo>
                    <a:pt x="3432535" y="38101"/>
                  </a:lnTo>
                  <a:lnTo>
                    <a:pt x="3356335" y="1"/>
                  </a:lnTo>
                  <a:close/>
                </a:path>
                <a:path w="3432809" h="76200">
                  <a:moveTo>
                    <a:pt x="76200" y="34925"/>
                  </a:moveTo>
                  <a:lnTo>
                    <a:pt x="76200" y="41275"/>
                  </a:lnTo>
                  <a:lnTo>
                    <a:pt x="3356335" y="41276"/>
                  </a:lnTo>
                  <a:lnTo>
                    <a:pt x="3356335" y="34926"/>
                  </a:lnTo>
                  <a:lnTo>
                    <a:pt x="76200" y="34925"/>
                  </a:lnTo>
                  <a:close/>
                </a:path>
                <a:path w="3432809" h="76200">
                  <a:moveTo>
                    <a:pt x="63497" y="34925"/>
                  </a:moveTo>
                  <a:lnTo>
                    <a:pt x="63497" y="41275"/>
                  </a:lnTo>
                  <a:lnTo>
                    <a:pt x="76200" y="41275"/>
                  </a:lnTo>
                  <a:lnTo>
                    <a:pt x="76200" y="34925"/>
                  </a:lnTo>
                  <a:lnTo>
                    <a:pt x="63497" y="34925"/>
                  </a:lnTo>
                  <a:close/>
                </a:path>
                <a:path w="3432809" h="76200">
                  <a:moveTo>
                    <a:pt x="76200" y="34925"/>
                  </a:moveTo>
                  <a:lnTo>
                    <a:pt x="63497" y="34925"/>
                  </a:lnTo>
                  <a:lnTo>
                    <a:pt x="76200" y="3492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80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Cl</a:t>
            </a:r>
            <a:r>
              <a:rPr spc="-160" dirty="0"/>
              <a:t>o</a:t>
            </a:r>
            <a:r>
              <a:rPr spc="-290" dirty="0"/>
              <a:t>u</a:t>
            </a:r>
            <a:r>
              <a:rPr spc="-215" dirty="0"/>
              <a:t>d</a:t>
            </a:r>
            <a:r>
              <a:rPr spc="-265" dirty="0"/>
              <a:t>Fr</a:t>
            </a:r>
            <a:r>
              <a:rPr spc="-310" dirty="0"/>
              <a:t>o</a:t>
            </a:r>
            <a:r>
              <a:rPr spc="-290" dirty="0"/>
              <a:t>n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315" dirty="0"/>
              <a:t>a</a:t>
            </a:r>
            <a:r>
              <a:rPr spc="-155" dirty="0"/>
              <a:t>t</a:t>
            </a:r>
            <a:r>
              <a:rPr spc="5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290" dirty="0"/>
              <a:t>h</a:t>
            </a:r>
            <a:r>
              <a:rPr spc="-310" dirty="0"/>
              <a:t>ig</a:t>
            </a:r>
            <a:r>
              <a:rPr spc="-430" dirty="0"/>
              <a:t>h</a:t>
            </a:r>
            <a:r>
              <a:rPr spc="55" dirty="0"/>
              <a:t> 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-180" dirty="0"/>
              <a:t>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4122811" y="4696459"/>
            <a:ext cx="240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92099" y="3574795"/>
            <a:ext cx="160083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Forward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your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998720" y="5004815"/>
            <a:ext cx="5416550" cy="1079500"/>
            <a:chOff x="4998720" y="5004815"/>
            <a:chExt cx="5416550" cy="10795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8720" y="5413247"/>
              <a:ext cx="673608" cy="6705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89008" y="5004815"/>
              <a:ext cx="826007" cy="82905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5748889" y="5583428"/>
            <a:ext cx="1115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Local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Cache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43871" y="3831335"/>
            <a:ext cx="713231" cy="71323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162500" y="3364354"/>
            <a:ext cx="2455545" cy="271907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7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Origin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100">
              <a:latin typeface="Calibri"/>
              <a:cs typeface="Calibri"/>
            </a:endParaRPr>
          </a:p>
          <a:p>
            <a:pPr marL="1388745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50">
              <a:latin typeface="Calibri"/>
              <a:cs typeface="Calibri"/>
            </a:endParaRPr>
          </a:p>
          <a:p>
            <a:pPr marL="1409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150">
              <a:latin typeface="Calibri"/>
              <a:cs typeface="Calibri"/>
            </a:endParaRPr>
          </a:p>
          <a:p>
            <a:pPr marL="1388745">
              <a:lnSpc>
                <a:spcPct val="100000"/>
              </a:lnSpc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HTTP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1246632" y="1705739"/>
            <a:ext cx="6909434" cy="3025140"/>
            <a:chOff x="1246632" y="1705739"/>
            <a:chExt cx="6909434" cy="302514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6632" y="3828288"/>
              <a:ext cx="902207" cy="90220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059860" y="1705739"/>
              <a:ext cx="6096000" cy="1200785"/>
            </a:xfrm>
            <a:custGeom>
              <a:avLst/>
              <a:gdLst/>
              <a:ahLst/>
              <a:cxnLst/>
              <a:rect l="l" t="t" r="r" b="b"/>
              <a:pathLst>
                <a:path w="6096000" h="1200785">
                  <a:moveTo>
                    <a:pt x="6096000" y="0"/>
                  </a:moveTo>
                  <a:lnTo>
                    <a:pt x="0" y="0"/>
                  </a:lnTo>
                  <a:lnTo>
                    <a:pt x="0" y="1200329"/>
                  </a:lnTo>
                  <a:lnTo>
                    <a:pt x="6096000" y="1200329"/>
                  </a:lnTo>
                  <a:lnTo>
                    <a:pt x="60960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412632" y="4775707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59859" y="1705739"/>
            <a:ext cx="6096000" cy="120078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31115" rIns="0" bIns="0" rtlCol="0">
            <a:spAutoFit/>
          </a:bodyPr>
          <a:lstStyle/>
          <a:p>
            <a:pPr marL="90805">
              <a:lnSpc>
                <a:spcPts val="2135"/>
              </a:lnSpc>
              <a:spcBef>
                <a:spcPts val="24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GET /beach.jpg?</a:t>
            </a:r>
            <a:r>
              <a:rPr sz="1800" spc="-5" dirty="0">
                <a:solidFill>
                  <a:srgbClr val="5091D0"/>
                </a:solidFill>
                <a:latin typeface="Calibri"/>
                <a:cs typeface="Calibri"/>
              </a:rPr>
              <a:t>size=300x300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HTTP/1.1</a:t>
            </a:r>
            <a:endParaRPr sz="1800">
              <a:latin typeface="Calibri"/>
              <a:cs typeface="Calibri"/>
            </a:endParaRPr>
          </a:p>
          <a:p>
            <a:pPr marL="90805" marR="281305">
              <a:lnSpc>
                <a:spcPts val="2210"/>
              </a:lnSpc>
              <a:spcBef>
                <a:spcPts val="10"/>
              </a:spcBef>
            </a:pPr>
            <a:r>
              <a:rPr sz="1800" spc="-10" dirty="0">
                <a:solidFill>
                  <a:srgbClr val="70AD47"/>
                </a:solidFill>
                <a:latin typeface="Calibri"/>
                <a:cs typeface="Calibri"/>
              </a:rPr>
              <a:t>User-Agent:</a:t>
            </a:r>
            <a:r>
              <a:rPr sz="1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0AD47"/>
                </a:solidFill>
                <a:latin typeface="Calibri"/>
                <a:cs typeface="Calibri"/>
              </a:rPr>
              <a:t>Mozilla/4.0</a:t>
            </a:r>
            <a:r>
              <a:rPr sz="180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0AD47"/>
                </a:solidFill>
                <a:latin typeface="Calibri"/>
                <a:cs typeface="Calibri"/>
              </a:rPr>
              <a:t>(compatible;</a:t>
            </a:r>
            <a:r>
              <a:rPr sz="1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70AD47"/>
                </a:solidFill>
                <a:latin typeface="Calibri"/>
                <a:cs typeface="Calibri"/>
              </a:rPr>
              <a:t>MSIE5.01;</a:t>
            </a:r>
            <a:r>
              <a:rPr sz="1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0AD47"/>
                </a:solidFill>
                <a:latin typeface="Calibri"/>
                <a:cs typeface="Calibri"/>
              </a:rPr>
              <a:t>Windows</a:t>
            </a:r>
            <a:r>
              <a:rPr sz="1800" spc="-5" dirty="0">
                <a:solidFill>
                  <a:srgbClr val="70AD47"/>
                </a:solidFill>
                <a:latin typeface="Calibri"/>
                <a:cs typeface="Calibri"/>
              </a:rPr>
              <a:t> NT) </a:t>
            </a:r>
            <a:r>
              <a:rPr sz="1800" spc="-39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70AD47"/>
                </a:solidFill>
                <a:latin typeface="Calibri"/>
                <a:cs typeface="Calibri"/>
              </a:rPr>
              <a:t>Host:</a:t>
            </a:r>
            <a:r>
              <a:rPr sz="1800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70AD47"/>
                </a:solidFill>
                <a:latin typeface="Calibri"/>
                <a:cs typeface="Calibri"/>
                <a:hlinkClick r:id="rId7"/>
              </a:rPr>
              <a:t>www.example.com</a:t>
            </a:r>
            <a:endParaRPr sz="1800">
              <a:latin typeface="Calibri"/>
              <a:cs typeface="Calibri"/>
            </a:endParaRPr>
          </a:p>
          <a:p>
            <a:pPr marL="90805">
              <a:lnSpc>
                <a:spcPts val="2100"/>
              </a:lnSpc>
            </a:pPr>
            <a:r>
              <a:rPr sz="1800" spc="-10" dirty="0">
                <a:solidFill>
                  <a:srgbClr val="70AD47"/>
                </a:solidFill>
                <a:latin typeface="Calibri"/>
                <a:cs typeface="Calibri"/>
              </a:rPr>
              <a:t>Accept-Encoding:</a:t>
            </a:r>
            <a:r>
              <a:rPr sz="1800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70AD47"/>
                </a:solidFill>
                <a:latin typeface="Calibri"/>
                <a:cs typeface="Calibri"/>
              </a:rPr>
              <a:t>gzip, </a:t>
            </a:r>
            <a:r>
              <a:rPr sz="1800" spc="-10" dirty="0">
                <a:solidFill>
                  <a:srgbClr val="70AD47"/>
                </a:solidFill>
                <a:latin typeface="Calibri"/>
                <a:cs typeface="Calibri"/>
              </a:rPr>
              <a:t>deflate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297766" y="5044409"/>
            <a:ext cx="76200" cy="370840"/>
          </a:xfrm>
          <a:custGeom>
            <a:avLst/>
            <a:gdLst/>
            <a:ahLst/>
            <a:cxnLst/>
            <a:rect l="l" t="t" r="r" b="b"/>
            <a:pathLst>
              <a:path w="76200" h="370839">
                <a:moveTo>
                  <a:pt x="34926" y="294228"/>
                </a:moveTo>
                <a:lnTo>
                  <a:pt x="1" y="294228"/>
                </a:lnTo>
                <a:lnTo>
                  <a:pt x="38101" y="370428"/>
                </a:lnTo>
                <a:lnTo>
                  <a:pt x="69851" y="306928"/>
                </a:lnTo>
                <a:lnTo>
                  <a:pt x="34926" y="306928"/>
                </a:lnTo>
                <a:lnTo>
                  <a:pt x="34926" y="294228"/>
                </a:lnTo>
                <a:close/>
              </a:path>
              <a:path w="76200" h="370839">
                <a:moveTo>
                  <a:pt x="41275" y="63500"/>
                </a:moveTo>
                <a:lnTo>
                  <a:pt x="34925" y="63500"/>
                </a:lnTo>
                <a:lnTo>
                  <a:pt x="34926" y="306928"/>
                </a:lnTo>
                <a:lnTo>
                  <a:pt x="41276" y="306928"/>
                </a:lnTo>
                <a:lnTo>
                  <a:pt x="41275" y="63500"/>
                </a:lnTo>
                <a:close/>
              </a:path>
              <a:path w="76200" h="370839">
                <a:moveTo>
                  <a:pt x="76201" y="294228"/>
                </a:moveTo>
                <a:lnTo>
                  <a:pt x="41276" y="294228"/>
                </a:lnTo>
                <a:lnTo>
                  <a:pt x="41276" y="306928"/>
                </a:lnTo>
                <a:lnTo>
                  <a:pt x="69851" y="306928"/>
                </a:lnTo>
                <a:lnTo>
                  <a:pt x="76201" y="294228"/>
                </a:lnTo>
                <a:close/>
              </a:path>
              <a:path w="76200" h="370839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370839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763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Cl</a:t>
            </a:r>
            <a:r>
              <a:rPr spc="-160" dirty="0"/>
              <a:t>o</a:t>
            </a:r>
            <a:r>
              <a:rPr spc="-290" dirty="0"/>
              <a:t>u</a:t>
            </a:r>
            <a:r>
              <a:rPr spc="-215" dirty="0"/>
              <a:t>d</a:t>
            </a:r>
            <a:r>
              <a:rPr spc="-265" dirty="0"/>
              <a:t>Fr</a:t>
            </a:r>
            <a:r>
              <a:rPr spc="-310" dirty="0"/>
              <a:t>o</a:t>
            </a:r>
            <a:r>
              <a:rPr spc="-290" dirty="0"/>
              <a:t>n</a:t>
            </a:r>
            <a:r>
              <a:rPr spc="105" dirty="0"/>
              <a:t>t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195" dirty="0"/>
              <a:t>O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575" dirty="0"/>
              <a:t>g</a:t>
            </a:r>
            <a:r>
              <a:rPr spc="-185" dirty="0"/>
              <a:t>i</a:t>
            </a:r>
            <a:r>
              <a:rPr spc="-290" dirty="0"/>
              <a:t>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7767" y="1898904"/>
            <a:ext cx="472439" cy="4724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473793" y="2389123"/>
            <a:ext cx="111315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Los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Angeles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03464" y="1898904"/>
            <a:ext cx="472440" cy="47243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899810" y="2389123"/>
            <a:ext cx="80708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Edge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ai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03464" y="4047744"/>
            <a:ext cx="472440" cy="4724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899810" y="4541011"/>
            <a:ext cx="47370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9810" y="4806188"/>
            <a:ext cx="1063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664207" y="1133855"/>
            <a:ext cx="8507095" cy="4307205"/>
            <a:chOff x="1664207" y="1133855"/>
            <a:chExt cx="8507095" cy="4307205"/>
          </a:xfrm>
        </p:grpSpPr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27192" y="2947416"/>
              <a:ext cx="713232" cy="71628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948900" y="2133929"/>
              <a:ext cx="3956685" cy="2150745"/>
            </a:xfrm>
            <a:custGeom>
              <a:avLst/>
              <a:gdLst/>
              <a:ahLst/>
              <a:cxnLst/>
              <a:rect l="l" t="t" r="r" b="b"/>
              <a:pathLst>
                <a:path w="3956684" h="2150745">
                  <a:moveTo>
                    <a:pt x="1787474" y="1160157"/>
                  </a:moveTo>
                  <a:lnTo>
                    <a:pt x="79451" y="35229"/>
                  </a:lnTo>
                  <a:lnTo>
                    <a:pt x="84620" y="27368"/>
                  </a:lnTo>
                  <a:lnTo>
                    <a:pt x="95173" y="11366"/>
                  </a:lnTo>
                  <a:lnTo>
                    <a:pt x="0" y="0"/>
                  </a:lnTo>
                  <a:lnTo>
                    <a:pt x="48018" y="82956"/>
                  </a:lnTo>
                  <a:lnTo>
                    <a:pt x="63728" y="59093"/>
                  </a:lnTo>
                  <a:lnTo>
                    <a:pt x="1751965" y="1170990"/>
                  </a:lnTo>
                  <a:lnTo>
                    <a:pt x="68237" y="2096719"/>
                  </a:lnTo>
                  <a:lnTo>
                    <a:pt x="54470" y="2071674"/>
                  </a:lnTo>
                  <a:lnTo>
                    <a:pt x="0" y="2150541"/>
                  </a:lnTo>
                  <a:lnTo>
                    <a:pt x="95770" y="2146795"/>
                  </a:lnTo>
                  <a:lnTo>
                    <a:pt x="85788" y="2128647"/>
                  </a:lnTo>
                  <a:lnTo>
                    <a:pt x="82003" y="2121763"/>
                  </a:lnTo>
                  <a:lnTo>
                    <a:pt x="1786509" y="1184617"/>
                  </a:lnTo>
                  <a:lnTo>
                    <a:pt x="1779612" y="1172095"/>
                  </a:lnTo>
                  <a:lnTo>
                    <a:pt x="1787474" y="1160157"/>
                  </a:lnTo>
                  <a:close/>
                </a:path>
                <a:path w="3956684" h="2150745">
                  <a:moveTo>
                    <a:pt x="3956113" y="0"/>
                  </a:moveTo>
                  <a:lnTo>
                    <a:pt x="3862400" y="20078"/>
                  </a:lnTo>
                  <a:lnTo>
                    <a:pt x="3880243" y="42392"/>
                  </a:lnTo>
                  <a:lnTo>
                    <a:pt x="2481897" y="1160932"/>
                  </a:lnTo>
                  <a:lnTo>
                    <a:pt x="2490813" y="1172095"/>
                  </a:lnTo>
                  <a:lnTo>
                    <a:pt x="2482888" y="1183970"/>
                  </a:lnTo>
                  <a:lnTo>
                    <a:pt x="3876891" y="2114816"/>
                  </a:lnTo>
                  <a:lnTo>
                    <a:pt x="3861016" y="2138578"/>
                  </a:lnTo>
                  <a:lnTo>
                    <a:pt x="3956113" y="2150541"/>
                  </a:lnTo>
                  <a:lnTo>
                    <a:pt x="3940264" y="2122754"/>
                  </a:lnTo>
                  <a:lnTo>
                    <a:pt x="3908628" y="2067293"/>
                  </a:lnTo>
                  <a:lnTo>
                    <a:pt x="3892753" y="2091055"/>
                  </a:lnTo>
                  <a:lnTo>
                    <a:pt x="2514981" y="1171054"/>
                  </a:lnTo>
                  <a:lnTo>
                    <a:pt x="3898100" y="64706"/>
                  </a:lnTo>
                  <a:lnTo>
                    <a:pt x="3915943" y="87020"/>
                  </a:lnTo>
                  <a:lnTo>
                    <a:pt x="3940670" y="33477"/>
                  </a:lnTo>
                  <a:lnTo>
                    <a:pt x="3956113" y="0"/>
                  </a:lnTo>
                  <a:close/>
                </a:path>
              </a:pathLst>
            </a:custGeom>
            <a:solidFill>
              <a:srgbClr val="7030A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64207" y="1554479"/>
              <a:ext cx="487680" cy="4724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148964" y="1772417"/>
              <a:ext cx="1330960" cy="365125"/>
            </a:xfrm>
            <a:custGeom>
              <a:avLst/>
              <a:gdLst/>
              <a:ahLst/>
              <a:cxnLst/>
              <a:rect l="l" t="t" r="r" b="b"/>
              <a:pathLst>
                <a:path w="1330960" h="365125">
                  <a:moveTo>
                    <a:pt x="74570" y="33814"/>
                  </a:moveTo>
                  <a:lnTo>
                    <a:pt x="72981" y="39962"/>
                  </a:lnTo>
                  <a:lnTo>
                    <a:pt x="1329246" y="364586"/>
                  </a:lnTo>
                  <a:lnTo>
                    <a:pt x="1330835" y="358438"/>
                  </a:lnTo>
                  <a:lnTo>
                    <a:pt x="74570" y="33814"/>
                  </a:lnTo>
                  <a:close/>
                </a:path>
                <a:path w="1330960" h="365125">
                  <a:moveTo>
                    <a:pt x="83308" y="0"/>
                  </a:moveTo>
                  <a:lnTo>
                    <a:pt x="0" y="17824"/>
                  </a:lnTo>
                  <a:lnTo>
                    <a:pt x="64244" y="73776"/>
                  </a:lnTo>
                  <a:lnTo>
                    <a:pt x="72981" y="39962"/>
                  </a:lnTo>
                  <a:lnTo>
                    <a:pt x="60686" y="36785"/>
                  </a:lnTo>
                  <a:lnTo>
                    <a:pt x="62275" y="30637"/>
                  </a:lnTo>
                  <a:lnTo>
                    <a:pt x="75391" y="30637"/>
                  </a:lnTo>
                  <a:lnTo>
                    <a:pt x="83308" y="0"/>
                  </a:lnTo>
                  <a:close/>
                </a:path>
                <a:path w="1330960" h="365125">
                  <a:moveTo>
                    <a:pt x="62275" y="30637"/>
                  </a:moveTo>
                  <a:lnTo>
                    <a:pt x="60686" y="36785"/>
                  </a:lnTo>
                  <a:lnTo>
                    <a:pt x="72981" y="39962"/>
                  </a:lnTo>
                  <a:lnTo>
                    <a:pt x="74570" y="33814"/>
                  </a:lnTo>
                  <a:lnTo>
                    <a:pt x="62275" y="30637"/>
                  </a:lnTo>
                  <a:close/>
                </a:path>
                <a:path w="1330960" h="365125">
                  <a:moveTo>
                    <a:pt x="75391" y="30637"/>
                  </a:moveTo>
                  <a:lnTo>
                    <a:pt x="62275" y="30637"/>
                  </a:lnTo>
                  <a:lnTo>
                    <a:pt x="74570" y="33814"/>
                  </a:lnTo>
                  <a:lnTo>
                    <a:pt x="75391" y="30637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70303" y="2368295"/>
              <a:ext cx="484631" cy="47243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154927" y="2130938"/>
              <a:ext cx="1325245" cy="483870"/>
            </a:xfrm>
            <a:custGeom>
              <a:avLst/>
              <a:gdLst/>
              <a:ahLst/>
              <a:cxnLst/>
              <a:rect l="l" t="t" r="r" b="b"/>
              <a:pathLst>
                <a:path w="1325245" h="483869">
                  <a:moveTo>
                    <a:pt x="59068" y="411500"/>
                  </a:moveTo>
                  <a:lnTo>
                    <a:pt x="0" y="472892"/>
                  </a:lnTo>
                  <a:lnTo>
                    <a:pt x="84554" y="483312"/>
                  </a:lnTo>
                  <a:lnTo>
                    <a:pt x="74380" y="454646"/>
                  </a:lnTo>
                  <a:lnTo>
                    <a:pt x="60906" y="454646"/>
                  </a:lnTo>
                  <a:lnTo>
                    <a:pt x="58783" y="448661"/>
                  </a:lnTo>
                  <a:lnTo>
                    <a:pt x="70749" y="444414"/>
                  </a:lnTo>
                  <a:lnTo>
                    <a:pt x="59068" y="411500"/>
                  </a:lnTo>
                  <a:close/>
                </a:path>
                <a:path w="1325245" h="483869">
                  <a:moveTo>
                    <a:pt x="70749" y="444414"/>
                  </a:moveTo>
                  <a:lnTo>
                    <a:pt x="58783" y="448661"/>
                  </a:lnTo>
                  <a:lnTo>
                    <a:pt x="60906" y="454646"/>
                  </a:lnTo>
                  <a:lnTo>
                    <a:pt x="72873" y="450399"/>
                  </a:lnTo>
                  <a:lnTo>
                    <a:pt x="70749" y="444414"/>
                  </a:lnTo>
                  <a:close/>
                </a:path>
                <a:path w="1325245" h="483869">
                  <a:moveTo>
                    <a:pt x="72873" y="450399"/>
                  </a:moveTo>
                  <a:lnTo>
                    <a:pt x="60906" y="454646"/>
                  </a:lnTo>
                  <a:lnTo>
                    <a:pt x="74380" y="454646"/>
                  </a:lnTo>
                  <a:lnTo>
                    <a:pt x="72873" y="450399"/>
                  </a:lnTo>
                  <a:close/>
                </a:path>
                <a:path w="1325245" h="483869">
                  <a:moveTo>
                    <a:pt x="1323016" y="0"/>
                  </a:moveTo>
                  <a:lnTo>
                    <a:pt x="70749" y="444414"/>
                  </a:lnTo>
                  <a:lnTo>
                    <a:pt x="72873" y="450399"/>
                  </a:lnTo>
                  <a:lnTo>
                    <a:pt x="1325139" y="5984"/>
                  </a:lnTo>
                  <a:lnTo>
                    <a:pt x="1323016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79991" y="1133855"/>
              <a:ext cx="484631" cy="47243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98151" y="1831847"/>
              <a:ext cx="484631" cy="4724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3495" y="3681983"/>
              <a:ext cx="487679" cy="4754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604248" y="4968240"/>
              <a:ext cx="487679" cy="472440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2187274" y="2062988"/>
            <a:ext cx="762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2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1655064" y="3703320"/>
            <a:ext cx="2286000" cy="1286510"/>
            <a:chOff x="1655064" y="3703320"/>
            <a:chExt cx="2286000" cy="128651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68624" y="4047744"/>
              <a:ext cx="472439" cy="47244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55064" y="3703320"/>
              <a:ext cx="484631" cy="47243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1160" y="4517136"/>
              <a:ext cx="484631" cy="47243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2138934" y="3922953"/>
              <a:ext cx="1331595" cy="842010"/>
            </a:xfrm>
            <a:custGeom>
              <a:avLst/>
              <a:gdLst/>
              <a:ahLst/>
              <a:cxnLst/>
              <a:rect l="l" t="t" r="r" b="b"/>
              <a:pathLst>
                <a:path w="1331595" h="842010">
                  <a:moveTo>
                    <a:pt x="1331099" y="364502"/>
                  </a:moveTo>
                  <a:lnTo>
                    <a:pt x="1330032" y="361518"/>
                  </a:lnTo>
                  <a:lnTo>
                    <a:pt x="1330833" y="358444"/>
                  </a:lnTo>
                  <a:lnTo>
                    <a:pt x="74574" y="33820"/>
                  </a:lnTo>
                  <a:lnTo>
                    <a:pt x="75387" y="30645"/>
                  </a:lnTo>
                  <a:lnTo>
                    <a:pt x="83312" y="0"/>
                  </a:lnTo>
                  <a:lnTo>
                    <a:pt x="0" y="17830"/>
                  </a:lnTo>
                  <a:lnTo>
                    <a:pt x="64249" y="73774"/>
                  </a:lnTo>
                  <a:lnTo>
                    <a:pt x="72986" y="39966"/>
                  </a:lnTo>
                  <a:lnTo>
                    <a:pt x="1319187" y="362000"/>
                  </a:lnTo>
                  <a:lnTo>
                    <a:pt x="76708" y="802944"/>
                  </a:lnTo>
                  <a:lnTo>
                    <a:pt x="65036" y="770026"/>
                  </a:lnTo>
                  <a:lnTo>
                    <a:pt x="5969" y="831418"/>
                  </a:lnTo>
                  <a:lnTo>
                    <a:pt x="90512" y="841832"/>
                  </a:lnTo>
                  <a:lnTo>
                    <a:pt x="80340" y="813168"/>
                  </a:lnTo>
                  <a:lnTo>
                    <a:pt x="78841" y="808926"/>
                  </a:lnTo>
                  <a:lnTo>
                    <a:pt x="1331099" y="364502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2194511" y="4230116"/>
            <a:ext cx="762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2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76339" y="4559300"/>
            <a:ext cx="92900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São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Paulo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8372589" y="1370342"/>
            <a:ext cx="1312545" cy="3833495"/>
          </a:xfrm>
          <a:custGeom>
            <a:avLst/>
            <a:gdLst/>
            <a:ahLst/>
            <a:cxnLst/>
            <a:rect l="l" t="t" r="r" b="b"/>
            <a:pathLst>
              <a:path w="1312545" h="3833495">
                <a:moveTo>
                  <a:pt x="1225829" y="698982"/>
                </a:moveTo>
                <a:lnTo>
                  <a:pt x="1147724" y="664946"/>
                </a:lnTo>
                <a:lnTo>
                  <a:pt x="1149565" y="699833"/>
                </a:lnTo>
                <a:lnTo>
                  <a:pt x="9956" y="760018"/>
                </a:lnTo>
                <a:lnTo>
                  <a:pt x="658672" y="58115"/>
                </a:lnTo>
                <a:lnTo>
                  <a:pt x="684314" y="81813"/>
                </a:lnTo>
                <a:lnTo>
                  <a:pt x="695147" y="44475"/>
                </a:lnTo>
                <a:lnTo>
                  <a:pt x="708063" y="0"/>
                </a:lnTo>
                <a:lnTo>
                  <a:pt x="628357" y="30099"/>
                </a:lnTo>
                <a:lnTo>
                  <a:pt x="654011" y="53797"/>
                </a:lnTo>
                <a:lnTo>
                  <a:pt x="0" y="761441"/>
                </a:lnTo>
                <a:lnTo>
                  <a:pt x="2311" y="763600"/>
                </a:lnTo>
                <a:lnTo>
                  <a:pt x="2489" y="766762"/>
                </a:lnTo>
                <a:lnTo>
                  <a:pt x="1149908" y="706170"/>
                </a:lnTo>
                <a:lnTo>
                  <a:pt x="1151750" y="741045"/>
                </a:lnTo>
                <a:lnTo>
                  <a:pt x="1225511" y="699160"/>
                </a:lnTo>
                <a:lnTo>
                  <a:pt x="1225829" y="698982"/>
                </a:lnTo>
                <a:close/>
              </a:path>
              <a:path w="1312545" h="3833495">
                <a:moveTo>
                  <a:pt x="1312049" y="2549626"/>
                </a:moveTo>
                <a:lnTo>
                  <a:pt x="1228420" y="2533345"/>
                </a:lnTo>
                <a:lnTo>
                  <a:pt x="1237780" y="2567000"/>
                </a:lnTo>
                <a:lnTo>
                  <a:pt x="1473" y="2911068"/>
                </a:lnTo>
                <a:lnTo>
                  <a:pt x="2324" y="2914142"/>
                </a:lnTo>
                <a:lnTo>
                  <a:pt x="431" y="2916669"/>
                </a:lnTo>
                <a:lnTo>
                  <a:pt x="1171041" y="3790086"/>
                </a:lnTo>
                <a:lnTo>
                  <a:pt x="1150162" y="3818077"/>
                </a:lnTo>
                <a:lnTo>
                  <a:pt x="1234008" y="3833114"/>
                </a:lnTo>
                <a:lnTo>
                  <a:pt x="1216190" y="3797681"/>
                </a:lnTo>
                <a:lnTo>
                  <a:pt x="1195730" y="3757015"/>
                </a:lnTo>
                <a:lnTo>
                  <a:pt x="1174838" y="3785006"/>
                </a:lnTo>
                <a:lnTo>
                  <a:pt x="9410" y="2915462"/>
                </a:lnTo>
                <a:lnTo>
                  <a:pt x="1239481" y="2573121"/>
                </a:lnTo>
                <a:lnTo>
                  <a:pt x="1248854" y="2606764"/>
                </a:lnTo>
                <a:lnTo>
                  <a:pt x="1296593" y="2563596"/>
                </a:lnTo>
                <a:lnTo>
                  <a:pt x="1312049" y="254962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050328" y="5598667"/>
            <a:ext cx="207073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Origin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Access Identity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bucket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policy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626608" y="4041647"/>
            <a:ext cx="1069975" cy="1442085"/>
            <a:chOff x="5626608" y="4041647"/>
            <a:chExt cx="1069975" cy="1442085"/>
          </a:xfrm>
        </p:grpSpPr>
        <p:pic>
          <p:nvPicPr>
            <p:cNvPr id="34" name="object 3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26608" y="4639055"/>
              <a:ext cx="844296" cy="844296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6002531" y="4049512"/>
              <a:ext cx="82550" cy="590550"/>
            </a:xfrm>
            <a:custGeom>
              <a:avLst/>
              <a:gdLst/>
              <a:ahLst/>
              <a:cxnLst/>
              <a:rect l="l" t="t" r="r" b="b"/>
              <a:pathLst>
                <a:path w="82550" h="590550">
                  <a:moveTo>
                    <a:pt x="40861" y="514400"/>
                  </a:moveTo>
                  <a:lnTo>
                    <a:pt x="5939" y="514873"/>
                  </a:lnTo>
                  <a:lnTo>
                    <a:pt x="45069" y="590550"/>
                  </a:lnTo>
                  <a:lnTo>
                    <a:pt x="75726" y="527098"/>
                  </a:lnTo>
                  <a:lnTo>
                    <a:pt x="41033" y="527098"/>
                  </a:lnTo>
                  <a:lnTo>
                    <a:pt x="40861" y="514400"/>
                  </a:lnTo>
                  <a:close/>
                </a:path>
                <a:path w="82550" h="590550">
                  <a:moveTo>
                    <a:pt x="47211" y="514313"/>
                  </a:moveTo>
                  <a:lnTo>
                    <a:pt x="40861" y="514400"/>
                  </a:lnTo>
                  <a:lnTo>
                    <a:pt x="41033" y="527098"/>
                  </a:lnTo>
                  <a:lnTo>
                    <a:pt x="47383" y="527011"/>
                  </a:lnTo>
                  <a:lnTo>
                    <a:pt x="47211" y="514313"/>
                  </a:lnTo>
                  <a:close/>
                </a:path>
                <a:path w="82550" h="590550">
                  <a:moveTo>
                    <a:pt x="82132" y="513840"/>
                  </a:moveTo>
                  <a:lnTo>
                    <a:pt x="47211" y="514313"/>
                  </a:lnTo>
                  <a:lnTo>
                    <a:pt x="47383" y="527011"/>
                  </a:lnTo>
                  <a:lnTo>
                    <a:pt x="41033" y="527098"/>
                  </a:lnTo>
                  <a:lnTo>
                    <a:pt x="75726" y="527098"/>
                  </a:lnTo>
                  <a:lnTo>
                    <a:pt x="82132" y="513840"/>
                  </a:lnTo>
                  <a:close/>
                </a:path>
                <a:path w="82550" h="590550">
                  <a:moveTo>
                    <a:pt x="41270" y="76149"/>
                  </a:moveTo>
                  <a:lnTo>
                    <a:pt x="34921" y="76236"/>
                  </a:lnTo>
                  <a:lnTo>
                    <a:pt x="40861" y="514400"/>
                  </a:lnTo>
                  <a:lnTo>
                    <a:pt x="47211" y="514313"/>
                  </a:lnTo>
                  <a:lnTo>
                    <a:pt x="41270" y="76149"/>
                  </a:lnTo>
                  <a:close/>
                </a:path>
                <a:path w="82550" h="590550">
                  <a:moveTo>
                    <a:pt x="37063" y="0"/>
                  </a:moveTo>
                  <a:lnTo>
                    <a:pt x="0" y="76709"/>
                  </a:lnTo>
                  <a:lnTo>
                    <a:pt x="34921" y="76236"/>
                  </a:lnTo>
                  <a:lnTo>
                    <a:pt x="34749" y="63536"/>
                  </a:lnTo>
                  <a:lnTo>
                    <a:pt x="41098" y="63450"/>
                  </a:lnTo>
                  <a:lnTo>
                    <a:pt x="69870" y="63450"/>
                  </a:lnTo>
                  <a:lnTo>
                    <a:pt x="37063" y="0"/>
                  </a:lnTo>
                  <a:close/>
                </a:path>
                <a:path w="82550" h="590550">
                  <a:moveTo>
                    <a:pt x="41098" y="63450"/>
                  </a:moveTo>
                  <a:lnTo>
                    <a:pt x="34749" y="63536"/>
                  </a:lnTo>
                  <a:lnTo>
                    <a:pt x="34921" y="76236"/>
                  </a:lnTo>
                  <a:lnTo>
                    <a:pt x="41270" y="76149"/>
                  </a:lnTo>
                  <a:lnTo>
                    <a:pt x="41098" y="63450"/>
                  </a:lnTo>
                  <a:close/>
                </a:path>
                <a:path w="82550" h="590550">
                  <a:moveTo>
                    <a:pt x="69870" y="63450"/>
                  </a:moveTo>
                  <a:lnTo>
                    <a:pt x="41098" y="63450"/>
                  </a:lnTo>
                  <a:lnTo>
                    <a:pt x="41270" y="76149"/>
                  </a:lnTo>
                  <a:lnTo>
                    <a:pt x="76192" y="75676"/>
                  </a:lnTo>
                  <a:lnTo>
                    <a:pt x="69870" y="6345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24016" y="4041647"/>
              <a:ext cx="472439" cy="472439"/>
            </a:xfrm>
            <a:prstGeom prst="rect">
              <a:avLst/>
            </a:prstGeom>
          </p:spPr>
        </p:pic>
      </p:grpSp>
      <p:sp>
        <p:nvSpPr>
          <p:cNvPr id="37" name="object 37"/>
          <p:cNvSpPr txBox="1"/>
          <p:nvPr/>
        </p:nvSpPr>
        <p:spPr>
          <a:xfrm>
            <a:off x="5191959" y="3556508"/>
            <a:ext cx="1951355" cy="861060"/>
          </a:xfrm>
          <a:prstGeom prst="rect">
            <a:avLst/>
          </a:prstGeom>
        </p:spPr>
        <p:txBody>
          <a:bodyPr vert="horz" wrap="square" lIns="0" tIns="1555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Origin (S3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bucket)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113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OAI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4919548" y="2154428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7030A0"/>
                </a:solidFill>
                <a:latin typeface="Calibri"/>
                <a:cs typeface="Calibri"/>
              </a:rPr>
              <a:t>Private</a:t>
            </a:r>
            <a:r>
              <a:rPr sz="12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41726" y="3355340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7030A0"/>
                </a:solidFill>
                <a:latin typeface="Calibri"/>
                <a:cs typeface="Calibri"/>
              </a:rPr>
              <a:t>Private</a:t>
            </a:r>
            <a:r>
              <a:rPr sz="12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52449" y="2373884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7030A0"/>
                </a:solidFill>
                <a:latin typeface="Calibri"/>
                <a:cs typeface="Calibri"/>
              </a:rPr>
              <a:t>Private</a:t>
            </a:r>
            <a:r>
              <a:rPr sz="12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085539" y="3321811"/>
            <a:ext cx="7981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7030A0"/>
                </a:solidFill>
                <a:latin typeface="Calibri"/>
                <a:cs typeface="Calibri"/>
              </a:rPr>
              <a:t>Private</a:t>
            </a:r>
            <a:r>
              <a:rPr sz="1200" b="1" spc="-55" dirty="0">
                <a:solidFill>
                  <a:srgbClr val="7030A0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7030A0"/>
                </a:solidFill>
                <a:latin typeface="Calibri"/>
                <a:cs typeface="Calibri"/>
              </a:rPr>
              <a:t>AWS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64821" y="1370333"/>
            <a:ext cx="5710555" cy="4949190"/>
          </a:xfrm>
          <a:custGeom>
            <a:avLst/>
            <a:gdLst/>
            <a:ahLst/>
            <a:cxnLst/>
            <a:rect l="l" t="t" r="r" b="b"/>
            <a:pathLst>
              <a:path w="5710555" h="4949190">
                <a:moveTo>
                  <a:pt x="0" y="0"/>
                </a:moveTo>
                <a:lnTo>
                  <a:pt x="5710156" y="0"/>
                </a:lnTo>
                <a:lnTo>
                  <a:pt x="5710156" y="4948896"/>
                </a:lnTo>
                <a:lnTo>
                  <a:pt x="0" y="494889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509321" y="1437132"/>
            <a:ext cx="817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3063239" y="1368552"/>
            <a:ext cx="332232" cy="332232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479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CloudFront</a:t>
            </a:r>
            <a:r>
              <a:rPr spc="50" dirty="0"/>
              <a:t> </a:t>
            </a:r>
            <a:r>
              <a:rPr spc="-484" dirty="0"/>
              <a:t>vs</a:t>
            </a:r>
            <a:r>
              <a:rPr spc="65" dirty="0"/>
              <a:t> </a:t>
            </a:r>
            <a:r>
              <a:rPr spc="-565" dirty="0"/>
              <a:t>S3</a:t>
            </a:r>
            <a:r>
              <a:rPr spc="60" dirty="0"/>
              <a:t> </a:t>
            </a:r>
            <a:r>
              <a:rPr spc="-315" dirty="0"/>
              <a:t>Cross</a:t>
            </a:r>
            <a:r>
              <a:rPr spc="65" dirty="0"/>
              <a:t> </a:t>
            </a:r>
            <a:r>
              <a:rPr spc="-355" dirty="0"/>
              <a:t>Region</a:t>
            </a:r>
            <a:r>
              <a:rPr spc="60" dirty="0"/>
              <a:t> </a:t>
            </a:r>
            <a:r>
              <a:rPr spc="-270" dirty="0"/>
              <a:t>Replication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9573260" cy="4171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Glo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Fil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y)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static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everywhere</a:t>
            </a:r>
            <a:endParaRPr sz="3525" baseline="1182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happen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Fil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Rea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270"/>
              </a:lnSpc>
              <a:spcBef>
                <a:spcPts val="52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dynamic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 that 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needs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low-latency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few </a:t>
            </a:r>
            <a:r>
              <a:rPr sz="3525" spc="-91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endParaRPr sz="23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914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-565" dirty="0"/>
              <a:t> </a:t>
            </a:r>
            <a:r>
              <a:rPr spc="-610" dirty="0"/>
              <a:t>T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235" dirty="0"/>
              <a:t>f</a:t>
            </a:r>
            <a:r>
              <a:rPr spc="-340" dirty="0"/>
              <a:t>e</a:t>
            </a:r>
            <a:r>
              <a:rPr dirty="0"/>
              <a:t>r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8575" y="1433067"/>
            <a:ext cx="968248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speed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transferring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forward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target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038437" y="3307079"/>
            <a:ext cx="7663815" cy="1234440"/>
            <a:chOff x="2038437" y="3307079"/>
            <a:chExt cx="7663815" cy="123444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89264" y="3374135"/>
              <a:ext cx="1112520" cy="11155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0" y="3307079"/>
              <a:ext cx="1237488" cy="123444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38437" y="3335652"/>
              <a:ext cx="1176860" cy="117686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215297" y="3885983"/>
              <a:ext cx="5375275" cy="83820"/>
            </a:xfrm>
            <a:custGeom>
              <a:avLst/>
              <a:gdLst/>
              <a:ahLst/>
              <a:cxnLst/>
              <a:rect l="l" t="t" r="r" b="b"/>
              <a:pathLst>
                <a:path w="5375275" h="83820">
                  <a:moveTo>
                    <a:pt x="2045512" y="38100"/>
                  </a:moveTo>
                  <a:lnTo>
                    <a:pt x="2039162" y="34925"/>
                  </a:lnTo>
                  <a:lnTo>
                    <a:pt x="1969312" y="0"/>
                  </a:lnTo>
                  <a:lnTo>
                    <a:pt x="1969312" y="34925"/>
                  </a:lnTo>
                  <a:lnTo>
                    <a:pt x="0" y="34925"/>
                  </a:lnTo>
                  <a:lnTo>
                    <a:pt x="0" y="41275"/>
                  </a:lnTo>
                  <a:lnTo>
                    <a:pt x="1969312" y="41275"/>
                  </a:lnTo>
                  <a:lnTo>
                    <a:pt x="1969312" y="76200"/>
                  </a:lnTo>
                  <a:lnTo>
                    <a:pt x="2045512" y="38100"/>
                  </a:lnTo>
                  <a:close/>
                </a:path>
                <a:path w="5375275" h="83820">
                  <a:moveTo>
                    <a:pt x="5368836" y="48856"/>
                  </a:moveTo>
                  <a:lnTo>
                    <a:pt x="5311254" y="48856"/>
                  </a:lnTo>
                  <a:lnTo>
                    <a:pt x="5298554" y="48856"/>
                  </a:lnTo>
                  <a:lnTo>
                    <a:pt x="5298427" y="83731"/>
                  </a:lnTo>
                  <a:lnTo>
                    <a:pt x="5368836" y="48856"/>
                  </a:lnTo>
                  <a:close/>
                </a:path>
                <a:path w="5375275" h="83820">
                  <a:moveTo>
                    <a:pt x="5374767" y="45923"/>
                  </a:moveTo>
                  <a:lnTo>
                    <a:pt x="5298719" y="7531"/>
                  </a:lnTo>
                  <a:lnTo>
                    <a:pt x="5298579" y="42456"/>
                  </a:lnTo>
                  <a:lnTo>
                    <a:pt x="3279114" y="34925"/>
                  </a:lnTo>
                  <a:lnTo>
                    <a:pt x="3279089" y="41275"/>
                  </a:lnTo>
                  <a:lnTo>
                    <a:pt x="5298554" y="48806"/>
                  </a:lnTo>
                  <a:lnTo>
                    <a:pt x="5311254" y="48856"/>
                  </a:lnTo>
                  <a:lnTo>
                    <a:pt x="5368937" y="48806"/>
                  </a:lnTo>
                  <a:lnTo>
                    <a:pt x="5374767" y="45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8668814" y="4601971"/>
            <a:ext cx="943610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Australia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12266" y="4687316"/>
            <a:ext cx="133159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Edge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USA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463696" y="3638804"/>
            <a:ext cx="127381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Fast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(public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6183" y="3638804"/>
            <a:ext cx="129476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Fast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(private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AWS)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7177" y="4601971"/>
            <a:ext cx="100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File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USA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7573" y="5485891"/>
            <a:ext cx="10963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Test</a:t>
            </a:r>
            <a:r>
              <a:rPr sz="1800" spc="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spc="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tool</a:t>
            </a:r>
            <a:r>
              <a:rPr sz="1800" spc="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at:</a:t>
            </a:r>
            <a:r>
              <a:rPr sz="1800" spc="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https://s3-accelerate-speedtest.s3-accelerate.amazonaws.com/en/accelerate-speed-comparsion.html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42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How</a:t>
            </a:r>
            <a:r>
              <a:rPr spc="15" dirty="0"/>
              <a:t> </a:t>
            </a:r>
            <a:r>
              <a:rPr spc="-300" dirty="0"/>
              <a:t>websites</a:t>
            </a:r>
            <a:r>
              <a:rPr spc="25" dirty="0"/>
              <a:t> </a:t>
            </a:r>
            <a:r>
              <a:rPr spc="-90" dirty="0"/>
              <a:t>work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5338" y="2717800"/>
            <a:ext cx="954588" cy="1422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688540" y="4233164"/>
            <a:ext cx="62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er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307591" y="2839664"/>
            <a:ext cx="7987030" cy="1172210"/>
            <a:chOff x="1307591" y="2839664"/>
            <a:chExt cx="7987030" cy="1172210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591" y="2956560"/>
              <a:ext cx="1063752" cy="93878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69853" y="3425586"/>
              <a:ext cx="6922134" cy="3810"/>
            </a:xfrm>
            <a:custGeom>
              <a:avLst/>
              <a:gdLst/>
              <a:ahLst/>
              <a:cxnLst/>
              <a:rect l="l" t="t" r="r" b="b"/>
              <a:pathLst>
                <a:path w="6922134" h="3810">
                  <a:moveTo>
                    <a:pt x="0" y="0"/>
                  </a:moveTo>
                  <a:lnTo>
                    <a:pt x="6921580" y="3414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01754" y="2839664"/>
              <a:ext cx="1110703" cy="1171843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5552443" y="2346452"/>
            <a:ext cx="821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1" name="object 11"/>
          <p:cNvSpPr txBox="1"/>
          <p:nvPr/>
        </p:nvSpPr>
        <p:spPr>
          <a:xfrm>
            <a:off x="633130" y="5202428"/>
            <a:ext cx="2388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Clients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have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addresses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795828" y="5388355"/>
            <a:ext cx="2449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Servers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have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IP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addresses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55690" y="4233164"/>
            <a:ext cx="5619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976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35" dirty="0"/>
              <a:t> </a:t>
            </a:r>
            <a:r>
              <a:rPr spc="-190" dirty="0"/>
              <a:t>Cloud</a:t>
            </a:r>
            <a:r>
              <a:rPr spc="30" dirty="0"/>
              <a:t> </a:t>
            </a:r>
            <a:r>
              <a:rPr spc="-155" dirty="0"/>
              <a:t>Number</a:t>
            </a:r>
            <a:r>
              <a:rPr spc="35" dirty="0"/>
              <a:t> </a:t>
            </a:r>
            <a:r>
              <a:rPr spc="-450" dirty="0"/>
              <a:t>Facts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4448810" cy="3909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1087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2019,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$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35.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02 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lli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47%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market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2019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(Microsoft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2nd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22%)</a:t>
            </a:r>
            <a:endParaRPr sz="2800">
              <a:latin typeface="Microsoft Sans Serif"/>
              <a:cs typeface="Microsoft Sans Serif"/>
            </a:endParaRPr>
          </a:p>
          <a:p>
            <a:pPr marL="241300" marR="361950" indent="-228600">
              <a:lnSpc>
                <a:spcPct val="907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Market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9th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consecutive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year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1,000,000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active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92419" y="1172202"/>
            <a:ext cx="4711574" cy="490003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011575" y="6092444"/>
            <a:ext cx="2340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Gartner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Magic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Quadrant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700379" y="2082298"/>
            <a:ext cx="1195070" cy="480059"/>
          </a:xfrm>
          <a:custGeom>
            <a:avLst/>
            <a:gdLst/>
            <a:ahLst/>
            <a:cxnLst/>
            <a:rect l="l" t="t" r="r" b="b"/>
            <a:pathLst>
              <a:path w="1195070" h="480060">
                <a:moveTo>
                  <a:pt x="0" y="0"/>
                </a:moveTo>
                <a:lnTo>
                  <a:pt x="1195058" y="0"/>
                </a:lnTo>
                <a:lnTo>
                  <a:pt x="1195058" y="479834"/>
                </a:lnTo>
                <a:lnTo>
                  <a:pt x="0" y="479834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99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65" dirty="0"/>
              <a:t>G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65" dirty="0"/>
              <a:t>o</a:t>
            </a:r>
            <a:r>
              <a:rPr dirty="0"/>
              <a:t>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82230" y="1318120"/>
            <a:ext cx="5466080" cy="467296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241300" marR="92075" indent="-228600">
              <a:lnSpc>
                <a:spcPct val="91900"/>
              </a:lnSpc>
              <a:spcBef>
                <a:spcPts val="3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 </a:t>
            </a:r>
            <a:r>
              <a:rPr sz="4125" u="sng" spc="-25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availability </a:t>
            </a:r>
            <a:r>
              <a:rPr sz="4125" spc="-10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u="sng" spc="-11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pe</a:t>
            </a:r>
            <a:r>
              <a:rPr sz="2750" u="sng" spc="-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750" u="sng" spc="-1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f</a:t>
            </a:r>
            <a:r>
              <a:rPr sz="2750" u="sng" spc="-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750" u="sng" spc="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750" u="sng" spc="-1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750" u="sng" spc="-3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750" u="sng" spc="-1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75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750" u="sng" spc="-1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he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29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7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2750">
              <a:latin typeface="Microsoft Sans Serif"/>
              <a:cs typeface="Microsoft Sans Serif"/>
            </a:endParaRPr>
          </a:p>
          <a:p>
            <a:pPr marL="241300" marR="166370" indent="-228600">
              <a:lnSpc>
                <a:spcPts val="300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k 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60%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marR="95250" indent="-228600">
              <a:lnSpc>
                <a:spcPct val="89500"/>
              </a:lnSpc>
              <a:spcBef>
                <a:spcPts val="10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nyc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6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gh  </a:t>
            </a:r>
            <a:r>
              <a:rPr sz="275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ns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traffic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17480" y="225552"/>
            <a:ext cx="1115568" cy="1115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961631" y="1636776"/>
            <a:ext cx="472440" cy="47548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7622240" y="1648459"/>
            <a:ext cx="790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Am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ri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842759" y="4264152"/>
            <a:ext cx="472440" cy="47244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655539" y="4873244"/>
            <a:ext cx="83946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li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189464" y="1761744"/>
            <a:ext cx="475487" cy="47243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0803508" y="1883155"/>
            <a:ext cx="688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ope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049256" y="4102608"/>
            <a:ext cx="771144" cy="77419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202168" y="2569464"/>
            <a:ext cx="472440" cy="472439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04047" y="4264152"/>
            <a:ext cx="472440" cy="4724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189464" y="3075432"/>
            <a:ext cx="475487" cy="47548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7763195" y="2481587"/>
            <a:ext cx="3668395" cy="3794125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170180" rIns="0" bIns="0" rtlCol="0">
            <a:spAutoFit/>
          </a:bodyPr>
          <a:lstStyle/>
          <a:p>
            <a:pPr marL="1049655">
              <a:lnSpc>
                <a:spcPct val="100000"/>
              </a:lnSpc>
              <a:spcBef>
                <a:spcPts val="134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Edge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location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750">
              <a:latin typeface="Calibri"/>
              <a:cs typeface="Calibri"/>
            </a:endParaRPr>
          </a:p>
          <a:p>
            <a:pPr marL="942975">
              <a:lnSpc>
                <a:spcPct val="100000"/>
              </a:lnSpc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 marL="1670050" algn="ctr">
              <a:lnSpc>
                <a:spcPct val="100000"/>
              </a:lnSpc>
              <a:spcBef>
                <a:spcPts val="197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India</a:t>
            </a:r>
            <a:endParaRPr sz="1800">
              <a:latin typeface="Calibri"/>
              <a:cs typeface="Calibri"/>
            </a:endParaRPr>
          </a:p>
          <a:p>
            <a:pPr marL="1706245" algn="ctr">
              <a:lnSpc>
                <a:spcPct val="100000"/>
              </a:lnSpc>
              <a:spcBef>
                <a:spcPts val="67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936223" y="5779007"/>
            <a:ext cx="496824" cy="496823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7314803" y="4456724"/>
            <a:ext cx="690880" cy="85725"/>
          </a:xfrm>
          <a:custGeom>
            <a:avLst/>
            <a:gdLst/>
            <a:ahLst/>
            <a:cxnLst/>
            <a:rect l="l" t="t" r="r" b="b"/>
            <a:pathLst>
              <a:path w="690879" h="85725">
                <a:moveTo>
                  <a:pt x="85725" y="0"/>
                </a:moveTo>
                <a:lnTo>
                  <a:pt x="0" y="42862"/>
                </a:lnTo>
                <a:lnTo>
                  <a:pt x="85725" y="85725"/>
                </a:lnTo>
                <a:lnTo>
                  <a:pt x="85725" y="57150"/>
                </a:lnTo>
                <a:lnTo>
                  <a:pt x="71437" y="57150"/>
                </a:lnTo>
                <a:lnTo>
                  <a:pt x="71437" y="28575"/>
                </a:lnTo>
                <a:lnTo>
                  <a:pt x="85725" y="28575"/>
                </a:lnTo>
                <a:lnTo>
                  <a:pt x="85725" y="0"/>
                </a:lnTo>
                <a:close/>
              </a:path>
              <a:path w="690879" h="85725">
                <a:moveTo>
                  <a:pt x="604901" y="0"/>
                </a:moveTo>
                <a:lnTo>
                  <a:pt x="604901" y="85725"/>
                </a:lnTo>
                <a:lnTo>
                  <a:pt x="662052" y="57150"/>
                </a:lnTo>
                <a:lnTo>
                  <a:pt x="619188" y="57150"/>
                </a:lnTo>
                <a:lnTo>
                  <a:pt x="619188" y="28575"/>
                </a:lnTo>
                <a:lnTo>
                  <a:pt x="662049" y="28575"/>
                </a:lnTo>
                <a:lnTo>
                  <a:pt x="604901" y="0"/>
                </a:lnTo>
                <a:close/>
              </a:path>
              <a:path w="690879" h="85725">
                <a:moveTo>
                  <a:pt x="85725" y="28575"/>
                </a:moveTo>
                <a:lnTo>
                  <a:pt x="71437" y="28575"/>
                </a:lnTo>
                <a:lnTo>
                  <a:pt x="71437" y="57150"/>
                </a:lnTo>
                <a:lnTo>
                  <a:pt x="85725" y="57150"/>
                </a:lnTo>
                <a:lnTo>
                  <a:pt x="85725" y="28575"/>
                </a:lnTo>
                <a:close/>
              </a:path>
              <a:path w="690879" h="85725">
                <a:moveTo>
                  <a:pt x="604901" y="28575"/>
                </a:moveTo>
                <a:lnTo>
                  <a:pt x="85725" y="28575"/>
                </a:lnTo>
                <a:lnTo>
                  <a:pt x="85725" y="57150"/>
                </a:lnTo>
                <a:lnTo>
                  <a:pt x="604901" y="57150"/>
                </a:lnTo>
                <a:lnTo>
                  <a:pt x="604901" y="28575"/>
                </a:lnTo>
                <a:close/>
              </a:path>
              <a:path w="690879" h="85725">
                <a:moveTo>
                  <a:pt x="662049" y="28575"/>
                </a:moveTo>
                <a:lnTo>
                  <a:pt x="619188" y="28575"/>
                </a:lnTo>
                <a:lnTo>
                  <a:pt x="619188" y="57150"/>
                </a:lnTo>
                <a:lnTo>
                  <a:pt x="662052" y="57150"/>
                </a:lnTo>
                <a:lnTo>
                  <a:pt x="690626" y="42863"/>
                </a:lnTo>
                <a:lnTo>
                  <a:pt x="662049" y="2857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197619" y="2109217"/>
            <a:ext cx="1005205" cy="696595"/>
          </a:xfrm>
          <a:custGeom>
            <a:avLst/>
            <a:gdLst/>
            <a:ahLst/>
            <a:cxnLst/>
            <a:rect l="l" t="t" r="r" b="b"/>
            <a:pathLst>
              <a:path w="1005204" h="696594">
                <a:moveTo>
                  <a:pt x="926574" y="659432"/>
                </a:moveTo>
                <a:lnTo>
                  <a:pt x="910299" y="682920"/>
                </a:lnTo>
                <a:lnTo>
                  <a:pt x="1005173" y="696514"/>
                </a:lnTo>
                <a:lnTo>
                  <a:pt x="989315" y="667569"/>
                </a:lnTo>
                <a:lnTo>
                  <a:pt x="938316" y="667569"/>
                </a:lnTo>
                <a:lnTo>
                  <a:pt x="926574" y="659432"/>
                </a:lnTo>
                <a:close/>
              </a:path>
              <a:path w="1005204" h="696594">
                <a:moveTo>
                  <a:pt x="942849" y="635946"/>
                </a:moveTo>
                <a:lnTo>
                  <a:pt x="926574" y="659432"/>
                </a:lnTo>
                <a:lnTo>
                  <a:pt x="938316" y="667569"/>
                </a:lnTo>
                <a:lnTo>
                  <a:pt x="954591" y="644083"/>
                </a:lnTo>
                <a:lnTo>
                  <a:pt x="942849" y="635946"/>
                </a:lnTo>
                <a:close/>
              </a:path>
              <a:path w="1005204" h="696594">
                <a:moveTo>
                  <a:pt x="959124" y="612458"/>
                </a:moveTo>
                <a:lnTo>
                  <a:pt x="942849" y="635946"/>
                </a:lnTo>
                <a:lnTo>
                  <a:pt x="954591" y="644083"/>
                </a:lnTo>
                <a:lnTo>
                  <a:pt x="938316" y="667569"/>
                </a:lnTo>
                <a:lnTo>
                  <a:pt x="989315" y="667569"/>
                </a:lnTo>
                <a:lnTo>
                  <a:pt x="959124" y="612458"/>
                </a:lnTo>
                <a:close/>
              </a:path>
              <a:path w="1005204" h="696594">
                <a:moveTo>
                  <a:pt x="78599" y="37081"/>
                </a:moveTo>
                <a:lnTo>
                  <a:pt x="62324" y="60568"/>
                </a:lnTo>
                <a:lnTo>
                  <a:pt x="926574" y="659432"/>
                </a:lnTo>
                <a:lnTo>
                  <a:pt x="942849" y="635946"/>
                </a:lnTo>
                <a:lnTo>
                  <a:pt x="78599" y="37081"/>
                </a:lnTo>
                <a:close/>
              </a:path>
              <a:path w="1005204" h="696594">
                <a:moveTo>
                  <a:pt x="0" y="0"/>
                </a:moveTo>
                <a:lnTo>
                  <a:pt x="46048" y="84056"/>
                </a:lnTo>
                <a:lnTo>
                  <a:pt x="62324" y="60568"/>
                </a:lnTo>
                <a:lnTo>
                  <a:pt x="50581" y="52431"/>
                </a:lnTo>
                <a:lnTo>
                  <a:pt x="66856" y="28944"/>
                </a:lnTo>
                <a:lnTo>
                  <a:pt x="84237" y="28944"/>
                </a:lnTo>
                <a:lnTo>
                  <a:pt x="94874" y="13594"/>
                </a:lnTo>
                <a:lnTo>
                  <a:pt x="0" y="0"/>
                </a:lnTo>
                <a:close/>
              </a:path>
              <a:path w="1005204" h="696594">
                <a:moveTo>
                  <a:pt x="66856" y="28944"/>
                </a:moveTo>
                <a:lnTo>
                  <a:pt x="50581" y="52431"/>
                </a:lnTo>
                <a:lnTo>
                  <a:pt x="62324" y="60568"/>
                </a:lnTo>
                <a:lnTo>
                  <a:pt x="78599" y="37081"/>
                </a:lnTo>
                <a:lnTo>
                  <a:pt x="66856" y="28944"/>
                </a:lnTo>
                <a:close/>
              </a:path>
              <a:path w="1005204" h="696594">
                <a:moveTo>
                  <a:pt x="84237" y="28944"/>
                </a:moveTo>
                <a:lnTo>
                  <a:pt x="66856" y="28944"/>
                </a:lnTo>
                <a:lnTo>
                  <a:pt x="78599" y="37081"/>
                </a:lnTo>
                <a:lnTo>
                  <a:pt x="84237" y="28944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384590" y="2232981"/>
            <a:ext cx="85725" cy="845819"/>
          </a:xfrm>
          <a:custGeom>
            <a:avLst/>
            <a:gdLst/>
            <a:ahLst/>
            <a:cxnLst/>
            <a:rect l="l" t="t" r="r" b="b"/>
            <a:pathLst>
              <a:path w="85725" h="845819">
                <a:moveTo>
                  <a:pt x="28575" y="759514"/>
                </a:moveTo>
                <a:lnTo>
                  <a:pt x="0" y="759514"/>
                </a:lnTo>
                <a:lnTo>
                  <a:pt x="42862" y="845239"/>
                </a:lnTo>
                <a:lnTo>
                  <a:pt x="78581" y="773802"/>
                </a:lnTo>
                <a:lnTo>
                  <a:pt x="28575" y="773802"/>
                </a:lnTo>
                <a:lnTo>
                  <a:pt x="28575" y="759514"/>
                </a:lnTo>
                <a:close/>
              </a:path>
              <a:path w="85725" h="845819">
                <a:moveTo>
                  <a:pt x="57150" y="71437"/>
                </a:moveTo>
                <a:lnTo>
                  <a:pt x="28575" y="71437"/>
                </a:lnTo>
                <a:lnTo>
                  <a:pt x="28575" y="773802"/>
                </a:lnTo>
                <a:lnTo>
                  <a:pt x="57150" y="773802"/>
                </a:lnTo>
                <a:lnTo>
                  <a:pt x="57150" y="71437"/>
                </a:lnTo>
                <a:close/>
              </a:path>
              <a:path w="85725" h="845819">
                <a:moveTo>
                  <a:pt x="85725" y="759514"/>
                </a:moveTo>
                <a:lnTo>
                  <a:pt x="57150" y="759514"/>
                </a:lnTo>
                <a:lnTo>
                  <a:pt x="57150" y="773802"/>
                </a:lnTo>
                <a:lnTo>
                  <a:pt x="78581" y="773802"/>
                </a:lnTo>
                <a:lnTo>
                  <a:pt x="85725" y="759514"/>
                </a:lnTo>
                <a:close/>
              </a:path>
              <a:path w="85725" h="845819">
                <a:moveTo>
                  <a:pt x="42862" y="0"/>
                </a:moveTo>
                <a:lnTo>
                  <a:pt x="0" y="85725"/>
                </a:lnTo>
                <a:lnTo>
                  <a:pt x="28575" y="85725"/>
                </a:lnTo>
                <a:lnTo>
                  <a:pt x="28575" y="71437"/>
                </a:lnTo>
                <a:lnTo>
                  <a:pt x="78581" y="71437"/>
                </a:lnTo>
                <a:lnTo>
                  <a:pt x="42862" y="0"/>
                </a:lnTo>
                <a:close/>
              </a:path>
              <a:path w="85725" h="845819">
                <a:moveTo>
                  <a:pt x="78581" y="71437"/>
                </a:moveTo>
                <a:lnTo>
                  <a:pt x="57150" y="71437"/>
                </a:lnTo>
                <a:lnTo>
                  <a:pt x="57150" y="85725"/>
                </a:lnTo>
                <a:lnTo>
                  <a:pt x="85725" y="85725"/>
                </a:lnTo>
                <a:lnTo>
                  <a:pt x="78581" y="71437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615233" y="2988692"/>
            <a:ext cx="1599565" cy="1205230"/>
          </a:xfrm>
          <a:custGeom>
            <a:avLst/>
            <a:gdLst/>
            <a:ahLst/>
            <a:cxnLst/>
            <a:rect l="l" t="t" r="r" b="b"/>
            <a:pathLst>
              <a:path w="1599565" h="1205229">
                <a:moveTo>
                  <a:pt x="1444912" y="1124714"/>
                </a:moveTo>
                <a:lnTo>
                  <a:pt x="1410516" y="1170354"/>
                </a:lnTo>
                <a:lnTo>
                  <a:pt x="1599031" y="1205082"/>
                </a:lnTo>
                <a:lnTo>
                  <a:pt x="1567630" y="1141914"/>
                </a:lnTo>
                <a:lnTo>
                  <a:pt x="1467733" y="1141914"/>
                </a:lnTo>
                <a:lnTo>
                  <a:pt x="1444912" y="1124714"/>
                </a:lnTo>
                <a:close/>
              </a:path>
              <a:path w="1599565" h="1205229">
                <a:moveTo>
                  <a:pt x="1479308" y="1079074"/>
                </a:moveTo>
                <a:lnTo>
                  <a:pt x="1444912" y="1124714"/>
                </a:lnTo>
                <a:lnTo>
                  <a:pt x="1467733" y="1141914"/>
                </a:lnTo>
                <a:lnTo>
                  <a:pt x="1502129" y="1096272"/>
                </a:lnTo>
                <a:lnTo>
                  <a:pt x="1479308" y="1079074"/>
                </a:lnTo>
                <a:close/>
              </a:path>
              <a:path w="1599565" h="1205229">
                <a:moveTo>
                  <a:pt x="1513704" y="1033434"/>
                </a:moveTo>
                <a:lnTo>
                  <a:pt x="1479308" y="1079074"/>
                </a:lnTo>
                <a:lnTo>
                  <a:pt x="1502129" y="1096272"/>
                </a:lnTo>
                <a:lnTo>
                  <a:pt x="1467733" y="1141914"/>
                </a:lnTo>
                <a:lnTo>
                  <a:pt x="1567630" y="1141914"/>
                </a:lnTo>
                <a:lnTo>
                  <a:pt x="1513704" y="1033434"/>
                </a:lnTo>
                <a:close/>
              </a:path>
              <a:path w="1599565" h="1205229">
                <a:moveTo>
                  <a:pt x="154118" y="80368"/>
                </a:moveTo>
                <a:lnTo>
                  <a:pt x="119723" y="126008"/>
                </a:lnTo>
                <a:lnTo>
                  <a:pt x="1444912" y="1124714"/>
                </a:lnTo>
                <a:lnTo>
                  <a:pt x="1479308" y="1079074"/>
                </a:lnTo>
                <a:lnTo>
                  <a:pt x="154118" y="80368"/>
                </a:lnTo>
                <a:close/>
              </a:path>
              <a:path w="1599565" h="1205229">
                <a:moveTo>
                  <a:pt x="0" y="0"/>
                </a:moveTo>
                <a:lnTo>
                  <a:pt x="85327" y="171649"/>
                </a:lnTo>
                <a:lnTo>
                  <a:pt x="119723" y="126008"/>
                </a:lnTo>
                <a:lnTo>
                  <a:pt x="96903" y="108811"/>
                </a:lnTo>
                <a:lnTo>
                  <a:pt x="131298" y="63171"/>
                </a:lnTo>
                <a:lnTo>
                  <a:pt x="167079" y="63171"/>
                </a:lnTo>
                <a:lnTo>
                  <a:pt x="188514" y="34728"/>
                </a:lnTo>
                <a:lnTo>
                  <a:pt x="0" y="0"/>
                </a:lnTo>
                <a:close/>
              </a:path>
              <a:path w="1599565" h="1205229">
                <a:moveTo>
                  <a:pt x="131298" y="63171"/>
                </a:moveTo>
                <a:lnTo>
                  <a:pt x="96903" y="108811"/>
                </a:lnTo>
                <a:lnTo>
                  <a:pt x="119723" y="126008"/>
                </a:lnTo>
                <a:lnTo>
                  <a:pt x="154118" y="80368"/>
                </a:lnTo>
                <a:lnTo>
                  <a:pt x="131298" y="63171"/>
                </a:lnTo>
                <a:close/>
              </a:path>
              <a:path w="1599565" h="1205229">
                <a:moveTo>
                  <a:pt x="167079" y="63171"/>
                </a:moveTo>
                <a:lnTo>
                  <a:pt x="131298" y="63171"/>
                </a:lnTo>
                <a:lnTo>
                  <a:pt x="154118" y="80368"/>
                </a:lnTo>
                <a:lnTo>
                  <a:pt x="167079" y="63171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0344207" y="3548121"/>
            <a:ext cx="174625" cy="557530"/>
          </a:xfrm>
          <a:custGeom>
            <a:avLst/>
            <a:gdLst/>
            <a:ahLst/>
            <a:cxnLst/>
            <a:rect l="l" t="t" r="r" b="b"/>
            <a:pathLst>
              <a:path w="174625" h="557529">
                <a:moveTo>
                  <a:pt x="60233" y="386191"/>
                </a:moveTo>
                <a:lnTo>
                  <a:pt x="3089" y="387014"/>
                </a:lnTo>
                <a:lnTo>
                  <a:pt x="91276" y="557212"/>
                </a:lnTo>
                <a:lnTo>
                  <a:pt x="159953" y="414762"/>
                </a:lnTo>
                <a:lnTo>
                  <a:pt x="60645" y="414762"/>
                </a:lnTo>
                <a:lnTo>
                  <a:pt x="60233" y="386191"/>
                </a:lnTo>
                <a:close/>
              </a:path>
              <a:path w="174625" h="557529">
                <a:moveTo>
                  <a:pt x="117378" y="385367"/>
                </a:moveTo>
                <a:lnTo>
                  <a:pt x="60233" y="386191"/>
                </a:lnTo>
                <a:lnTo>
                  <a:pt x="60645" y="414762"/>
                </a:lnTo>
                <a:lnTo>
                  <a:pt x="117789" y="413939"/>
                </a:lnTo>
                <a:lnTo>
                  <a:pt x="117378" y="385367"/>
                </a:lnTo>
                <a:close/>
              </a:path>
              <a:path w="174625" h="557529">
                <a:moveTo>
                  <a:pt x="174522" y="384544"/>
                </a:moveTo>
                <a:lnTo>
                  <a:pt x="117378" y="385367"/>
                </a:lnTo>
                <a:lnTo>
                  <a:pt x="117789" y="413939"/>
                </a:lnTo>
                <a:lnTo>
                  <a:pt x="60645" y="414762"/>
                </a:lnTo>
                <a:lnTo>
                  <a:pt x="159953" y="414762"/>
                </a:lnTo>
                <a:lnTo>
                  <a:pt x="174522" y="384544"/>
                </a:lnTo>
                <a:close/>
              </a:path>
              <a:path w="174625" h="557529">
                <a:moveTo>
                  <a:pt x="114288" y="171020"/>
                </a:moveTo>
                <a:lnTo>
                  <a:pt x="57143" y="171844"/>
                </a:lnTo>
                <a:lnTo>
                  <a:pt x="60233" y="386191"/>
                </a:lnTo>
                <a:lnTo>
                  <a:pt x="117378" y="385367"/>
                </a:lnTo>
                <a:lnTo>
                  <a:pt x="114288" y="171020"/>
                </a:lnTo>
                <a:close/>
              </a:path>
              <a:path w="174625" h="557529">
                <a:moveTo>
                  <a:pt x="83245" y="0"/>
                </a:moveTo>
                <a:lnTo>
                  <a:pt x="0" y="172667"/>
                </a:lnTo>
                <a:lnTo>
                  <a:pt x="57143" y="171844"/>
                </a:lnTo>
                <a:lnTo>
                  <a:pt x="56732" y="143271"/>
                </a:lnTo>
                <a:lnTo>
                  <a:pt x="113877" y="142448"/>
                </a:lnTo>
                <a:lnTo>
                  <a:pt x="157054" y="142448"/>
                </a:lnTo>
                <a:lnTo>
                  <a:pt x="83245" y="0"/>
                </a:lnTo>
                <a:close/>
              </a:path>
              <a:path w="174625" h="557529">
                <a:moveTo>
                  <a:pt x="113877" y="142448"/>
                </a:moveTo>
                <a:lnTo>
                  <a:pt x="56732" y="143271"/>
                </a:lnTo>
                <a:lnTo>
                  <a:pt x="57143" y="171844"/>
                </a:lnTo>
                <a:lnTo>
                  <a:pt x="114288" y="171020"/>
                </a:lnTo>
                <a:lnTo>
                  <a:pt x="113877" y="142448"/>
                </a:lnTo>
                <a:close/>
              </a:path>
              <a:path w="174625" h="557529">
                <a:moveTo>
                  <a:pt x="157054" y="142448"/>
                </a:moveTo>
                <a:lnTo>
                  <a:pt x="113877" y="142448"/>
                </a:lnTo>
                <a:lnTo>
                  <a:pt x="114288" y="171020"/>
                </a:lnTo>
                <a:lnTo>
                  <a:pt x="171432" y="170196"/>
                </a:lnTo>
                <a:lnTo>
                  <a:pt x="157054" y="142448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475329" y="4405523"/>
            <a:ext cx="1575435" cy="179070"/>
          </a:xfrm>
          <a:custGeom>
            <a:avLst/>
            <a:gdLst/>
            <a:ahLst/>
            <a:cxnLst/>
            <a:rect l="l" t="t" r="r" b="b"/>
            <a:pathLst>
              <a:path w="1575434" h="179070">
                <a:moveTo>
                  <a:pt x="170938" y="7321"/>
                </a:moveTo>
                <a:lnTo>
                  <a:pt x="0" y="94063"/>
                </a:lnTo>
                <a:lnTo>
                  <a:pt x="171956" y="178769"/>
                </a:lnTo>
                <a:lnTo>
                  <a:pt x="171618" y="121789"/>
                </a:lnTo>
                <a:lnTo>
                  <a:pt x="143042" y="121789"/>
                </a:lnTo>
                <a:lnTo>
                  <a:pt x="142702" y="64640"/>
                </a:lnTo>
                <a:lnTo>
                  <a:pt x="171277" y="64470"/>
                </a:lnTo>
                <a:lnTo>
                  <a:pt x="170938" y="7321"/>
                </a:lnTo>
                <a:close/>
              </a:path>
              <a:path w="1575434" h="179070">
                <a:moveTo>
                  <a:pt x="1518974" y="56979"/>
                </a:moveTo>
                <a:lnTo>
                  <a:pt x="1432215" y="56979"/>
                </a:lnTo>
                <a:lnTo>
                  <a:pt x="1432554" y="114128"/>
                </a:lnTo>
                <a:lnTo>
                  <a:pt x="1403980" y="114298"/>
                </a:lnTo>
                <a:lnTo>
                  <a:pt x="1404320" y="171447"/>
                </a:lnTo>
                <a:lnTo>
                  <a:pt x="1575258" y="84705"/>
                </a:lnTo>
                <a:lnTo>
                  <a:pt x="1518974" y="56979"/>
                </a:lnTo>
                <a:close/>
              </a:path>
              <a:path w="1575434" h="179070">
                <a:moveTo>
                  <a:pt x="171277" y="64470"/>
                </a:moveTo>
                <a:lnTo>
                  <a:pt x="142702" y="64640"/>
                </a:lnTo>
                <a:lnTo>
                  <a:pt x="143042" y="121789"/>
                </a:lnTo>
                <a:lnTo>
                  <a:pt x="171617" y="121619"/>
                </a:lnTo>
                <a:lnTo>
                  <a:pt x="171277" y="64470"/>
                </a:lnTo>
                <a:close/>
              </a:path>
              <a:path w="1575434" h="179070">
                <a:moveTo>
                  <a:pt x="171617" y="121619"/>
                </a:moveTo>
                <a:lnTo>
                  <a:pt x="143042" y="121789"/>
                </a:lnTo>
                <a:lnTo>
                  <a:pt x="171618" y="121789"/>
                </a:lnTo>
                <a:lnTo>
                  <a:pt x="171617" y="121619"/>
                </a:lnTo>
                <a:close/>
              </a:path>
              <a:path w="1575434" h="179070">
                <a:moveTo>
                  <a:pt x="1403641" y="57149"/>
                </a:moveTo>
                <a:lnTo>
                  <a:pt x="171277" y="64470"/>
                </a:lnTo>
                <a:lnTo>
                  <a:pt x="171617" y="121619"/>
                </a:lnTo>
                <a:lnTo>
                  <a:pt x="1403980" y="114298"/>
                </a:lnTo>
                <a:lnTo>
                  <a:pt x="1403641" y="57149"/>
                </a:lnTo>
                <a:close/>
              </a:path>
              <a:path w="1575434" h="179070">
                <a:moveTo>
                  <a:pt x="1432215" y="56979"/>
                </a:moveTo>
                <a:lnTo>
                  <a:pt x="1403641" y="57149"/>
                </a:lnTo>
                <a:lnTo>
                  <a:pt x="1403980" y="114298"/>
                </a:lnTo>
                <a:lnTo>
                  <a:pt x="1432554" y="114128"/>
                </a:lnTo>
                <a:lnTo>
                  <a:pt x="1432215" y="56979"/>
                </a:lnTo>
                <a:close/>
              </a:path>
              <a:path w="1575434" h="179070">
                <a:moveTo>
                  <a:pt x="1403301" y="0"/>
                </a:moveTo>
                <a:lnTo>
                  <a:pt x="1403641" y="57149"/>
                </a:lnTo>
                <a:lnTo>
                  <a:pt x="1518974" y="56979"/>
                </a:lnTo>
                <a:lnTo>
                  <a:pt x="1403301" y="0"/>
                </a:lnTo>
                <a:close/>
              </a:path>
            </a:pathLst>
          </a:custGeom>
          <a:solidFill>
            <a:srgbClr val="7030A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99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65" dirty="0"/>
              <a:t>G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65" dirty="0"/>
              <a:t>o</a:t>
            </a:r>
            <a:r>
              <a:rPr dirty="0"/>
              <a:t>r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44900" y="1524000"/>
            <a:ext cx="6426200" cy="19050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44900" y="3892209"/>
            <a:ext cx="6426200" cy="19050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9265" y="2312923"/>
            <a:ext cx="2612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Without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Accelerator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9265" y="4681220"/>
            <a:ext cx="22885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With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Global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Accelerator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23416" y="5912611"/>
            <a:ext cx="4095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https://aws.amazon.com/global-accelerator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769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65" dirty="0"/>
              <a:t>G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6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330" dirty="0"/>
              <a:t>v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10" dirty="0"/>
              <a:t>d</a:t>
            </a:r>
            <a:r>
              <a:rPr spc="-770" dirty="0"/>
              <a:t>F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105" dirty="0"/>
              <a:t>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7563"/>
            <a:ext cx="10199370" cy="42189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both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its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around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world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Both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Shield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protection.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7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7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cacheable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(such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videos)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u="sng" spc="-2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se</a:t>
            </a:r>
            <a:r>
              <a:rPr sz="2000" u="sng" spc="1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000" u="sng" spc="-1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2000" u="sng" spc="-1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000" u="sng" spc="-9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0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000" u="sng" spc="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000" u="sng" spc="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000" u="sng" spc="-1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</a:t>
            </a:r>
            <a:r>
              <a:rPr sz="2000" u="sng" spc="-1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0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1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ed</a:t>
            </a:r>
            <a:r>
              <a:rPr sz="2000" u="sng" spc="-17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g</a:t>
            </a:r>
            <a:r>
              <a:rPr sz="2000" u="sng" spc="-1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9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Glob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ator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caching,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proxying</a:t>
            </a:r>
            <a:r>
              <a:rPr sz="20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000" u="sng" spc="-1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packets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running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Regions.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wide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range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0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TCP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UDP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ir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Good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HTTP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deterministic,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fast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regional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failover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74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Gl</a:t>
            </a:r>
            <a:r>
              <a:rPr spc="-180" dirty="0"/>
              <a:t>o</a:t>
            </a:r>
            <a:r>
              <a:rPr spc="-210" dirty="0"/>
              <a:t>b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-210" dirty="0"/>
              <a:t> </a:t>
            </a:r>
            <a:r>
              <a:rPr dirty="0"/>
              <a:t>A</a:t>
            </a:r>
            <a:r>
              <a:rPr spc="-210" dirty="0"/>
              <a:t>pp</a:t>
            </a:r>
            <a:r>
              <a:rPr spc="-180" dirty="0"/>
              <a:t>li</a:t>
            </a:r>
            <a:r>
              <a:rPr spc="-38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45" dirty="0"/>
              <a:t>i</a:t>
            </a:r>
            <a:r>
              <a:rPr spc="-335" dirty="0"/>
              <a:t>n</a:t>
            </a:r>
            <a:r>
              <a:rPr spc="-200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4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65176" y="1385176"/>
            <a:ext cx="9921875" cy="4281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ts val="3275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53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closest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least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disaster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strategies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(CDN):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Cache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experience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T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Accelerate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downloads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52069" lvl="1" indent="-228600">
              <a:lnSpc>
                <a:spcPct val="79200"/>
              </a:lnSpc>
              <a:spcBef>
                <a:spcPts val="57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Improve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0520" y="1737360"/>
            <a:ext cx="713231" cy="71323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520" y="2740151"/>
            <a:ext cx="713231" cy="7132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0520" y="4718303"/>
            <a:ext cx="713231" cy="71323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0520" y="3773423"/>
            <a:ext cx="713231" cy="71323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769048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60" dirty="0"/>
              <a:t>Cloud</a:t>
            </a:r>
            <a:r>
              <a:rPr sz="6000" spc="35" dirty="0"/>
              <a:t> </a:t>
            </a:r>
            <a:r>
              <a:rPr sz="6000" spc="-285" dirty="0"/>
              <a:t>Integration</a:t>
            </a:r>
            <a:r>
              <a:rPr sz="6000" spc="25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5" dirty="0"/>
              <a:t>S</a:t>
            </a:r>
            <a:r>
              <a:rPr spc="-55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204" dirty="0"/>
              <a:t>I</a:t>
            </a:r>
            <a:r>
              <a:rPr spc="-395" dirty="0"/>
              <a:t>n</a:t>
            </a:r>
            <a:r>
              <a:rPr spc="100" dirty="0"/>
              <a:t>t</a:t>
            </a:r>
            <a:r>
              <a:rPr spc="-30" dirty="0"/>
              <a:t>r</a:t>
            </a:r>
            <a:r>
              <a:rPr spc="-40" dirty="0"/>
              <a:t>o</a:t>
            </a:r>
            <a:r>
              <a:rPr spc="-210" dirty="0"/>
              <a:t>d</a:t>
            </a:r>
            <a:r>
              <a:rPr spc="-285" dirty="0"/>
              <a:t>u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10184130" cy="1354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2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communicate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two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patterns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communication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0468" y="3458971"/>
            <a:ext cx="309118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1)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Synchronous communications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(application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1134" y="3458971"/>
            <a:ext cx="34766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2)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Asynchronous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b="1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Event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based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(application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to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to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application)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9178" y="4423718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77800" rIns="0" bIns="0" rtlCol="0">
            <a:spAutoFit/>
          </a:bodyPr>
          <a:lstStyle/>
          <a:p>
            <a:pPr marL="277495" marR="270510" indent="19050">
              <a:lnSpc>
                <a:spcPts val="2110"/>
              </a:lnSpc>
              <a:spcBef>
                <a:spcPts val="14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34481" y="4431398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277495" marR="203200" indent="-66675">
              <a:lnSpc>
                <a:spcPts val="209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372497" y="4836993"/>
            <a:ext cx="1662430" cy="83185"/>
          </a:xfrm>
          <a:custGeom>
            <a:avLst/>
            <a:gdLst/>
            <a:ahLst/>
            <a:cxnLst/>
            <a:rect l="l" t="t" r="r" b="b"/>
            <a:pathLst>
              <a:path w="1662429" h="83185">
                <a:moveTo>
                  <a:pt x="1585960" y="6974"/>
                </a:moveTo>
                <a:lnTo>
                  <a:pt x="1585799" y="41899"/>
                </a:lnTo>
                <a:lnTo>
                  <a:pt x="1598496" y="41958"/>
                </a:lnTo>
                <a:lnTo>
                  <a:pt x="1598467" y="48308"/>
                </a:lnTo>
                <a:lnTo>
                  <a:pt x="1585769" y="48308"/>
                </a:lnTo>
                <a:lnTo>
                  <a:pt x="1585608" y="83174"/>
                </a:lnTo>
                <a:lnTo>
                  <a:pt x="1656153" y="48308"/>
                </a:lnTo>
                <a:lnTo>
                  <a:pt x="1598467" y="48308"/>
                </a:lnTo>
                <a:lnTo>
                  <a:pt x="1656272" y="48249"/>
                </a:lnTo>
                <a:lnTo>
                  <a:pt x="1661984" y="45426"/>
                </a:lnTo>
                <a:lnTo>
                  <a:pt x="1585960" y="6974"/>
                </a:lnTo>
                <a:close/>
              </a:path>
              <a:path w="1662429" h="83185">
                <a:moveTo>
                  <a:pt x="76375" y="0"/>
                </a:moveTo>
                <a:lnTo>
                  <a:pt x="0" y="37748"/>
                </a:lnTo>
                <a:lnTo>
                  <a:pt x="76023" y="76200"/>
                </a:lnTo>
                <a:lnTo>
                  <a:pt x="76184" y="41275"/>
                </a:lnTo>
                <a:lnTo>
                  <a:pt x="63482" y="41216"/>
                </a:lnTo>
                <a:lnTo>
                  <a:pt x="63511" y="34866"/>
                </a:lnTo>
                <a:lnTo>
                  <a:pt x="76214" y="34866"/>
                </a:lnTo>
                <a:lnTo>
                  <a:pt x="76375" y="0"/>
                </a:lnTo>
                <a:close/>
              </a:path>
              <a:path w="1662429" h="83185">
                <a:moveTo>
                  <a:pt x="1585799" y="41899"/>
                </a:moveTo>
                <a:lnTo>
                  <a:pt x="1585770" y="48249"/>
                </a:lnTo>
                <a:lnTo>
                  <a:pt x="1598467" y="48308"/>
                </a:lnTo>
                <a:lnTo>
                  <a:pt x="1598496" y="41958"/>
                </a:lnTo>
                <a:lnTo>
                  <a:pt x="1585799" y="41899"/>
                </a:lnTo>
                <a:close/>
              </a:path>
              <a:path w="1662429" h="83185">
                <a:moveTo>
                  <a:pt x="76214" y="34925"/>
                </a:moveTo>
                <a:lnTo>
                  <a:pt x="76184" y="41275"/>
                </a:lnTo>
                <a:lnTo>
                  <a:pt x="1585770" y="48249"/>
                </a:lnTo>
                <a:lnTo>
                  <a:pt x="1585799" y="41899"/>
                </a:lnTo>
                <a:lnTo>
                  <a:pt x="76214" y="34925"/>
                </a:lnTo>
                <a:close/>
              </a:path>
              <a:path w="1662429" h="83185">
                <a:moveTo>
                  <a:pt x="63511" y="34866"/>
                </a:moveTo>
                <a:lnTo>
                  <a:pt x="63482" y="41216"/>
                </a:lnTo>
                <a:lnTo>
                  <a:pt x="76184" y="41275"/>
                </a:lnTo>
                <a:lnTo>
                  <a:pt x="76214" y="34925"/>
                </a:lnTo>
                <a:lnTo>
                  <a:pt x="63511" y="34866"/>
                </a:lnTo>
                <a:close/>
              </a:path>
              <a:path w="1662429" h="83185">
                <a:moveTo>
                  <a:pt x="76214" y="34866"/>
                </a:moveTo>
                <a:lnTo>
                  <a:pt x="63511" y="34866"/>
                </a:lnTo>
                <a:lnTo>
                  <a:pt x="76214" y="34925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462584" y="4440752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277495" marR="270510" indent="19050">
              <a:lnSpc>
                <a:spcPts val="209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7191" y="4440752"/>
            <a:ext cx="1223645" cy="902335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80975" rIns="0" bIns="0" rtlCol="0">
            <a:spAutoFit/>
          </a:bodyPr>
          <a:lstStyle/>
          <a:p>
            <a:pPr marL="277495" marR="203200" indent="-66675">
              <a:lnSpc>
                <a:spcPts val="2090"/>
              </a:lnSpc>
              <a:spcBef>
                <a:spcPts val="142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02595" y="4423718"/>
            <a:ext cx="828040" cy="902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horz" wrap="square" lIns="0" tIns="12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"/>
              </a:spcBef>
            </a:pPr>
            <a:endParaRPr sz="2050">
              <a:latin typeface="Times New Roman"/>
              <a:cs typeface="Times New Roman"/>
            </a:endParaRPr>
          </a:p>
          <a:p>
            <a:pPr marL="101600">
              <a:lnSpc>
                <a:spcPct val="10000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85902" y="4836640"/>
            <a:ext cx="716915" cy="76200"/>
          </a:xfrm>
          <a:custGeom>
            <a:avLst/>
            <a:gdLst/>
            <a:ahLst/>
            <a:cxnLst/>
            <a:rect l="l" t="t" r="r" b="b"/>
            <a:pathLst>
              <a:path w="716915" h="76200">
                <a:moveTo>
                  <a:pt x="640492" y="41274"/>
                </a:moveTo>
                <a:lnTo>
                  <a:pt x="640492" y="76199"/>
                </a:lnTo>
                <a:lnTo>
                  <a:pt x="710342" y="41274"/>
                </a:lnTo>
                <a:lnTo>
                  <a:pt x="640492" y="41274"/>
                </a:lnTo>
                <a:close/>
              </a:path>
              <a:path w="716915" h="76200">
                <a:moveTo>
                  <a:pt x="640492" y="34924"/>
                </a:moveTo>
                <a:lnTo>
                  <a:pt x="640492" y="41274"/>
                </a:lnTo>
                <a:lnTo>
                  <a:pt x="653194" y="41274"/>
                </a:lnTo>
                <a:lnTo>
                  <a:pt x="653194" y="34924"/>
                </a:lnTo>
                <a:lnTo>
                  <a:pt x="640492" y="34924"/>
                </a:lnTo>
                <a:close/>
              </a:path>
              <a:path w="716915" h="76200">
                <a:moveTo>
                  <a:pt x="640492" y="0"/>
                </a:moveTo>
                <a:lnTo>
                  <a:pt x="640492" y="34924"/>
                </a:lnTo>
                <a:lnTo>
                  <a:pt x="653194" y="34924"/>
                </a:lnTo>
                <a:lnTo>
                  <a:pt x="653194" y="41274"/>
                </a:lnTo>
                <a:lnTo>
                  <a:pt x="710345" y="41273"/>
                </a:lnTo>
                <a:lnTo>
                  <a:pt x="716692" y="38099"/>
                </a:lnTo>
                <a:lnTo>
                  <a:pt x="640492" y="0"/>
                </a:lnTo>
                <a:close/>
              </a:path>
              <a:path w="716915" h="76200">
                <a:moveTo>
                  <a:pt x="0" y="34923"/>
                </a:moveTo>
                <a:lnTo>
                  <a:pt x="0" y="41273"/>
                </a:lnTo>
                <a:lnTo>
                  <a:pt x="640492" y="41274"/>
                </a:lnTo>
                <a:lnTo>
                  <a:pt x="640492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230421" y="4851875"/>
            <a:ext cx="716915" cy="76200"/>
          </a:xfrm>
          <a:custGeom>
            <a:avLst/>
            <a:gdLst/>
            <a:ahLst/>
            <a:cxnLst/>
            <a:rect l="l" t="t" r="r" b="b"/>
            <a:pathLst>
              <a:path w="716915" h="76200">
                <a:moveTo>
                  <a:pt x="641496" y="0"/>
                </a:moveTo>
                <a:lnTo>
                  <a:pt x="640665" y="34915"/>
                </a:lnTo>
                <a:lnTo>
                  <a:pt x="653361" y="35217"/>
                </a:lnTo>
                <a:lnTo>
                  <a:pt x="653210" y="41564"/>
                </a:lnTo>
                <a:lnTo>
                  <a:pt x="640507" y="41564"/>
                </a:lnTo>
                <a:lnTo>
                  <a:pt x="639685" y="76178"/>
                </a:lnTo>
                <a:lnTo>
                  <a:pt x="713231" y="41564"/>
                </a:lnTo>
                <a:lnTo>
                  <a:pt x="653210" y="41564"/>
                </a:lnTo>
                <a:lnTo>
                  <a:pt x="640515" y="41262"/>
                </a:lnTo>
                <a:lnTo>
                  <a:pt x="713872" y="41262"/>
                </a:lnTo>
                <a:lnTo>
                  <a:pt x="716768" y="39899"/>
                </a:lnTo>
                <a:lnTo>
                  <a:pt x="641496" y="0"/>
                </a:lnTo>
                <a:close/>
              </a:path>
              <a:path w="716915" h="76200">
                <a:moveTo>
                  <a:pt x="640665" y="34915"/>
                </a:moveTo>
                <a:lnTo>
                  <a:pt x="640515" y="41262"/>
                </a:lnTo>
                <a:lnTo>
                  <a:pt x="653210" y="41564"/>
                </a:lnTo>
                <a:lnTo>
                  <a:pt x="653361" y="35217"/>
                </a:lnTo>
                <a:lnTo>
                  <a:pt x="640665" y="34915"/>
                </a:lnTo>
                <a:close/>
              </a:path>
              <a:path w="716915" h="76200">
                <a:moveTo>
                  <a:pt x="151" y="19690"/>
                </a:moveTo>
                <a:lnTo>
                  <a:pt x="0" y="26038"/>
                </a:lnTo>
                <a:lnTo>
                  <a:pt x="640515" y="41262"/>
                </a:lnTo>
                <a:lnTo>
                  <a:pt x="640665" y="34915"/>
                </a:lnTo>
                <a:lnTo>
                  <a:pt x="151" y="1969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5" dirty="0"/>
              <a:t>S</a:t>
            </a:r>
            <a:r>
              <a:rPr spc="-55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204" dirty="0"/>
              <a:t>I</a:t>
            </a:r>
            <a:r>
              <a:rPr spc="-395" dirty="0"/>
              <a:t>n</a:t>
            </a:r>
            <a:r>
              <a:rPr spc="100" dirty="0"/>
              <a:t>t</a:t>
            </a:r>
            <a:r>
              <a:rPr spc="-30" dirty="0"/>
              <a:t>r</a:t>
            </a:r>
            <a:r>
              <a:rPr spc="-40" dirty="0"/>
              <a:t>o</a:t>
            </a:r>
            <a:r>
              <a:rPr spc="-210" dirty="0"/>
              <a:t>d</a:t>
            </a:r>
            <a:r>
              <a:rPr spc="-285" dirty="0"/>
              <a:t>u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9912985" cy="40614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440055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Synchronous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problematic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dde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spi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suddenly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encode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1000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videos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usually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10?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case,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decouple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SQS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  <a:tab pos="6174105" algn="l"/>
              </a:tabLst>
            </a:pP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stream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	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(o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scope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These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independently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application!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8498205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340" dirty="0"/>
              <a:t>QS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350" dirty="0"/>
              <a:t>Si</a:t>
            </a:r>
            <a:r>
              <a:rPr spc="-650" dirty="0"/>
              <a:t>m</a:t>
            </a:r>
            <a:r>
              <a:rPr spc="-210" dirty="0"/>
              <a:t>p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60" dirty="0"/>
              <a:t> </a:t>
            </a:r>
            <a:r>
              <a:rPr spc="195" dirty="0"/>
              <a:t>Q</a:t>
            </a:r>
            <a:r>
              <a:rPr spc="-285" dirty="0"/>
              <a:t>u</a:t>
            </a:r>
            <a:r>
              <a:rPr spc="-340" dirty="0"/>
              <a:t>e</a:t>
            </a:r>
            <a:r>
              <a:rPr spc="-285" dirty="0"/>
              <a:t>u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665" dirty="0"/>
              <a:t>S</a:t>
            </a:r>
            <a:r>
              <a:rPr spc="-55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75" dirty="0"/>
              <a:t>i</a:t>
            </a:r>
            <a:r>
              <a:rPr spc="-375" dirty="0"/>
              <a:t>c</a:t>
            </a:r>
            <a:r>
              <a:rPr spc="-225" dirty="0"/>
              <a:t>e  </a:t>
            </a: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80" dirty="0"/>
              <a:t>’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215" dirty="0"/>
              <a:t>q</a:t>
            </a:r>
            <a:r>
              <a:rPr spc="-290" dirty="0"/>
              <a:t>u</a:t>
            </a:r>
            <a:r>
              <a:rPr spc="-335" dirty="0"/>
              <a:t>e</a:t>
            </a:r>
            <a:r>
              <a:rPr spc="-290" dirty="0"/>
              <a:t>u</a:t>
            </a:r>
            <a:r>
              <a:rPr spc="-335" dirty="0"/>
              <a:t>e</a:t>
            </a:r>
            <a:r>
              <a:rPr spc="-1215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96314" y="2496065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96314" y="350494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96314" y="4513827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716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Producer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6849" y="4534916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22259" y="192345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22259" y="2932334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22259" y="3941216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222259" y="4950096"/>
            <a:ext cx="1520190" cy="57277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136525" rIns="0" bIns="0" rtlCol="0">
            <a:spAutoFit/>
          </a:bodyPr>
          <a:lstStyle/>
          <a:p>
            <a:pPr marL="285115">
              <a:lnSpc>
                <a:spcPct val="100000"/>
              </a:lnSpc>
              <a:spcBef>
                <a:spcPts val="107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Consumer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15103" y="2779391"/>
            <a:ext cx="2230755" cy="829310"/>
          </a:xfrm>
          <a:custGeom>
            <a:avLst/>
            <a:gdLst/>
            <a:ahLst/>
            <a:cxnLst/>
            <a:rect l="l" t="t" r="r" b="b"/>
            <a:pathLst>
              <a:path w="2230754" h="829310">
                <a:moveTo>
                  <a:pt x="2157763" y="796326"/>
                </a:moveTo>
                <a:lnTo>
                  <a:pt x="2145751" y="829120"/>
                </a:lnTo>
                <a:lnTo>
                  <a:pt x="2230407" y="819553"/>
                </a:lnTo>
                <a:lnTo>
                  <a:pt x="2212622" y="800693"/>
                </a:lnTo>
                <a:lnTo>
                  <a:pt x="2169683" y="800693"/>
                </a:lnTo>
                <a:lnTo>
                  <a:pt x="2157763" y="796326"/>
                </a:lnTo>
                <a:close/>
              </a:path>
              <a:path w="2230754" h="829310">
                <a:moveTo>
                  <a:pt x="2159947" y="790364"/>
                </a:moveTo>
                <a:lnTo>
                  <a:pt x="2157763" y="796326"/>
                </a:lnTo>
                <a:lnTo>
                  <a:pt x="2169683" y="800693"/>
                </a:lnTo>
                <a:lnTo>
                  <a:pt x="2171866" y="794730"/>
                </a:lnTo>
                <a:lnTo>
                  <a:pt x="2159947" y="790364"/>
                </a:lnTo>
                <a:close/>
              </a:path>
              <a:path w="2230754" h="829310">
                <a:moveTo>
                  <a:pt x="2171959" y="757570"/>
                </a:moveTo>
                <a:lnTo>
                  <a:pt x="2159947" y="790364"/>
                </a:lnTo>
                <a:lnTo>
                  <a:pt x="2171866" y="794730"/>
                </a:lnTo>
                <a:lnTo>
                  <a:pt x="2169683" y="800693"/>
                </a:lnTo>
                <a:lnTo>
                  <a:pt x="2212622" y="800693"/>
                </a:lnTo>
                <a:lnTo>
                  <a:pt x="2171959" y="757570"/>
                </a:lnTo>
                <a:close/>
              </a:path>
              <a:path w="2230754" h="829310">
                <a:moveTo>
                  <a:pt x="2184" y="0"/>
                </a:moveTo>
                <a:lnTo>
                  <a:pt x="0" y="5961"/>
                </a:lnTo>
                <a:lnTo>
                  <a:pt x="2157763" y="796326"/>
                </a:lnTo>
                <a:lnTo>
                  <a:pt x="2159947" y="790364"/>
                </a:lnTo>
                <a:lnTo>
                  <a:pt x="218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916195" y="3753153"/>
            <a:ext cx="2229485" cy="76200"/>
          </a:xfrm>
          <a:custGeom>
            <a:avLst/>
            <a:gdLst/>
            <a:ahLst/>
            <a:cxnLst/>
            <a:rect l="l" t="t" r="r" b="b"/>
            <a:pathLst>
              <a:path w="2229485" h="76200">
                <a:moveTo>
                  <a:pt x="2153114" y="41274"/>
                </a:moveTo>
                <a:lnTo>
                  <a:pt x="2153114" y="76199"/>
                </a:lnTo>
                <a:lnTo>
                  <a:pt x="2222964" y="41274"/>
                </a:lnTo>
                <a:lnTo>
                  <a:pt x="2153114" y="41274"/>
                </a:lnTo>
                <a:close/>
              </a:path>
              <a:path w="2229485" h="76200">
                <a:moveTo>
                  <a:pt x="2153114" y="34924"/>
                </a:moveTo>
                <a:lnTo>
                  <a:pt x="2153114" y="41274"/>
                </a:lnTo>
                <a:lnTo>
                  <a:pt x="2165813" y="41274"/>
                </a:lnTo>
                <a:lnTo>
                  <a:pt x="2165813" y="34924"/>
                </a:lnTo>
                <a:lnTo>
                  <a:pt x="2153114" y="34924"/>
                </a:lnTo>
                <a:close/>
              </a:path>
              <a:path w="2229485" h="76200">
                <a:moveTo>
                  <a:pt x="2153114" y="0"/>
                </a:moveTo>
                <a:lnTo>
                  <a:pt x="2153114" y="34924"/>
                </a:lnTo>
                <a:lnTo>
                  <a:pt x="2165813" y="34924"/>
                </a:lnTo>
                <a:lnTo>
                  <a:pt x="2165813" y="41274"/>
                </a:lnTo>
                <a:lnTo>
                  <a:pt x="2222967" y="41273"/>
                </a:lnTo>
                <a:lnTo>
                  <a:pt x="2229314" y="38099"/>
                </a:lnTo>
                <a:lnTo>
                  <a:pt x="2153114" y="0"/>
                </a:lnTo>
                <a:close/>
              </a:path>
              <a:path w="2229485" h="76200">
                <a:moveTo>
                  <a:pt x="0" y="34923"/>
                </a:moveTo>
                <a:lnTo>
                  <a:pt x="0" y="41273"/>
                </a:lnTo>
                <a:lnTo>
                  <a:pt x="2153114" y="41274"/>
                </a:lnTo>
                <a:lnTo>
                  <a:pt x="2153114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15053" y="3933059"/>
            <a:ext cx="2230755" cy="870585"/>
          </a:xfrm>
          <a:custGeom>
            <a:avLst/>
            <a:gdLst/>
            <a:ahLst/>
            <a:cxnLst/>
            <a:rect l="l" t="t" r="r" b="b"/>
            <a:pathLst>
              <a:path w="2230754" h="870585">
                <a:moveTo>
                  <a:pt x="2158209" y="32589"/>
                </a:moveTo>
                <a:lnTo>
                  <a:pt x="0" y="864111"/>
                </a:lnTo>
                <a:lnTo>
                  <a:pt x="2283" y="870037"/>
                </a:lnTo>
                <a:lnTo>
                  <a:pt x="2160492" y="38515"/>
                </a:lnTo>
                <a:lnTo>
                  <a:pt x="2158209" y="32589"/>
                </a:lnTo>
                <a:close/>
              </a:path>
              <a:path w="2230754" h="870585">
                <a:moveTo>
                  <a:pt x="2212337" y="28025"/>
                </a:moveTo>
                <a:lnTo>
                  <a:pt x="2170057" y="28025"/>
                </a:lnTo>
                <a:lnTo>
                  <a:pt x="2172340" y="33950"/>
                </a:lnTo>
                <a:lnTo>
                  <a:pt x="2160492" y="38515"/>
                </a:lnTo>
                <a:lnTo>
                  <a:pt x="2173048" y="71104"/>
                </a:lnTo>
                <a:lnTo>
                  <a:pt x="2212337" y="28025"/>
                </a:lnTo>
                <a:close/>
              </a:path>
              <a:path w="2230754" h="870585">
                <a:moveTo>
                  <a:pt x="2170057" y="28025"/>
                </a:moveTo>
                <a:lnTo>
                  <a:pt x="2158209" y="32589"/>
                </a:lnTo>
                <a:lnTo>
                  <a:pt x="2160492" y="38515"/>
                </a:lnTo>
                <a:lnTo>
                  <a:pt x="2172340" y="33950"/>
                </a:lnTo>
                <a:lnTo>
                  <a:pt x="2170057" y="28025"/>
                </a:lnTo>
                <a:close/>
              </a:path>
              <a:path w="2230754" h="870585">
                <a:moveTo>
                  <a:pt x="2145653" y="0"/>
                </a:moveTo>
                <a:lnTo>
                  <a:pt x="2158209" y="32589"/>
                </a:lnTo>
                <a:lnTo>
                  <a:pt x="2170057" y="28025"/>
                </a:lnTo>
                <a:lnTo>
                  <a:pt x="2212337" y="28025"/>
                </a:lnTo>
                <a:lnTo>
                  <a:pt x="2230456" y="8157"/>
                </a:lnTo>
                <a:lnTo>
                  <a:pt x="2145653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43419" y="2209761"/>
            <a:ext cx="2078989" cy="3027045"/>
          </a:xfrm>
          <a:custGeom>
            <a:avLst/>
            <a:gdLst/>
            <a:ahLst/>
            <a:cxnLst/>
            <a:rect l="l" t="t" r="r" b="b"/>
            <a:pathLst>
              <a:path w="2078990" h="3027045">
                <a:moveTo>
                  <a:pt x="2078837" y="0"/>
                </a:moveTo>
                <a:lnTo>
                  <a:pt x="1995131" y="15849"/>
                </a:lnTo>
                <a:lnTo>
                  <a:pt x="2016290" y="43637"/>
                </a:lnTo>
                <a:lnTo>
                  <a:pt x="0" y="1578965"/>
                </a:lnTo>
                <a:lnTo>
                  <a:pt x="1905" y="1581480"/>
                </a:lnTo>
                <a:lnTo>
                  <a:pt x="101" y="1584109"/>
                </a:lnTo>
                <a:lnTo>
                  <a:pt x="2014474" y="2985732"/>
                </a:lnTo>
                <a:lnTo>
                  <a:pt x="1994522" y="3014395"/>
                </a:lnTo>
                <a:lnTo>
                  <a:pt x="2078837" y="3026651"/>
                </a:lnTo>
                <a:lnTo>
                  <a:pt x="2060473" y="2992983"/>
                </a:lnTo>
                <a:lnTo>
                  <a:pt x="2038045" y="2951848"/>
                </a:lnTo>
                <a:lnTo>
                  <a:pt x="2018093" y="2980525"/>
                </a:lnTo>
                <a:lnTo>
                  <a:pt x="16560" y="1587817"/>
                </a:lnTo>
                <a:lnTo>
                  <a:pt x="2003602" y="2005203"/>
                </a:lnTo>
                <a:lnTo>
                  <a:pt x="1996427" y="2039391"/>
                </a:lnTo>
                <a:lnTo>
                  <a:pt x="2078837" y="2017763"/>
                </a:lnTo>
                <a:lnTo>
                  <a:pt x="2066302" y="2007819"/>
                </a:lnTo>
                <a:lnTo>
                  <a:pt x="2012099" y="1964817"/>
                </a:lnTo>
                <a:lnTo>
                  <a:pt x="2004910" y="1998992"/>
                </a:lnTo>
                <a:lnTo>
                  <a:pt x="15354" y="1581086"/>
                </a:lnTo>
                <a:lnTo>
                  <a:pt x="2006219" y="1032205"/>
                </a:lnTo>
                <a:lnTo>
                  <a:pt x="2015502" y="1065872"/>
                </a:lnTo>
                <a:lnTo>
                  <a:pt x="2063470" y="1022705"/>
                </a:lnTo>
                <a:lnTo>
                  <a:pt x="2078837" y="1008888"/>
                </a:lnTo>
                <a:lnTo>
                  <a:pt x="1995246" y="992403"/>
                </a:lnTo>
                <a:lnTo>
                  <a:pt x="2004529" y="1026083"/>
                </a:lnTo>
                <a:lnTo>
                  <a:pt x="16916" y="1574076"/>
                </a:lnTo>
                <a:lnTo>
                  <a:pt x="2020125" y="48691"/>
                </a:lnTo>
                <a:lnTo>
                  <a:pt x="2041296" y="76479"/>
                </a:lnTo>
                <a:lnTo>
                  <a:pt x="2061184" y="35941"/>
                </a:lnTo>
                <a:lnTo>
                  <a:pt x="2078837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255879" y="3443732"/>
            <a:ext cx="14325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Send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628331" y="3599179"/>
            <a:ext cx="1310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Poll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messages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5224271" y="2026920"/>
            <a:ext cx="1841500" cy="2600325"/>
            <a:chOff x="5224271" y="2026920"/>
            <a:chExt cx="1841500" cy="260032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88151" y="2026920"/>
              <a:ext cx="713231" cy="7162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4271" y="2785872"/>
              <a:ext cx="1840992" cy="184099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22375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340" dirty="0"/>
              <a:t>QS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545" dirty="0"/>
              <a:t>S</a:t>
            </a:r>
            <a:r>
              <a:rPr spc="-235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10" dirty="0"/>
              <a:t>d</a:t>
            </a:r>
            <a:r>
              <a:rPr spc="-575" dirty="0"/>
              <a:t>a</a:t>
            </a:r>
            <a:r>
              <a:rPr spc="-85" dirty="0"/>
              <a:t>r</a:t>
            </a:r>
            <a:r>
              <a:rPr spc="-130" dirty="0"/>
              <a:t>d</a:t>
            </a:r>
            <a:r>
              <a:rPr spc="50" dirty="0"/>
              <a:t> </a:t>
            </a:r>
            <a:r>
              <a:rPr spc="195" dirty="0"/>
              <a:t>Q</a:t>
            </a:r>
            <a:r>
              <a:rPr spc="-285" dirty="0"/>
              <a:t>u</a:t>
            </a:r>
            <a:r>
              <a:rPr spc="-340" dirty="0"/>
              <a:t>e</a:t>
            </a:r>
            <a:r>
              <a:rPr spc="-285" dirty="0"/>
              <a:t>u</a:t>
            </a:r>
            <a:r>
              <a:rPr spc="-34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83368" y="277368"/>
            <a:ext cx="1170431" cy="117043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332483"/>
            <a:ext cx="9378950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10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Fully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(~serverless),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decouple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10,000s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retention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days,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maximum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14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days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they’re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consumers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(&lt;10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publish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receive)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Consumers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horizontally</a:t>
            </a:r>
            <a:endParaRPr sz="4125" baseline="101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486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S</a:t>
            </a:r>
            <a:r>
              <a:rPr spc="-365" dirty="0"/>
              <a:t>Q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60" dirty="0"/>
              <a:t> 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10" dirty="0"/>
              <a:t>p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60" dirty="0"/>
              <a:t> </a:t>
            </a:r>
            <a:r>
              <a:rPr spc="-210" dirty="0"/>
              <a:t>b</a:t>
            </a:r>
            <a:r>
              <a:rPr spc="-340" dirty="0"/>
              <a:t>e</a:t>
            </a:r>
            <a:r>
              <a:rPr spc="100" dirty="0"/>
              <a:t>t</a:t>
            </a:r>
            <a:r>
              <a:rPr spc="-140" dirty="0"/>
              <a:t>w</a:t>
            </a:r>
            <a:r>
              <a:rPr spc="-340" dirty="0"/>
              <a:t>ee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10" dirty="0"/>
              <a:t>pp</a:t>
            </a:r>
            <a:r>
              <a:rPr spc="-180" dirty="0"/>
              <a:t>li</a:t>
            </a:r>
            <a:r>
              <a:rPr spc="-38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100" dirty="0"/>
              <a:t>t</a:t>
            </a:r>
            <a:r>
              <a:rPr spc="-155" dirty="0"/>
              <a:t>i</a:t>
            </a:r>
            <a:r>
              <a:rPr spc="-370" dirty="0"/>
              <a:t>e</a:t>
            </a:r>
            <a:r>
              <a:rPr spc="175" dirty="0"/>
              <a:t>r</a:t>
            </a:r>
            <a:r>
              <a:rPr spc="-645" dirty="0"/>
              <a:t>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5934455" y="2211917"/>
            <a:ext cx="4910455" cy="2768600"/>
            <a:chOff x="5934455" y="2211917"/>
            <a:chExt cx="4910455" cy="2768600"/>
          </a:xfrm>
        </p:grpSpPr>
        <p:sp>
          <p:nvSpPr>
            <p:cNvPr id="6" name="object 6"/>
            <p:cNvSpPr/>
            <p:nvPr/>
          </p:nvSpPr>
          <p:spPr>
            <a:xfrm>
              <a:off x="7999834" y="2218267"/>
              <a:ext cx="2471420" cy="2252345"/>
            </a:xfrm>
            <a:custGeom>
              <a:avLst/>
              <a:gdLst/>
              <a:ahLst/>
              <a:cxnLst/>
              <a:rect l="l" t="t" r="r" b="b"/>
              <a:pathLst>
                <a:path w="2471420" h="2252345">
                  <a:moveTo>
                    <a:pt x="0" y="0"/>
                  </a:moveTo>
                  <a:lnTo>
                    <a:pt x="2471259" y="0"/>
                  </a:lnTo>
                  <a:lnTo>
                    <a:pt x="2471259" y="2252133"/>
                  </a:lnTo>
                  <a:lnTo>
                    <a:pt x="0" y="225213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93808" y="4029455"/>
              <a:ext cx="950976" cy="95097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0704" y="2788920"/>
              <a:ext cx="1109472" cy="110947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4455" y="2877312"/>
              <a:ext cx="935736" cy="935736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33280" y="5043932"/>
            <a:ext cx="183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00535" y="2392171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839605" y="2211917"/>
            <a:ext cx="6842759" cy="2768600"/>
            <a:chOff x="1839605" y="2211917"/>
            <a:chExt cx="6842759" cy="2768600"/>
          </a:xfrm>
        </p:grpSpPr>
        <p:sp>
          <p:nvSpPr>
            <p:cNvPr id="13" name="object 13"/>
            <p:cNvSpPr/>
            <p:nvPr/>
          </p:nvSpPr>
          <p:spPr>
            <a:xfrm>
              <a:off x="6868000" y="3306210"/>
              <a:ext cx="1814195" cy="76200"/>
            </a:xfrm>
            <a:custGeom>
              <a:avLst/>
              <a:gdLst/>
              <a:ahLst/>
              <a:cxnLst/>
              <a:rect l="l" t="t" r="r" b="b"/>
              <a:pathLst>
                <a:path w="1814195" h="76200">
                  <a:moveTo>
                    <a:pt x="1737806" y="41275"/>
                  </a:moveTo>
                  <a:lnTo>
                    <a:pt x="1737795" y="76200"/>
                  </a:lnTo>
                  <a:lnTo>
                    <a:pt x="1807690" y="41278"/>
                  </a:lnTo>
                  <a:lnTo>
                    <a:pt x="1737806" y="41275"/>
                  </a:lnTo>
                  <a:close/>
                </a:path>
                <a:path w="1814195" h="76200">
                  <a:moveTo>
                    <a:pt x="1737807" y="34925"/>
                  </a:moveTo>
                  <a:lnTo>
                    <a:pt x="1737806" y="41275"/>
                  </a:lnTo>
                  <a:lnTo>
                    <a:pt x="1750507" y="41278"/>
                  </a:lnTo>
                  <a:lnTo>
                    <a:pt x="1750509" y="34928"/>
                  </a:lnTo>
                  <a:lnTo>
                    <a:pt x="1737807" y="34925"/>
                  </a:lnTo>
                  <a:close/>
                </a:path>
                <a:path w="1814195" h="76200">
                  <a:moveTo>
                    <a:pt x="1737818" y="0"/>
                  </a:moveTo>
                  <a:lnTo>
                    <a:pt x="1737807" y="34925"/>
                  </a:lnTo>
                  <a:lnTo>
                    <a:pt x="1750509" y="34928"/>
                  </a:lnTo>
                  <a:lnTo>
                    <a:pt x="1750507" y="41278"/>
                  </a:lnTo>
                  <a:lnTo>
                    <a:pt x="1807697" y="41275"/>
                  </a:lnTo>
                  <a:lnTo>
                    <a:pt x="1814007" y="38122"/>
                  </a:lnTo>
                  <a:lnTo>
                    <a:pt x="1737818" y="0"/>
                  </a:lnTo>
                  <a:close/>
                </a:path>
                <a:path w="1814195" h="76200">
                  <a:moveTo>
                    <a:pt x="2" y="34413"/>
                  </a:moveTo>
                  <a:lnTo>
                    <a:pt x="0" y="40763"/>
                  </a:lnTo>
                  <a:lnTo>
                    <a:pt x="1737806" y="41275"/>
                  </a:lnTo>
                  <a:lnTo>
                    <a:pt x="1737807" y="34925"/>
                  </a:lnTo>
                  <a:lnTo>
                    <a:pt x="2" y="3441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845955" y="2218267"/>
              <a:ext cx="2471420" cy="2252345"/>
            </a:xfrm>
            <a:custGeom>
              <a:avLst/>
              <a:gdLst/>
              <a:ahLst/>
              <a:cxnLst/>
              <a:rect l="l" t="t" r="r" b="b"/>
              <a:pathLst>
                <a:path w="2471420" h="2252345">
                  <a:moveTo>
                    <a:pt x="0" y="0"/>
                  </a:moveTo>
                  <a:lnTo>
                    <a:pt x="2471259" y="0"/>
                  </a:lnTo>
                  <a:lnTo>
                    <a:pt x="2471259" y="2252133"/>
                  </a:lnTo>
                  <a:lnTo>
                    <a:pt x="0" y="225213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9895" y="4029455"/>
              <a:ext cx="950976" cy="950976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26791" y="2788920"/>
              <a:ext cx="1109471" cy="1109471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379401" y="5043932"/>
            <a:ext cx="18383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46656" y="2392171"/>
            <a:ext cx="13061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Instances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94854" y="3305721"/>
            <a:ext cx="8999855" cy="1508125"/>
          </a:xfrm>
          <a:custGeom>
            <a:avLst/>
            <a:gdLst/>
            <a:ahLst/>
            <a:cxnLst/>
            <a:rect l="l" t="t" r="r" b="b"/>
            <a:pathLst>
              <a:path w="8999855" h="1508125">
                <a:moveTo>
                  <a:pt x="1617941" y="55016"/>
                </a:moveTo>
                <a:lnTo>
                  <a:pt x="1541741" y="16916"/>
                </a:lnTo>
                <a:lnTo>
                  <a:pt x="1541741" y="51841"/>
                </a:lnTo>
                <a:lnTo>
                  <a:pt x="0" y="51841"/>
                </a:lnTo>
                <a:lnTo>
                  <a:pt x="0" y="58191"/>
                </a:lnTo>
                <a:lnTo>
                  <a:pt x="1541741" y="58191"/>
                </a:lnTo>
                <a:lnTo>
                  <a:pt x="1541741" y="93116"/>
                </a:lnTo>
                <a:lnTo>
                  <a:pt x="1611591" y="58191"/>
                </a:lnTo>
                <a:lnTo>
                  <a:pt x="1617941" y="55016"/>
                </a:lnTo>
                <a:close/>
              </a:path>
              <a:path w="8999855" h="1508125">
                <a:moveTo>
                  <a:pt x="5040300" y="38087"/>
                </a:moveTo>
                <a:lnTo>
                  <a:pt x="5033975" y="34925"/>
                </a:lnTo>
                <a:lnTo>
                  <a:pt x="4964087" y="0"/>
                </a:lnTo>
                <a:lnTo>
                  <a:pt x="4964087" y="34925"/>
                </a:lnTo>
                <a:lnTo>
                  <a:pt x="2740177" y="35445"/>
                </a:lnTo>
                <a:lnTo>
                  <a:pt x="2740177" y="41795"/>
                </a:lnTo>
                <a:lnTo>
                  <a:pt x="4964100" y="41275"/>
                </a:lnTo>
                <a:lnTo>
                  <a:pt x="4964100" y="76200"/>
                </a:lnTo>
                <a:lnTo>
                  <a:pt x="5040300" y="38087"/>
                </a:lnTo>
                <a:close/>
              </a:path>
              <a:path w="8999855" h="1508125">
                <a:moveTo>
                  <a:pt x="8999563" y="1469478"/>
                </a:moveTo>
                <a:lnTo>
                  <a:pt x="8993213" y="1466303"/>
                </a:lnTo>
                <a:lnTo>
                  <a:pt x="8923363" y="1431378"/>
                </a:lnTo>
                <a:lnTo>
                  <a:pt x="8923363" y="1466303"/>
                </a:lnTo>
                <a:lnTo>
                  <a:pt x="5516397" y="1466303"/>
                </a:lnTo>
                <a:lnTo>
                  <a:pt x="5516397" y="930744"/>
                </a:lnTo>
                <a:lnTo>
                  <a:pt x="5510047" y="930744"/>
                </a:lnTo>
                <a:lnTo>
                  <a:pt x="5510047" y="1472653"/>
                </a:lnTo>
                <a:lnTo>
                  <a:pt x="8923363" y="1472653"/>
                </a:lnTo>
                <a:lnTo>
                  <a:pt x="8923363" y="1507578"/>
                </a:lnTo>
                <a:lnTo>
                  <a:pt x="8993213" y="1472653"/>
                </a:lnTo>
                <a:lnTo>
                  <a:pt x="8999563" y="1469478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916939" y="2980435"/>
            <a:ext cx="824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requests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61493" y="3888740"/>
            <a:ext cx="2150110" cy="1205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Calibri"/>
              <a:cs typeface="Calibri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923437" y="2946908"/>
            <a:ext cx="400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039001" y="1481835"/>
            <a:ext cx="87331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826760" algn="l"/>
              </a:tabLst>
            </a:pPr>
            <a:r>
              <a:rPr sz="4200" b="1" spc="-7" baseline="1984" dirty="0">
                <a:solidFill>
                  <a:srgbClr val="444949"/>
                </a:solidFill>
                <a:latin typeface="Calibri"/>
                <a:cs typeface="Calibri"/>
              </a:rPr>
              <a:t>WEB</a:t>
            </a:r>
            <a:r>
              <a:rPr sz="4200" b="1" spc="15" baseline="198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4200" b="1" spc="-22" baseline="1984" dirty="0">
                <a:solidFill>
                  <a:srgbClr val="444949"/>
                </a:solidFill>
                <a:latin typeface="Calibri"/>
                <a:cs typeface="Calibri"/>
              </a:rPr>
              <a:t>SERVERS	</a:t>
            </a:r>
            <a:r>
              <a:rPr sz="2800" b="1" spc="-15" dirty="0">
                <a:solidFill>
                  <a:srgbClr val="444949"/>
                </a:solidFill>
                <a:latin typeface="Calibri"/>
                <a:cs typeface="Calibri"/>
              </a:rPr>
              <a:t>VIDEO</a:t>
            </a:r>
            <a:r>
              <a:rPr sz="2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PROCESSING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58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707755" cy="27343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sophisticated,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scalable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Ap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Gaming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4009703"/>
            <a:ext cx="9944100" cy="2413000"/>
            <a:chOff x="838200" y="4009703"/>
            <a:chExt cx="9944100" cy="24130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2163" y="4009703"/>
              <a:ext cx="3251200" cy="24130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200" y="4650865"/>
              <a:ext cx="2068212" cy="116336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6114" y="4748731"/>
              <a:ext cx="2751574" cy="96763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33363" y="4748731"/>
              <a:ext cx="1648439" cy="93411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966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200" dirty="0"/>
              <a:t>N</a:t>
            </a:r>
            <a:r>
              <a:rPr spc="-87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84366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77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06995" y="375019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297180" marR="289560" indent="19050">
              <a:lnSpc>
                <a:spcPts val="2110"/>
              </a:lnSpc>
              <a:spcBef>
                <a:spcPts val="484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81735" y="2297573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8425" marR="92075" indent="278130">
              <a:lnSpc>
                <a:spcPts val="2090"/>
              </a:lnSpc>
              <a:spcBef>
                <a:spcPts val="51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no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381735" y="3260201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97180" marR="289560" indent="67945">
              <a:lnSpc>
                <a:spcPts val="2090"/>
              </a:lnSpc>
              <a:spcBef>
                <a:spcPts val="5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Fraud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81735" y="4222829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297180" marR="222885" indent="-66675">
              <a:lnSpc>
                <a:spcPts val="2110"/>
              </a:lnSpc>
              <a:spcBef>
                <a:spcPts val="484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266111" y="2633243"/>
            <a:ext cx="1115695" cy="2887980"/>
          </a:xfrm>
          <a:custGeom>
            <a:avLst/>
            <a:gdLst/>
            <a:ahLst/>
            <a:cxnLst/>
            <a:rect l="l" t="t" r="r" b="b"/>
            <a:pathLst>
              <a:path w="1115695" h="2887979">
                <a:moveTo>
                  <a:pt x="1115618" y="0"/>
                </a:moveTo>
                <a:lnTo>
                  <a:pt x="1039025" y="37312"/>
                </a:lnTo>
                <a:lnTo>
                  <a:pt x="1066749" y="58559"/>
                </a:lnTo>
                <a:lnTo>
                  <a:pt x="0" y="1450695"/>
                </a:lnTo>
                <a:lnTo>
                  <a:pt x="2514" y="1452626"/>
                </a:lnTo>
                <a:lnTo>
                  <a:pt x="12" y="1454569"/>
                </a:lnTo>
                <a:lnTo>
                  <a:pt x="1066406" y="2829623"/>
                </a:lnTo>
                <a:lnTo>
                  <a:pt x="1038809" y="2851023"/>
                </a:lnTo>
                <a:lnTo>
                  <a:pt x="1115618" y="2887891"/>
                </a:lnTo>
                <a:lnTo>
                  <a:pt x="1106043" y="2839656"/>
                </a:lnTo>
                <a:lnTo>
                  <a:pt x="1099019" y="2804325"/>
                </a:lnTo>
                <a:lnTo>
                  <a:pt x="1071422" y="2825724"/>
                </a:lnTo>
                <a:lnTo>
                  <a:pt x="12484" y="1460309"/>
                </a:lnTo>
                <a:lnTo>
                  <a:pt x="1044232" y="1898396"/>
                </a:lnTo>
                <a:lnTo>
                  <a:pt x="1030592" y="1930539"/>
                </a:lnTo>
                <a:lnTo>
                  <a:pt x="1115618" y="1925256"/>
                </a:lnTo>
                <a:lnTo>
                  <a:pt x="1096962" y="1903361"/>
                </a:lnTo>
                <a:lnTo>
                  <a:pt x="1060373" y="1860410"/>
                </a:lnTo>
                <a:lnTo>
                  <a:pt x="1046721" y="1892554"/>
                </a:lnTo>
                <a:lnTo>
                  <a:pt x="10515" y="1452587"/>
                </a:lnTo>
                <a:lnTo>
                  <a:pt x="1047153" y="996238"/>
                </a:lnTo>
                <a:lnTo>
                  <a:pt x="1061224" y="1028204"/>
                </a:lnTo>
                <a:lnTo>
                  <a:pt x="1096810" y="985304"/>
                </a:lnTo>
                <a:lnTo>
                  <a:pt x="1115618" y="962634"/>
                </a:lnTo>
                <a:lnTo>
                  <a:pt x="1030528" y="958456"/>
                </a:lnTo>
                <a:lnTo>
                  <a:pt x="1044600" y="990422"/>
                </a:lnTo>
                <a:lnTo>
                  <a:pt x="12560" y="1444739"/>
                </a:lnTo>
                <a:lnTo>
                  <a:pt x="1071791" y="62420"/>
                </a:lnTo>
                <a:lnTo>
                  <a:pt x="1099515" y="83654"/>
                </a:lnTo>
                <a:lnTo>
                  <a:pt x="1106284" y="48475"/>
                </a:lnTo>
                <a:lnTo>
                  <a:pt x="1115618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900211" y="235544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5405" rIns="0" bIns="0" rtlCol="0">
            <a:spAutoFit/>
          </a:bodyPr>
          <a:lstStyle/>
          <a:p>
            <a:pPr marL="98425" marR="92075" indent="278130">
              <a:lnSpc>
                <a:spcPts val="2090"/>
              </a:lnSpc>
              <a:spcBef>
                <a:spcPts val="515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Email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no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00211" y="3318075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6040" rIns="0" bIns="0" rtlCol="0">
            <a:spAutoFit/>
          </a:bodyPr>
          <a:lstStyle/>
          <a:p>
            <a:pPr marL="297180" marR="289560" indent="67945">
              <a:lnSpc>
                <a:spcPts val="2090"/>
              </a:lnSpc>
              <a:spcBef>
                <a:spcPts val="5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Fraud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00211" y="4280703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297180" marR="222885" indent="-66675">
              <a:lnSpc>
                <a:spcPts val="2110"/>
              </a:lnSpc>
              <a:spcBef>
                <a:spcPts val="484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h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pp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  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69603" y="2691117"/>
            <a:ext cx="930910" cy="2887980"/>
          </a:xfrm>
          <a:custGeom>
            <a:avLst/>
            <a:gdLst/>
            <a:ahLst/>
            <a:cxnLst/>
            <a:rect l="l" t="t" r="r" b="b"/>
            <a:pathLst>
              <a:path w="930909" h="2887979">
                <a:moveTo>
                  <a:pt x="930605" y="0"/>
                </a:moveTo>
                <a:lnTo>
                  <a:pt x="856678" y="42341"/>
                </a:lnTo>
                <a:lnTo>
                  <a:pt x="885748" y="61683"/>
                </a:lnTo>
                <a:lnTo>
                  <a:pt x="50" y="1392986"/>
                </a:lnTo>
                <a:lnTo>
                  <a:pt x="2692" y="1394752"/>
                </a:lnTo>
                <a:lnTo>
                  <a:pt x="0" y="1396428"/>
                </a:lnTo>
                <a:lnTo>
                  <a:pt x="887679" y="2824835"/>
                </a:lnTo>
                <a:lnTo>
                  <a:pt x="858024" y="2843276"/>
                </a:lnTo>
                <a:lnTo>
                  <a:pt x="930605" y="2887891"/>
                </a:lnTo>
                <a:lnTo>
                  <a:pt x="925753" y="2835630"/>
                </a:lnTo>
                <a:lnTo>
                  <a:pt x="922743" y="2803055"/>
                </a:lnTo>
                <a:lnTo>
                  <a:pt x="893076" y="2821495"/>
                </a:lnTo>
                <a:lnTo>
                  <a:pt x="12026" y="1403756"/>
                </a:lnTo>
                <a:lnTo>
                  <a:pt x="862876" y="1890191"/>
                </a:lnTo>
                <a:lnTo>
                  <a:pt x="845540" y="1920519"/>
                </a:lnTo>
                <a:lnTo>
                  <a:pt x="930605" y="1925256"/>
                </a:lnTo>
                <a:lnTo>
                  <a:pt x="911440" y="1896503"/>
                </a:lnTo>
                <a:lnTo>
                  <a:pt x="883361" y="1854365"/>
                </a:lnTo>
                <a:lnTo>
                  <a:pt x="866025" y="1884680"/>
                </a:lnTo>
                <a:lnTo>
                  <a:pt x="9601" y="1395044"/>
                </a:lnTo>
                <a:lnTo>
                  <a:pt x="862863" y="997673"/>
                </a:lnTo>
                <a:lnTo>
                  <a:pt x="877608" y="1029335"/>
                </a:lnTo>
                <a:lnTo>
                  <a:pt x="911593" y="986561"/>
                </a:lnTo>
                <a:lnTo>
                  <a:pt x="930605" y="962634"/>
                </a:lnTo>
                <a:lnTo>
                  <a:pt x="845439" y="960259"/>
                </a:lnTo>
                <a:lnTo>
                  <a:pt x="860183" y="991920"/>
                </a:lnTo>
                <a:lnTo>
                  <a:pt x="11595" y="1387106"/>
                </a:lnTo>
                <a:lnTo>
                  <a:pt x="891032" y="65201"/>
                </a:lnTo>
                <a:lnTo>
                  <a:pt x="920115" y="84543"/>
                </a:lnTo>
                <a:lnTo>
                  <a:pt x="924267" y="51104"/>
                </a:lnTo>
                <a:lnTo>
                  <a:pt x="930605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056341" y="4601971"/>
            <a:ext cx="9334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Topic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73748" y="3750197"/>
            <a:ext cx="1261745" cy="671830"/>
          </a:xfrm>
          <a:prstGeom prst="rect">
            <a:avLst/>
          </a:prstGeom>
          <a:solidFill>
            <a:srgbClr val="5091D0"/>
          </a:solidFill>
          <a:ln w="12700">
            <a:solidFill>
              <a:srgbClr val="386998"/>
            </a:solidFill>
          </a:ln>
        </p:spPr>
        <p:txBody>
          <a:bodyPr vert="horz" wrap="square" lIns="0" tIns="61594" rIns="0" bIns="0" rtlCol="0">
            <a:spAutoFit/>
          </a:bodyPr>
          <a:lstStyle/>
          <a:p>
            <a:pPr marL="297180" marR="289560" indent="19050">
              <a:lnSpc>
                <a:spcPts val="2110"/>
              </a:lnSpc>
              <a:spcBef>
                <a:spcPts val="484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Buying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235380" y="4050051"/>
            <a:ext cx="848994" cy="76200"/>
          </a:xfrm>
          <a:custGeom>
            <a:avLst/>
            <a:gdLst/>
            <a:ahLst/>
            <a:cxnLst/>
            <a:rect l="l" t="t" r="r" b="b"/>
            <a:pathLst>
              <a:path w="848995" h="76200">
                <a:moveTo>
                  <a:pt x="772183" y="41275"/>
                </a:moveTo>
                <a:lnTo>
                  <a:pt x="772079" y="76200"/>
                </a:lnTo>
                <a:lnTo>
                  <a:pt x="842374" y="41313"/>
                </a:lnTo>
                <a:lnTo>
                  <a:pt x="784884" y="41313"/>
                </a:lnTo>
                <a:lnTo>
                  <a:pt x="772183" y="41275"/>
                </a:lnTo>
                <a:close/>
              </a:path>
              <a:path w="848995" h="76200">
                <a:moveTo>
                  <a:pt x="772202" y="34925"/>
                </a:moveTo>
                <a:lnTo>
                  <a:pt x="772183" y="41275"/>
                </a:lnTo>
                <a:lnTo>
                  <a:pt x="784884" y="41313"/>
                </a:lnTo>
                <a:lnTo>
                  <a:pt x="784903" y="34963"/>
                </a:lnTo>
                <a:lnTo>
                  <a:pt x="772202" y="34925"/>
                </a:lnTo>
                <a:close/>
              </a:path>
              <a:path w="848995" h="76200">
                <a:moveTo>
                  <a:pt x="772306" y="0"/>
                </a:moveTo>
                <a:lnTo>
                  <a:pt x="772202" y="34925"/>
                </a:lnTo>
                <a:lnTo>
                  <a:pt x="784903" y="34963"/>
                </a:lnTo>
                <a:lnTo>
                  <a:pt x="784884" y="41313"/>
                </a:lnTo>
                <a:lnTo>
                  <a:pt x="842374" y="41313"/>
                </a:lnTo>
                <a:lnTo>
                  <a:pt x="848393" y="38326"/>
                </a:lnTo>
                <a:lnTo>
                  <a:pt x="772306" y="0"/>
                </a:lnTo>
                <a:close/>
              </a:path>
              <a:path w="848995" h="76200">
                <a:moveTo>
                  <a:pt x="19" y="32636"/>
                </a:moveTo>
                <a:lnTo>
                  <a:pt x="0" y="38986"/>
                </a:lnTo>
                <a:lnTo>
                  <a:pt x="772183" y="41275"/>
                </a:lnTo>
                <a:lnTo>
                  <a:pt x="772202" y="34925"/>
                </a:lnTo>
                <a:lnTo>
                  <a:pt x="19" y="32636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35928" y="2355447"/>
            <a:ext cx="0" cy="3501390"/>
          </a:xfrm>
          <a:custGeom>
            <a:avLst/>
            <a:gdLst/>
            <a:ahLst/>
            <a:cxnLst/>
            <a:rect l="l" t="t" r="r" b="b"/>
            <a:pathLst>
              <a:path h="3501390">
                <a:moveTo>
                  <a:pt x="0" y="0"/>
                </a:moveTo>
                <a:lnTo>
                  <a:pt x="1" y="350134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993398" y="2242820"/>
            <a:ext cx="581660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  <a:tabLst>
                <a:tab pos="4880610" algn="l"/>
              </a:tabLst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Direct	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Pub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Sub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ts val="2125"/>
              </a:lnSpc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68640" y="3694176"/>
            <a:ext cx="786383" cy="783336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3384" y="4959095"/>
            <a:ext cx="1118615" cy="111556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471453" y="5845555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960864" y="4962144"/>
            <a:ext cx="1115568" cy="111556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9977793" y="5851652"/>
            <a:ext cx="1082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SQS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Queue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966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200" dirty="0"/>
              <a:t>N</a:t>
            </a:r>
            <a:r>
              <a:rPr spc="-875" dirty="0"/>
              <a:t>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3640" y="219456"/>
            <a:ext cx="1127759" cy="112776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337563"/>
            <a:ext cx="9705975" cy="377380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“event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publishers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sends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“event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subscribers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listen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subscriber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10,000,000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subscriptions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100,000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444949"/>
              </a:buClr>
              <a:buFont typeface="Arial"/>
              <a:buChar char="•"/>
            </a:pPr>
            <a:endParaRPr sz="3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SN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Su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HTTP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HTTPS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(with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retries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9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times)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Em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bil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SQS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queues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(fan-out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pattern),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(write-your-own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integration)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832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 dirty="0"/>
              <a:t>Integration</a:t>
            </a:r>
            <a:r>
              <a:rPr spc="40" dirty="0"/>
              <a:t> </a:t>
            </a:r>
            <a:r>
              <a:rPr spc="-290" dirty="0"/>
              <a:t>Section</a:t>
            </a:r>
            <a:r>
              <a:rPr spc="30" dirty="0"/>
              <a:t> </a:t>
            </a:r>
            <a:r>
              <a:rPr spc="910" dirty="0"/>
              <a:t>–</a:t>
            </a:r>
            <a:r>
              <a:rPr spc="35" dirty="0"/>
              <a:t> </a:t>
            </a:r>
            <a:r>
              <a:rPr spc="-3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2970"/>
            <a:ext cx="8924290" cy="414718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SQS: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Queu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14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Consumers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done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cat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SNS: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icatio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Su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Email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Lam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SQS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HTT</a:t>
            </a:r>
            <a:r>
              <a:rPr sz="2400" spc="-8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040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bs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essages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em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etention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77622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60" dirty="0"/>
              <a:t>Cloud</a:t>
            </a:r>
            <a:r>
              <a:rPr sz="6000" spc="45" dirty="0"/>
              <a:t> </a:t>
            </a:r>
            <a:r>
              <a:rPr sz="6000" spc="-229" dirty="0"/>
              <a:t>Monitoring</a:t>
            </a:r>
            <a:r>
              <a:rPr sz="6000" spc="45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590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40" dirty="0"/>
              <a:t> </a:t>
            </a:r>
            <a:r>
              <a:rPr spc="-190" dirty="0"/>
              <a:t>CloudWatch</a:t>
            </a:r>
            <a:r>
              <a:rPr spc="40" dirty="0"/>
              <a:t> </a:t>
            </a:r>
            <a:r>
              <a:rPr spc="-225" dirty="0"/>
              <a:t>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893175" cy="2073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i="1" spc="-409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2800" i="1" spc="-325" dirty="0">
                <a:solidFill>
                  <a:srgbClr val="444949"/>
                </a:solidFill>
                <a:latin typeface="Arial"/>
                <a:cs typeface="Arial"/>
              </a:rPr>
              <a:t>v</a:t>
            </a:r>
            <a:r>
              <a:rPr sz="2800" i="1" spc="-315" dirty="0">
                <a:solidFill>
                  <a:srgbClr val="444949"/>
                </a:solidFill>
                <a:latin typeface="Arial"/>
                <a:cs typeface="Arial"/>
              </a:rPr>
              <a:t>e</a:t>
            </a:r>
            <a:r>
              <a:rPr sz="2800" i="1" spc="35" dirty="0">
                <a:solidFill>
                  <a:srgbClr val="444949"/>
                </a:solidFill>
                <a:latin typeface="Arial"/>
                <a:cs typeface="Arial"/>
              </a:rPr>
              <a:t>r</a:t>
            </a:r>
            <a:r>
              <a:rPr sz="2800" i="1" spc="-350" dirty="0">
                <a:solidFill>
                  <a:srgbClr val="444949"/>
                </a:solidFill>
                <a:latin typeface="Arial"/>
                <a:cs typeface="Arial"/>
              </a:rPr>
              <a:t>y</a:t>
            </a:r>
            <a:r>
              <a:rPr sz="2800" i="1" spc="-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variable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(CPUUtilization,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NetworkIn…)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tam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cs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1071" y="432816"/>
            <a:ext cx="1252727" cy="125577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3632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Example:</a:t>
            </a:r>
            <a:r>
              <a:rPr spc="-305" dirty="0"/>
              <a:t> </a:t>
            </a:r>
            <a:r>
              <a:rPr spc="-190" dirty="0"/>
              <a:t>CloudWatch</a:t>
            </a:r>
            <a:r>
              <a:rPr spc="70" dirty="0"/>
              <a:t> </a:t>
            </a:r>
            <a:r>
              <a:rPr spc="-315" dirty="0"/>
              <a:t>Billing</a:t>
            </a:r>
            <a:r>
              <a:rPr spc="55" dirty="0"/>
              <a:t> </a:t>
            </a:r>
            <a:r>
              <a:rPr spc="-160" dirty="0"/>
              <a:t>metric</a:t>
            </a:r>
            <a:r>
              <a:rPr spc="60" dirty="0"/>
              <a:t> </a:t>
            </a:r>
            <a:r>
              <a:rPr spc="-260" dirty="0"/>
              <a:t>(us-east-1)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0649" y="1385913"/>
            <a:ext cx="7344593" cy="4411976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0043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Important</a:t>
            </a:r>
            <a:r>
              <a:rPr spc="20" dirty="0"/>
              <a:t> </a:t>
            </a:r>
            <a:r>
              <a:rPr spc="-225" dirty="0"/>
              <a:t>Metrics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9629775" cy="3830954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CPU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Utilization,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Status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Checks,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(not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RAM)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Detailed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($$$):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6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um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BucketSizeBytes,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NumberOfObjects,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AllRequests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Billing:</a:t>
            </a:r>
            <a:r>
              <a:rPr sz="4125" spc="-5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Total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Estimated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Charge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(only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us-east-1)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much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you’ve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been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90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210" dirty="0"/>
              <a:t>C</a:t>
            </a:r>
            <a:r>
              <a:rPr spc="-185" dirty="0"/>
              <a:t>l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15" dirty="0"/>
              <a:t>d</a:t>
            </a:r>
            <a:r>
              <a:rPr spc="204" dirty="0"/>
              <a:t>W</a:t>
            </a:r>
            <a:r>
              <a:rPr spc="-580" dirty="0"/>
              <a:t>a</a:t>
            </a:r>
            <a:r>
              <a:rPr spc="95" dirty="0"/>
              <a:t>t</a:t>
            </a:r>
            <a:r>
              <a:rPr spc="-330" dirty="0"/>
              <a:t>ch</a:t>
            </a:r>
            <a:r>
              <a:rPr spc="-200" dirty="0"/>
              <a:t> </a:t>
            </a:r>
            <a:r>
              <a:rPr spc="-135" dirty="0"/>
              <a:t>A</a:t>
            </a:r>
            <a:r>
              <a:rPr spc="-50" dirty="0"/>
              <a:t>l</a:t>
            </a:r>
            <a:r>
              <a:rPr spc="-580" dirty="0"/>
              <a:t>a</a:t>
            </a:r>
            <a:r>
              <a:rPr spc="105" dirty="0"/>
              <a:t>r</a:t>
            </a:r>
            <a:r>
              <a:rPr spc="-285" dirty="0"/>
              <a:t>m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219565" cy="42684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trigger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actions…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Scaling: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“desired”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count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Actions: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stop,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terminate,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reboot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notifications: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topic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%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05" dirty="0">
                <a:solidFill>
                  <a:srgbClr val="444949"/>
                </a:solidFill>
                <a:latin typeface="Microsoft Sans Serif"/>
                <a:cs typeface="Microsoft Sans Serif"/>
              </a:rPr>
              <a:t>…)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choose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period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evaluate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States: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OK.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INSUFFICIENT_DATA,</a:t>
            </a: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45040" y="371856"/>
            <a:ext cx="1374648" cy="1377696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9817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35" dirty="0"/>
              <a:t> </a:t>
            </a:r>
            <a:r>
              <a:rPr spc="-190" dirty="0"/>
              <a:t>CloudWatch</a:t>
            </a:r>
            <a:r>
              <a:rPr spc="35" dirty="0"/>
              <a:t> </a:t>
            </a:r>
            <a:r>
              <a:rPr spc="-420" dirty="0"/>
              <a:t>Logs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8711" y="240791"/>
            <a:ext cx="1085088" cy="10850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378203"/>
            <a:ext cx="8584565" cy="399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m: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Beanstalk: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collection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coll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fr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con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2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ter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6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agents: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machines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5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53: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5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8572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Cl</a:t>
            </a:r>
            <a:r>
              <a:rPr spc="-160" dirty="0"/>
              <a:t>o</a:t>
            </a:r>
            <a:r>
              <a:rPr spc="-290" dirty="0"/>
              <a:t>u</a:t>
            </a:r>
            <a:r>
              <a:rPr spc="-215" dirty="0"/>
              <a:t>d</a:t>
            </a:r>
            <a:r>
              <a:rPr spc="204" dirty="0"/>
              <a:t>W</a:t>
            </a:r>
            <a:r>
              <a:rPr spc="-265" dirty="0"/>
              <a:t>at</a:t>
            </a:r>
            <a:r>
              <a:rPr spc="-310" dirty="0"/>
              <a:t>c</a:t>
            </a:r>
            <a:r>
              <a:rPr spc="-290" dirty="0"/>
              <a:t>h</a:t>
            </a:r>
            <a:r>
              <a:rPr spc="55" dirty="0"/>
              <a:t> </a:t>
            </a:r>
            <a:r>
              <a:rPr spc="-390" dirty="0"/>
              <a:t>L</a:t>
            </a:r>
            <a:r>
              <a:rPr spc="-65" dirty="0"/>
              <a:t>o</a:t>
            </a:r>
            <a:r>
              <a:rPr spc="-645" dirty="0"/>
              <a:t>g</a:t>
            </a:r>
            <a:r>
              <a:rPr spc="-575" dirty="0"/>
              <a:t>s</a:t>
            </a:r>
            <a:r>
              <a:rPr spc="60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0" dirty="0"/>
              <a:t> </a:t>
            </a:r>
            <a:r>
              <a:rPr spc="-780" dirty="0"/>
              <a:t>E</a:t>
            </a:r>
            <a:r>
              <a:rPr spc="-229" dirty="0"/>
              <a:t>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5088890" cy="390334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4351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2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endParaRPr sz="2800">
              <a:latin typeface="Microsoft Sans Serif"/>
              <a:cs typeface="Microsoft Sans Serif"/>
            </a:endParaRPr>
          </a:p>
          <a:p>
            <a:pPr marL="241300" marR="10541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 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endParaRPr sz="2800">
              <a:latin typeface="Microsoft Sans Serif"/>
              <a:cs typeface="Microsoft Sans Serif"/>
            </a:endParaRPr>
          </a:p>
          <a:p>
            <a:pPr marL="241300" marR="447675" indent="-228600">
              <a:lnSpc>
                <a:spcPts val="3100"/>
              </a:lnSpc>
              <a:spcBef>
                <a:spcPts val="9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correct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970"/>
              </a:lnSpc>
              <a:spcBef>
                <a:spcPts val="10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7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too</a:t>
            </a:r>
            <a:endParaRPr sz="275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579359" y="3535679"/>
            <a:ext cx="1645920" cy="1991360"/>
          </a:xfrm>
          <a:custGeom>
            <a:avLst/>
            <a:gdLst/>
            <a:ahLst/>
            <a:cxnLst/>
            <a:rect l="l" t="t" r="r" b="b"/>
            <a:pathLst>
              <a:path w="1645920" h="1991360">
                <a:moveTo>
                  <a:pt x="0" y="0"/>
                </a:moveTo>
                <a:lnTo>
                  <a:pt x="1645920" y="0"/>
                </a:lnTo>
                <a:lnTo>
                  <a:pt x="164592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00688" y="5181091"/>
            <a:ext cx="1202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21600" y="4064000"/>
            <a:ext cx="1320800" cy="65024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54610" rIns="0" bIns="0" rtlCol="0">
            <a:spAutoFit/>
          </a:bodyPr>
          <a:lstStyle/>
          <a:p>
            <a:pPr marL="153035" marR="88265" indent="-58419">
              <a:lnSpc>
                <a:spcPts val="2090"/>
              </a:lnSpc>
              <a:spcBef>
                <a:spcPts val="4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oud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  Logs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343901" y="2621279"/>
            <a:ext cx="76200" cy="1442720"/>
          </a:xfrm>
          <a:custGeom>
            <a:avLst/>
            <a:gdLst/>
            <a:ahLst/>
            <a:cxnLst/>
            <a:rect l="l" t="t" r="r" b="b"/>
            <a:pathLst>
              <a:path w="76200" h="1442720">
                <a:moveTo>
                  <a:pt x="41275" y="63500"/>
                </a:moveTo>
                <a:lnTo>
                  <a:pt x="34925" y="63500"/>
                </a:lnTo>
                <a:lnTo>
                  <a:pt x="34923" y="1442720"/>
                </a:lnTo>
                <a:lnTo>
                  <a:pt x="41273" y="1442720"/>
                </a:lnTo>
                <a:lnTo>
                  <a:pt x="41275" y="63500"/>
                </a:lnTo>
                <a:close/>
              </a:path>
              <a:path w="76200" h="1442720">
                <a:moveTo>
                  <a:pt x="38100" y="0"/>
                </a:moveTo>
                <a:lnTo>
                  <a:pt x="0" y="76200"/>
                </a:lnTo>
                <a:lnTo>
                  <a:pt x="34924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42720">
                <a:moveTo>
                  <a:pt x="69850" y="63500"/>
                </a:moveTo>
                <a:lnTo>
                  <a:pt x="41275" y="63500"/>
                </a:lnTo>
                <a:lnTo>
                  <a:pt x="41274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68840" y="3535679"/>
            <a:ext cx="1645920" cy="1991360"/>
          </a:xfrm>
          <a:custGeom>
            <a:avLst/>
            <a:gdLst/>
            <a:ahLst/>
            <a:cxnLst/>
            <a:rect l="l" t="t" r="r" b="b"/>
            <a:pathLst>
              <a:path w="1645920" h="1991360">
                <a:moveTo>
                  <a:pt x="0" y="0"/>
                </a:moveTo>
                <a:lnTo>
                  <a:pt x="1645920" y="0"/>
                </a:lnTo>
                <a:lnTo>
                  <a:pt x="1645920" y="1991360"/>
                </a:lnTo>
                <a:lnTo>
                  <a:pt x="0" y="199136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044015" y="4906771"/>
            <a:ext cx="109474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50190" marR="5080" indent="-237490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Premise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11080" y="4064000"/>
            <a:ext cx="1320800" cy="650240"/>
          </a:xfrm>
          <a:prstGeom prst="rect">
            <a:avLst/>
          </a:prstGeom>
          <a:solidFill>
            <a:srgbClr val="444949"/>
          </a:solidFill>
        </p:spPr>
        <p:txBody>
          <a:bodyPr vert="horz" wrap="square" lIns="0" tIns="54610" rIns="0" bIns="0" rtlCol="0">
            <a:spAutoFit/>
          </a:bodyPr>
          <a:lstStyle/>
          <a:p>
            <a:pPr marL="153035" marR="88265" indent="-58419">
              <a:lnSpc>
                <a:spcPts val="2090"/>
              </a:lnSpc>
              <a:spcBef>
                <a:spcPts val="43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oud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W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  Logs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533380" y="2621279"/>
            <a:ext cx="76200" cy="1442720"/>
          </a:xfrm>
          <a:custGeom>
            <a:avLst/>
            <a:gdLst/>
            <a:ahLst/>
            <a:cxnLst/>
            <a:rect l="l" t="t" r="r" b="b"/>
            <a:pathLst>
              <a:path w="76200" h="1442720">
                <a:moveTo>
                  <a:pt x="41275" y="63500"/>
                </a:moveTo>
                <a:lnTo>
                  <a:pt x="34925" y="63500"/>
                </a:lnTo>
                <a:lnTo>
                  <a:pt x="34925" y="1442720"/>
                </a:lnTo>
                <a:lnTo>
                  <a:pt x="41275" y="1442720"/>
                </a:lnTo>
                <a:lnTo>
                  <a:pt x="41275" y="63500"/>
                </a:lnTo>
                <a:close/>
              </a:path>
              <a:path w="76200" h="1442720">
                <a:moveTo>
                  <a:pt x="38100" y="0"/>
                </a:moveTo>
                <a:lnTo>
                  <a:pt x="0" y="76200"/>
                </a:lnTo>
                <a:lnTo>
                  <a:pt x="34925" y="76200"/>
                </a:lnTo>
                <a:lnTo>
                  <a:pt x="34925" y="63500"/>
                </a:lnTo>
                <a:lnTo>
                  <a:pt x="69850" y="63500"/>
                </a:lnTo>
                <a:lnTo>
                  <a:pt x="38100" y="0"/>
                </a:lnTo>
                <a:close/>
              </a:path>
              <a:path w="76200" h="1442720">
                <a:moveTo>
                  <a:pt x="69850" y="63500"/>
                </a:moveTo>
                <a:lnTo>
                  <a:pt x="41275" y="63500"/>
                </a:lnTo>
                <a:lnTo>
                  <a:pt x="41275" y="76200"/>
                </a:lnTo>
                <a:lnTo>
                  <a:pt x="76200" y="76200"/>
                </a:lnTo>
                <a:lnTo>
                  <a:pt x="69850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79359" y="1544319"/>
            <a:ext cx="3835400" cy="1076960"/>
          </a:xfrm>
          <a:prstGeom prst="rect">
            <a:avLst/>
          </a:prstGeom>
          <a:solidFill>
            <a:srgbClr val="70AD47"/>
          </a:solidFill>
          <a:ln w="12700">
            <a:solidFill>
              <a:srgbClr val="507E32"/>
            </a:solidFill>
          </a:ln>
        </p:spPr>
        <p:txBody>
          <a:bodyPr vert="horz" wrap="square" lIns="0" tIns="6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"/>
              </a:spcBef>
            </a:pPr>
            <a:endParaRPr sz="2650">
              <a:latin typeface="Times New Roman"/>
              <a:cs typeface="Times New Roman"/>
            </a:endParaRPr>
          </a:p>
          <a:p>
            <a:pPr marL="1118870">
              <a:lnSpc>
                <a:spcPct val="100000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CloudWatch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9010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25" dirty="0"/>
              <a:t> </a:t>
            </a:r>
            <a:r>
              <a:rPr spc="-245" dirty="0"/>
              <a:t>Global</a:t>
            </a:r>
            <a:r>
              <a:rPr spc="25" dirty="0"/>
              <a:t> </a:t>
            </a:r>
            <a:r>
              <a:rPr spc="-200" dirty="0"/>
              <a:t>Infrastructure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3782695" cy="3482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Centers</a:t>
            </a:r>
            <a:endParaRPr sz="2800">
              <a:latin typeface="Microsoft Sans Serif"/>
              <a:cs typeface="Microsoft Sans Serif"/>
            </a:endParaRPr>
          </a:p>
          <a:p>
            <a:pPr marL="241300" marR="382905" indent="-228600">
              <a:lnSpc>
                <a:spcPts val="3000"/>
              </a:lnSpc>
              <a:spcBef>
                <a:spcPts val="10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  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sng" spc="-1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https://infrastructure.aws/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37128" y="1595187"/>
            <a:ext cx="6616721" cy="383782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3938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30" dirty="0"/>
              <a:t> </a:t>
            </a:r>
            <a:r>
              <a:rPr spc="-190" dirty="0"/>
              <a:t>CloudWatch</a:t>
            </a:r>
            <a:r>
              <a:rPr spc="35" dirty="0"/>
              <a:t> </a:t>
            </a:r>
            <a:r>
              <a:rPr spc="-390" dirty="0"/>
              <a:t>Events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57346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954019"/>
            <a:ext cx="91395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Pattern: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react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doing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something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883403"/>
            <a:ext cx="77323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Trigger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SQS/SNS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messages…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38231" y="304800"/>
            <a:ext cx="1179576" cy="11826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78223" y="1978151"/>
            <a:ext cx="932688" cy="93268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348984" y="1978151"/>
            <a:ext cx="963167" cy="963168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5135011" y="2296119"/>
            <a:ext cx="1087755" cy="328295"/>
          </a:xfrm>
          <a:custGeom>
            <a:avLst/>
            <a:gdLst/>
            <a:ahLst/>
            <a:cxnLst/>
            <a:rect l="l" t="t" r="r" b="b"/>
            <a:pathLst>
              <a:path w="1087754" h="328294">
                <a:moveTo>
                  <a:pt x="0" y="81997"/>
                </a:moveTo>
                <a:lnTo>
                  <a:pt x="923622" y="81997"/>
                </a:lnTo>
                <a:lnTo>
                  <a:pt x="923622" y="0"/>
                </a:lnTo>
                <a:lnTo>
                  <a:pt x="1087616" y="163994"/>
                </a:lnTo>
                <a:lnTo>
                  <a:pt x="923622" y="327989"/>
                </a:lnTo>
                <a:lnTo>
                  <a:pt x="923622" y="245991"/>
                </a:lnTo>
                <a:lnTo>
                  <a:pt x="0" y="245991"/>
                </a:lnTo>
                <a:lnTo>
                  <a:pt x="0" y="8199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078223" y="3773423"/>
            <a:ext cx="923544" cy="92049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308365" y="4068571"/>
            <a:ext cx="2665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Root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User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Sign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Event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11565" y="4094417"/>
            <a:ext cx="1087755" cy="328295"/>
          </a:xfrm>
          <a:custGeom>
            <a:avLst/>
            <a:gdLst/>
            <a:ahLst/>
            <a:cxnLst/>
            <a:rect l="l" t="t" r="r" b="b"/>
            <a:pathLst>
              <a:path w="1087754" h="328295">
                <a:moveTo>
                  <a:pt x="0" y="81997"/>
                </a:moveTo>
                <a:lnTo>
                  <a:pt x="923622" y="81997"/>
                </a:lnTo>
                <a:lnTo>
                  <a:pt x="923622" y="0"/>
                </a:lnTo>
                <a:lnTo>
                  <a:pt x="1087616" y="163994"/>
                </a:lnTo>
                <a:lnTo>
                  <a:pt x="923622" y="327989"/>
                </a:lnTo>
                <a:lnTo>
                  <a:pt x="923622" y="245991"/>
                </a:lnTo>
                <a:lnTo>
                  <a:pt x="0" y="245991"/>
                </a:lnTo>
                <a:lnTo>
                  <a:pt x="0" y="8199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424025" y="4068571"/>
            <a:ext cx="31591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SNS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Topic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with Email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Notification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61176" y="3724655"/>
            <a:ext cx="920496" cy="92049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033756" y="2322067"/>
            <a:ext cx="194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Schedule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Every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hour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521299" y="2294635"/>
            <a:ext cx="3196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Trigger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script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on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Lambda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function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619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20" dirty="0"/>
              <a:t> </a:t>
            </a:r>
            <a:r>
              <a:rPr spc="-320" dirty="0"/>
              <a:t>EventBridge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860915" cy="3990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EventBridge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next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evolution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bus: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(CloudWatch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Events)</a:t>
            </a:r>
            <a:endParaRPr sz="2800">
              <a:latin typeface="Microsoft Sans Serif"/>
              <a:cs typeface="Microsoft Sans Serif"/>
            </a:endParaRPr>
          </a:p>
          <a:p>
            <a:pPr marL="241300" marR="273050" indent="-228600">
              <a:lnSpc>
                <a:spcPts val="3000"/>
              </a:lnSpc>
              <a:spcBef>
                <a:spcPts val="11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Partner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bus: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receive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SaaS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0" dirty="0">
                <a:solidFill>
                  <a:srgbClr val="444949"/>
                </a:solidFill>
                <a:latin typeface="Microsoft Sans Serif"/>
                <a:cs typeface="Microsoft Sans Serif"/>
              </a:rPr>
              <a:t>0…)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Schema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Registry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schema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EventBridge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name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mark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new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capabilities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name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replaced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EventBridge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16311" y="277368"/>
            <a:ext cx="1069848" cy="1069847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622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10" dirty="0"/>
              <a:t> </a:t>
            </a:r>
            <a:r>
              <a:rPr spc="-240" dirty="0"/>
              <a:t>CloudTrail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1973"/>
            <a:ext cx="10198100" cy="425894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governance,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AWS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history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AWS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4125" spc="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SDK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CLI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trail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applied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(default)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Region.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AWS,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investigate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first!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3" y="234695"/>
            <a:ext cx="1100327" cy="1100327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3008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CloudTrail</a:t>
            </a:r>
            <a:r>
              <a:rPr spc="5" dirty="0"/>
              <a:t> </a:t>
            </a:r>
            <a:r>
              <a:rPr spc="-290" dirty="0"/>
              <a:t>Diagram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719072" y="1444752"/>
            <a:ext cx="4678680" cy="3545204"/>
            <a:chOff x="1719072" y="1444752"/>
            <a:chExt cx="4678680" cy="354520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97424" y="3118103"/>
              <a:ext cx="1100327" cy="110032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50136" y="2831591"/>
              <a:ext cx="838200" cy="8381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62328" y="4163568"/>
              <a:ext cx="826008" cy="82600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19072" y="1444752"/>
              <a:ext cx="1100327" cy="1100327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1211338" y="1831340"/>
            <a:ext cx="403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11338" y="3007867"/>
            <a:ext cx="304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LI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6939" y="4391659"/>
            <a:ext cx="7740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Console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54334" y="2428747"/>
            <a:ext cx="23596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r>
              <a:rPr sz="24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Console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97423" y="4471415"/>
            <a:ext cx="697991" cy="69799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037774" y="4608067"/>
            <a:ext cx="1491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Inspect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&amp;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Audit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731264" y="1978151"/>
            <a:ext cx="7827645" cy="4109085"/>
            <a:chOff x="1731264" y="1978151"/>
            <a:chExt cx="7827645" cy="4109085"/>
          </a:xfrm>
        </p:grpSpPr>
        <p:sp>
          <p:nvSpPr>
            <p:cNvPr id="17" name="object 17"/>
            <p:cNvSpPr/>
            <p:nvPr/>
          </p:nvSpPr>
          <p:spPr>
            <a:xfrm>
              <a:off x="5428607" y="4608168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148078" y="0"/>
                  </a:moveTo>
                  <a:lnTo>
                    <a:pt x="101273" y="7549"/>
                  </a:lnTo>
                  <a:lnTo>
                    <a:pt x="60624" y="28570"/>
                  </a:lnTo>
                  <a:lnTo>
                    <a:pt x="28570" y="60624"/>
                  </a:lnTo>
                  <a:lnTo>
                    <a:pt x="7549" y="101273"/>
                  </a:lnTo>
                  <a:lnTo>
                    <a:pt x="0" y="148078"/>
                  </a:lnTo>
                  <a:lnTo>
                    <a:pt x="7549" y="194882"/>
                  </a:lnTo>
                  <a:lnTo>
                    <a:pt x="28570" y="235531"/>
                  </a:lnTo>
                  <a:lnTo>
                    <a:pt x="60624" y="267586"/>
                  </a:lnTo>
                  <a:lnTo>
                    <a:pt x="101273" y="288608"/>
                  </a:lnTo>
                  <a:lnTo>
                    <a:pt x="148078" y="296157"/>
                  </a:lnTo>
                  <a:lnTo>
                    <a:pt x="194882" y="288608"/>
                  </a:lnTo>
                  <a:lnTo>
                    <a:pt x="235531" y="267586"/>
                  </a:lnTo>
                  <a:lnTo>
                    <a:pt x="267586" y="235531"/>
                  </a:lnTo>
                  <a:lnTo>
                    <a:pt x="288608" y="194882"/>
                  </a:lnTo>
                  <a:lnTo>
                    <a:pt x="296157" y="148078"/>
                  </a:lnTo>
                  <a:lnTo>
                    <a:pt x="288608" y="101273"/>
                  </a:lnTo>
                  <a:lnTo>
                    <a:pt x="267586" y="60624"/>
                  </a:lnTo>
                  <a:lnTo>
                    <a:pt x="235531" y="28570"/>
                  </a:lnTo>
                  <a:lnTo>
                    <a:pt x="194882" y="7549"/>
                  </a:lnTo>
                  <a:lnTo>
                    <a:pt x="14807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28607" y="4608168"/>
              <a:ext cx="296545" cy="296545"/>
            </a:xfrm>
            <a:custGeom>
              <a:avLst/>
              <a:gdLst/>
              <a:ahLst/>
              <a:cxnLst/>
              <a:rect l="l" t="t" r="r" b="b"/>
              <a:pathLst>
                <a:path w="296545" h="296545">
                  <a:moveTo>
                    <a:pt x="0" y="148079"/>
                  </a:moveTo>
                  <a:lnTo>
                    <a:pt x="7549" y="101274"/>
                  </a:lnTo>
                  <a:lnTo>
                    <a:pt x="28570" y="60625"/>
                  </a:lnTo>
                  <a:lnTo>
                    <a:pt x="60625" y="28570"/>
                  </a:lnTo>
                  <a:lnTo>
                    <a:pt x="101274" y="7549"/>
                  </a:lnTo>
                  <a:lnTo>
                    <a:pt x="148079" y="0"/>
                  </a:lnTo>
                  <a:lnTo>
                    <a:pt x="194883" y="7549"/>
                  </a:lnTo>
                  <a:lnTo>
                    <a:pt x="235532" y="28570"/>
                  </a:lnTo>
                  <a:lnTo>
                    <a:pt x="267587" y="60625"/>
                  </a:lnTo>
                  <a:lnTo>
                    <a:pt x="288608" y="101274"/>
                  </a:lnTo>
                  <a:lnTo>
                    <a:pt x="296158" y="148079"/>
                  </a:lnTo>
                  <a:lnTo>
                    <a:pt x="288608" y="194883"/>
                  </a:lnTo>
                  <a:lnTo>
                    <a:pt x="267587" y="235532"/>
                  </a:lnTo>
                  <a:lnTo>
                    <a:pt x="235532" y="267587"/>
                  </a:lnTo>
                  <a:lnTo>
                    <a:pt x="194883" y="288608"/>
                  </a:lnTo>
                  <a:lnTo>
                    <a:pt x="148079" y="296158"/>
                  </a:lnTo>
                  <a:lnTo>
                    <a:pt x="101274" y="288608"/>
                  </a:lnTo>
                  <a:lnTo>
                    <a:pt x="60625" y="267587"/>
                  </a:lnTo>
                  <a:lnTo>
                    <a:pt x="28570" y="235532"/>
                  </a:lnTo>
                  <a:lnTo>
                    <a:pt x="7549" y="194883"/>
                  </a:lnTo>
                  <a:lnTo>
                    <a:pt x="0" y="14807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686596" y="1992413"/>
              <a:ext cx="5788025" cy="2587625"/>
            </a:xfrm>
            <a:custGeom>
              <a:avLst/>
              <a:gdLst/>
              <a:ahLst/>
              <a:cxnLst/>
              <a:rect l="l" t="t" r="r" b="b"/>
              <a:pathLst>
                <a:path w="5788025" h="2587625">
                  <a:moveTo>
                    <a:pt x="2613241" y="1675003"/>
                  </a:moveTo>
                  <a:lnTo>
                    <a:pt x="2594686" y="1642148"/>
                  </a:lnTo>
                  <a:lnTo>
                    <a:pt x="2571343" y="1600822"/>
                  </a:lnTo>
                  <a:lnTo>
                    <a:pt x="2551823" y="1629791"/>
                  </a:lnTo>
                  <a:lnTo>
                    <a:pt x="133375" y="0"/>
                  </a:lnTo>
                  <a:lnTo>
                    <a:pt x="129832" y="5257"/>
                  </a:lnTo>
                  <a:lnTo>
                    <a:pt x="2543022" y="1631518"/>
                  </a:lnTo>
                  <a:lnTo>
                    <a:pt x="2540647" y="1646377"/>
                  </a:lnTo>
                  <a:lnTo>
                    <a:pt x="2532240" y="1658848"/>
                  </a:lnTo>
                  <a:lnTo>
                    <a:pt x="1549" y="1254340"/>
                  </a:lnTo>
                  <a:lnTo>
                    <a:pt x="546" y="1260602"/>
                  </a:lnTo>
                  <a:lnTo>
                    <a:pt x="2528989" y="1664766"/>
                  </a:lnTo>
                  <a:lnTo>
                    <a:pt x="2534970" y="1681924"/>
                  </a:lnTo>
                  <a:lnTo>
                    <a:pt x="2532100" y="1699895"/>
                  </a:lnTo>
                  <a:lnTo>
                    <a:pt x="0" y="2581249"/>
                  </a:lnTo>
                  <a:lnTo>
                    <a:pt x="2082" y="2587244"/>
                  </a:lnTo>
                  <a:lnTo>
                    <a:pt x="2542324" y="1703057"/>
                  </a:lnTo>
                  <a:lnTo>
                    <a:pt x="2553805" y="1736039"/>
                  </a:lnTo>
                  <a:lnTo>
                    <a:pt x="2595842" y="1692884"/>
                  </a:lnTo>
                  <a:lnTo>
                    <a:pt x="2613241" y="1675003"/>
                  </a:lnTo>
                  <a:close/>
                </a:path>
                <a:path w="5788025" h="2587625">
                  <a:moveTo>
                    <a:pt x="5787479" y="527113"/>
                  </a:moveTo>
                  <a:lnTo>
                    <a:pt x="5702351" y="530618"/>
                  </a:lnTo>
                  <a:lnTo>
                    <a:pt x="5719242" y="561187"/>
                  </a:lnTo>
                  <a:lnTo>
                    <a:pt x="3708679" y="1672221"/>
                  </a:lnTo>
                  <a:lnTo>
                    <a:pt x="3711752" y="1677784"/>
                  </a:lnTo>
                  <a:lnTo>
                    <a:pt x="5722315" y="566750"/>
                  </a:lnTo>
                  <a:lnTo>
                    <a:pt x="5739206" y="597319"/>
                  </a:lnTo>
                  <a:lnTo>
                    <a:pt x="5768264" y="555053"/>
                  </a:lnTo>
                  <a:lnTo>
                    <a:pt x="5787479" y="52711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3440" y="1978151"/>
              <a:ext cx="1085088" cy="108508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395182" y="3664690"/>
              <a:ext cx="2065020" cy="1240155"/>
            </a:xfrm>
            <a:custGeom>
              <a:avLst/>
              <a:gdLst/>
              <a:ahLst/>
              <a:cxnLst/>
              <a:rect l="l" t="t" r="r" b="b"/>
              <a:pathLst>
                <a:path w="2065020" h="1240154">
                  <a:moveTo>
                    <a:pt x="1997504" y="1203172"/>
                  </a:moveTo>
                  <a:lnTo>
                    <a:pt x="1979543" y="1233125"/>
                  </a:lnTo>
                  <a:lnTo>
                    <a:pt x="2064489" y="1239635"/>
                  </a:lnTo>
                  <a:lnTo>
                    <a:pt x="2045428" y="1209702"/>
                  </a:lnTo>
                  <a:lnTo>
                    <a:pt x="2008395" y="1209702"/>
                  </a:lnTo>
                  <a:lnTo>
                    <a:pt x="1997504" y="1203172"/>
                  </a:lnTo>
                  <a:close/>
                </a:path>
                <a:path w="2065020" h="1240154">
                  <a:moveTo>
                    <a:pt x="2000769" y="1197726"/>
                  </a:moveTo>
                  <a:lnTo>
                    <a:pt x="1997504" y="1203172"/>
                  </a:lnTo>
                  <a:lnTo>
                    <a:pt x="2008395" y="1209702"/>
                  </a:lnTo>
                  <a:lnTo>
                    <a:pt x="2011660" y="1204257"/>
                  </a:lnTo>
                  <a:lnTo>
                    <a:pt x="2000769" y="1197726"/>
                  </a:lnTo>
                  <a:close/>
                </a:path>
                <a:path w="2065020" h="1240154">
                  <a:moveTo>
                    <a:pt x="2018729" y="1167773"/>
                  </a:moveTo>
                  <a:lnTo>
                    <a:pt x="2000769" y="1197726"/>
                  </a:lnTo>
                  <a:lnTo>
                    <a:pt x="2011660" y="1204257"/>
                  </a:lnTo>
                  <a:lnTo>
                    <a:pt x="2008395" y="1209702"/>
                  </a:lnTo>
                  <a:lnTo>
                    <a:pt x="2045428" y="1209702"/>
                  </a:lnTo>
                  <a:lnTo>
                    <a:pt x="2018729" y="1167773"/>
                  </a:lnTo>
                  <a:close/>
                </a:path>
                <a:path w="2065020" h="1240154">
                  <a:moveTo>
                    <a:pt x="3265" y="0"/>
                  </a:moveTo>
                  <a:lnTo>
                    <a:pt x="0" y="5445"/>
                  </a:lnTo>
                  <a:lnTo>
                    <a:pt x="1997504" y="1203172"/>
                  </a:lnTo>
                  <a:lnTo>
                    <a:pt x="2000769" y="1197726"/>
                  </a:lnTo>
                  <a:lnTo>
                    <a:pt x="3265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58200" y="4422647"/>
              <a:ext cx="963168" cy="9631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1264" y="5123687"/>
              <a:ext cx="963168" cy="963168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9635380" y="2309876"/>
            <a:ext cx="162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559884" y="4705604"/>
            <a:ext cx="9251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58807" y="5312155"/>
            <a:ext cx="121285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Users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&amp; </a:t>
            </a:r>
            <a:r>
              <a:rPr sz="1800" b="1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Roles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692476" y="3667413"/>
            <a:ext cx="2607945" cy="1940560"/>
          </a:xfrm>
          <a:custGeom>
            <a:avLst/>
            <a:gdLst/>
            <a:ahLst/>
            <a:cxnLst/>
            <a:rect l="l" t="t" r="r" b="b"/>
            <a:pathLst>
              <a:path w="2607945" h="1940560">
                <a:moveTo>
                  <a:pt x="2544334" y="42928"/>
                </a:moveTo>
                <a:lnTo>
                  <a:pt x="0" y="1935373"/>
                </a:lnTo>
                <a:lnTo>
                  <a:pt x="3789" y="1940469"/>
                </a:lnTo>
                <a:lnTo>
                  <a:pt x="2548123" y="48023"/>
                </a:lnTo>
                <a:lnTo>
                  <a:pt x="2544334" y="42928"/>
                </a:lnTo>
                <a:close/>
              </a:path>
              <a:path w="2607945" h="1940560">
                <a:moveTo>
                  <a:pt x="2589519" y="35350"/>
                </a:moveTo>
                <a:lnTo>
                  <a:pt x="2554522" y="35350"/>
                </a:lnTo>
                <a:lnTo>
                  <a:pt x="2558312" y="40445"/>
                </a:lnTo>
                <a:lnTo>
                  <a:pt x="2548123" y="48023"/>
                </a:lnTo>
                <a:lnTo>
                  <a:pt x="2568967" y="76047"/>
                </a:lnTo>
                <a:lnTo>
                  <a:pt x="2589519" y="35350"/>
                </a:lnTo>
                <a:close/>
              </a:path>
              <a:path w="2607945" h="1940560">
                <a:moveTo>
                  <a:pt x="2554522" y="35350"/>
                </a:moveTo>
                <a:lnTo>
                  <a:pt x="2544334" y="42928"/>
                </a:lnTo>
                <a:lnTo>
                  <a:pt x="2548123" y="48023"/>
                </a:lnTo>
                <a:lnTo>
                  <a:pt x="2558312" y="40445"/>
                </a:lnTo>
                <a:lnTo>
                  <a:pt x="2554522" y="35350"/>
                </a:lnTo>
                <a:close/>
              </a:path>
              <a:path w="2607945" h="1940560">
                <a:moveTo>
                  <a:pt x="2607370" y="0"/>
                </a:moveTo>
                <a:lnTo>
                  <a:pt x="2523491" y="14904"/>
                </a:lnTo>
                <a:lnTo>
                  <a:pt x="2544334" y="42928"/>
                </a:lnTo>
                <a:lnTo>
                  <a:pt x="2554522" y="35350"/>
                </a:lnTo>
                <a:lnTo>
                  <a:pt x="2589519" y="35350"/>
                </a:lnTo>
                <a:lnTo>
                  <a:pt x="260737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706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30" dirty="0"/>
              <a:t> </a:t>
            </a:r>
            <a:r>
              <a:rPr spc="-335" dirty="0"/>
              <a:t>X-Ray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8988425" cy="42240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Debugging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Production,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good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old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way: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Add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statements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everywhere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Re-deploy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production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formats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Debugging: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big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monolith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“easy”,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“hard”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entire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Enter…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X-Ray!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8607" y="292608"/>
            <a:ext cx="1155192" cy="11551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72256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10" dirty="0"/>
              <a:t> </a:t>
            </a:r>
            <a:r>
              <a:rPr spc="-335" dirty="0"/>
              <a:t>X-Ray</a:t>
            </a:r>
          </a:p>
          <a:p>
            <a:pPr marL="12700">
              <a:lnSpc>
                <a:spcPts val="5040"/>
              </a:lnSpc>
            </a:pPr>
            <a:r>
              <a:rPr spc="-365" dirty="0"/>
              <a:t>Visual</a:t>
            </a:r>
            <a:r>
              <a:rPr spc="55" dirty="0"/>
              <a:t> </a:t>
            </a:r>
            <a:r>
              <a:rPr spc="-440" dirty="0"/>
              <a:t>analysis</a:t>
            </a:r>
            <a:r>
              <a:rPr spc="60" dirty="0"/>
              <a:t> </a:t>
            </a:r>
            <a:r>
              <a:rPr spc="-114" dirty="0"/>
              <a:t>of</a:t>
            </a:r>
            <a:r>
              <a:rPr spc="65" dirty="0"/>
              <a:t> </a:t>
            </a:r>
            <a:r>
              <a:rPr spc="-120" dirty="0"/>
              <a:t>our</a:t>
            </a:r>
            <a:r>
              <a:rPr spc="55" dirty="0"/>
              <a:t> </a:t>
            </a:r>
            <a:r>
              <a:rPr spc="-285" dirty="0"/>
              <a:t>applications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986731" y="1597679"/>
            <a:ext cx="8218805" cy="4173220"/>
            <a:chOff x="1986731" y="1597679"/>
            <a:chExt cx="8218805" cy="41732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05098" y="1779162"/>
              <a:ext cx="7582711" cy="361113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991493" y="1602441"/>
              <a:ext cx="8209280" cy="4163695"/>
            </a:xfrm>
            <a:custGeom>
              <a:avLst/>
              <a:gdLst/>
              <a:ahLst/>
              <a:cxnLst/>
              <a:rect l="l" t="t" r="r" b="b"/>
              <a:pathLst>
                <a:path w="8209280" h="4163695">
                  <a:moveTo>
                    <a:pt x="0" y="0"/>
                  </a:moveTo>
                  <a:lnTo>
                    <a:pt x="8209012" y="0"/>
                  </a:lnTo>
                  <a:lnTo>
                    <a:pt x="8209012" y="4163690"/>
                  </a:lnTo>
                  <a:lnTo>
                    <a:pt x="0" y="416369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46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85" dirty="0"/>
              <a:t>X</a:t>
            </a:r>
            <a:r>
              <a:rPr spc="-95" dirty="0"/>
              <a:t>-</a:t>
            </a:r>
            <a:r>
              <a:rPr spc="-695" dirty="0"/>
              <a:t>R</a:t>
            </a:r>
            <a:r>
              <a:rPr spc="-610" dirty="0"/>
              <a:t>a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575" dirty="0"/>
              <a:t>a</a:t>
            </a:r>
            <a:r>
              <a:rPr spc="-210" dirty="0"/>
              <a:t>d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575" dirty="0"/>
              <a:t>ag</a:t>
            </a:r>
            <a:r>
              <a:rPr spc="-495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131809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Troubleshooting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(bottlenecks)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Understand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dependencies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microservice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Pinpoint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Fi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meeting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SLA?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77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8607" y="292608"/>
            <a:ext cx="1155192" cy="115519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9477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6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665" dirty="0"/>
              <a:t>S</a:t>
            </a:r>
            <a:r>
              <a:rPr spc="-55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75" dirty="0"/>
              <a:t>i</a:t>
            </a:r>
            <a:r>
              <a:rPr spc="-375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H</a:t>
            </a:r>
            <a:r>
              <a:rPr spc="-155" dirty="0"/>
              <a:t>e</a:t>
            </a:r>
            <a:r>
              <a:rPr spc="-575" dirty="0"/>
              <a:t>a</a:t>
            </a:r>
            <a:r>
              <a:rPr spc="-40" dirty="0"/>
              <a:t>l</a:t>
            </a:r>
            <a:r>
              <a:rPr spc="-50" dirty="0"/>
              <a:t>t</a:t>
            </a:r>
            <a:r>
              <a:rPr spc="-290" dirty="0"/>
              <a:t>h</a:t>
            </a:r>
            <a:r>
              <a:rPr spc="60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210" dirty="0"/>
              <a:t>b</a:t>
            </a:r>
            <a:r>
              <a:rPr spc="-65" dirty="0"/>
              <a:t>o</a:t>
            </a:r>
            <a:r>
              <a:rPr spc="-575" dirty="0"/>
              <a:t>a</a:t>
            </a:r>
            <a:r>
              <a:rPr spc="-110" dirty="0"/>
              <a:t>rd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4522470" cy="3652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6543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endParaRPr sz="2800">
              <a:latin typeface="Microsoft Sans Serif"/>
              <a:cs typeface="Microsoft Sans Serif"/>
            </a:endParaRPr>
          </a:p>
          <a:p>
            <a:pPr marL="241300" marR="330835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Shows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historical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marR="802005" indent="-228600">
              <a:lnSpc>
                <a:spcPts val="3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subscribe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https://status.aws.amazon.com/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89335" y="234695"/>
            <a:ext cx="826007" cy="82600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96000" y="1446551"/>
            <a:ext cx="5212097" cy="4783015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40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919" dirty="0"/>
              <a:t>P</a:t>
            </a:r>
            <a:r>
              <a:rPr spc="-340" dirty="0"/>
              <a:t>e</a:t>
            </a:r>
            <a:r>
              <a:rPr spc="175" dirty="0"/>
              <a:t>r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0" dirty="0"/>
              <a:t>H</a:t>
            </a:r>
            <a:r>
              <a:rPr spc="-340" dirty="0"/>
              <a:t>e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100" dirty="0"/>
              <a:t>t</a:t>
            </a:r>
            <a:r>
              <a:rPr spc="-290" dirty="0"/>
              <a:t>h</a:t>
            </a:r>
            <a:r>
              <a:rPr spc="60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210" dirty="0"/>
              <a:t>b</a:t>
            </a:r>
            <a:r>
              <a:rPr spc="-65" dirty="0"/>
              <a:t>o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9653905" cy="3780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828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provides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alerts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remediation </a:t>
            </a:r>
            <a:r>
              <a:rPr sz="4125" spc="-10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guidance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experiencing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impact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241300" marR="10795" indent="-228600">
              <a:lnSpc>
                <a:spcPct val="899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While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displays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general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status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gives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personalized </a:t>
            </a:r>
            <a:r>
              <a:rPr sz="4125" spc="-10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75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275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 </a:t>
            </a:r>
            <a:r>
              <a:rPr sz="27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underlying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75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resources.</a:t>
            </a:r>
            <a:endParaRPr sz="27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displays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relevant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timely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you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progress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provides</a:t>
            </a:r>
            <a:r>
              <a:rPr sz="2800" spc="4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proactive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scheduled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activities.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7311" y="353568"/>
            <a:ext cx="1075944" cy="10759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4060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919" dirty="0"/>
              <a:t>P</a:t>
            </a:r>
            <a:r>
              <a:rPr spc="-340" dirty="0"/>
              <a:t>e</a:t>
            </a:r>
            <a:r>
              <a:rPr spc="175" dirty="0"/>
              <a:t>r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0" dirty="0"/>
              <a:t>H</a:t>
            </a:r>
            <a:r>
              <a:rPr spc="-340" dirty="0"/>
              <a:t>e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100" dirty="0"/>
              <a:t>t</a:t>
            </a:r>
            <a:r>
              <a:rPr spc="-290" dirty="0"/>
              <a:t>h</a:t>
            </a:r>
            <a:r>
              <a:rPr spc="60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210" dirty="0"/>
              <a:t>b</a:t>
            </a:r>
            <a:r>
              <a:rPr spc="-65" dirty="0"/>
              <a:t>o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7005955" cy="194563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3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1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https://phd.aws.amazon.com/</a:t>
            </a:r>
            <a:endParaRPr sz="2800">
              <a:latin typeface="Microsoft Sans Serif"/>
              <a:cs typeface="Microsoft Sans Serif"/>
            </a:endParaRPr>
          </a:p>
          <a:p>
            <a:pPr marL="241300" marR="84455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2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7311" y="353568"/>
            <a:ext cx="1075944" cy="107594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1556" y="3481754"/>
            <a:ext cx="8859758" cy="228599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39478" y="1614717"/>
            <a:ext cx="1691834" cy="1585681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072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10" dirty="0"/>
              <a:t> </a:t>
            </a:r>
            <a:r>
              <a:rPr spc="-395" dirty="0"/>
              <a:t>Regions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16660"/>
            <a:ext cx="5688965" cy="2070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Nam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1,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525" dirty="0">
                <a:solidFill>
                  <a:srgbClr val="444949"/>
                </a:solidFill>
                <a:latin typeface="Microsoft Sans Serif"/>
                <a:cs typeface="Microsoft Sans Serif"/>
              </a:rPr>
              <a:t>3…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4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ped</a:t>
            </a:r>
            <a:endParaRPr sz="4125" baseline="101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074438" y="373836"/>
            <a:ext cx="7959725" cy="5977255"/>
            <a:chOff x="3074438" y="373836"/>
            <a:chExt cx="7959725" cy="597725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12985" y="383361"/>
              <a:ext cx="2511204" cy="595761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508222" y="378598"/>
              <a:ext cx="2520950" cy="5967730"/>
            </a:xfrm>
            <a:custGeom>
              <a:avLst/>
              <a:gdLst/>
              <a:ahLst/>
              <a:cxnLst/>
              <a:rect l="l" t="t" r="r" b="b"/>
              <a:pathLst>
                <a:path w="2520950" h="5967730">
                  <a:moveTo>
                    <a:pt x="0" y="0"/>
                  </a:moveTo>
                  <a:lnTo>
                    <a:pt x="2520729" y="0"/>
                  </a:lnTo>
                  <a:lnTo>
                    <a:pt x="2520729" y="5967140"/>
                  </a:lnTo>
                  <a:lnTo>
                    <a:pt x="0" y="596714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74438" y="3475975"/>
              <a:ext cx="4761199" cy="252527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845585" y="6022847"/>
            <a:ext cx="3367404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https://aws.amazon.com/about-aws/global-infrastructure/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6818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Monitoring</a:t>
            </a:r>
            <a:r>
              <a:rPr spc="15" dirty="0"/>
              <a:t> </a:t>
            </a:r>
            <a:r>
              <a:rPr spc="-3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82970"/>
            <a:ext cx="10445750" cy="41052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6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Metrics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collect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files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servers,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functions…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(or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EventBridge):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react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AWS,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trigger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rule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schedule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X-Ray: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Dashboard: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status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Dashboard: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impact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37915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695" dirty="0"/>
              <a:t>V</a:t>
            </a:r>
            <a:r>
              <a:rPr sz="6000" spc="-690" dirty="0"/>
              <a:t>P</a:t>
            </a:r>
            <a:r>
              <a:rPr sz="6000" spc="-275" dirty="0"/>
              <a:t>C</a:t>
            </a:r>
            <a:r>
              <a:rPr sz="6000" spc="65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683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145" dirty="0"/>
              <a:t>C</a:t>
            </a:r>
            <a:r>
              <a:rPr spc="40" dirty="0"/>
              <a:t>r</a:t>
            </a:r>
            <a:r>
              <a:rPr spc="-645" dirty="0"/>
              <a:t>a</a:t>
            </a:r>
            <a:r>
              <a:rPr spc="-570" dirty="0"/>
              <a:t>s</a:t>
            </a:r>
            <a:r>
              <a:rPr spc="-290" dirty="0"/>
              <a:t>h</a:t>
            </a:r>
            <a:r>
              <a:rPr spc="55" dirty="0"/>
              <a:t> </a:t>
            </a:r>
            <a:r>
              <a:rPr spc="-155" dirty="0"/>
              <a:t>C</a:t>
            </a:r>
            <a:r>
              <a:rPr spc="-110" dirty="0"/>
              <a:t>o</a:t>
            </a:r>
            <a:r>
              <a:rPr spc="-290" dirty="0"/>
              <a:t>u</a:t>
            </a:r>
            <a:r>
              <a:rPr spc="170" dirty="0"/>
              <a:t>r</a:t>
            </a:r>
            <a:r>
              <a:rPr spc="-645" dirty="0"/>
              <a:t>s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4996"/>
            <a:ext cx="9476105" cy="422592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1300" marR="5080" indent="-228600">
              <a:lnSpc>
                <a:spcPct val="692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something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depth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Certified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Solutions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Associate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Certified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SysOps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Administrator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9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75"/>
              </a:lnSpc>
              <a:spcBef>
                <a:spcPts val="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Certified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Practitioner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Level,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about: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VPC,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Subnets,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NAT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ACL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(NACL),VPC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Flow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dp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Sit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Sit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ir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give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overview,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less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questions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exam.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look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“default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VPC”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(created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summary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lecture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end.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It’s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okay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understand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0349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10" dirty="0"/>
              <a:t>b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100" dirty="0"/>
              <a:t>t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00" dirty="0"/>
              <a:t>P</a:t>
            </a:r>
            <a:r>
              <a:rPr spc="105" dirty="0"/>
              <a:t>r</a:t>
            </a:r>
            <a:r>
              <a:rPr spc="-105" dirty="0"/>
              <a:t>i</a:t>
            </a:r>
            <a:r>
              <a:rPr spc="-365" dirty="0"/>
              <a:t>m</a:t>
            </a:r>
            <a:r>
              <a:rPr spc="-340" dirty="0"/>
              <a:t>e</a:t>
            </a:r>
            <a:r>
              <a:rPr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41" y="1351788"/>
            <a:ext cx="5282565" cy="399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665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4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-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825" spc="-48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10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33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6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241300" marR="593090">
              <a:lnSpc>
                <a:spcPct val="70800"/>
              </a:lnSpc>
              <a:spcBef>
                <a:spcPts val="455"/>
              </a:spcBef>
            </a:pP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(regional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665"/>
              </a:lnSpc>
              <a:spcBef>
                <a:spcPts val="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Subnets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partition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endParaRPr sz="2600">
              <a:latin typeface="Microsoft Sans Serif"/>
              <a:cs typeface="Microsoft Sans Serif"/>
            </a:endParaRPr>
          </a:p>
          <a:p>
            <a:pPr marL="241300" marR="1435100">
              <a:lnSpc>
                <a:spcPct val="70000"/>
              </a:lnSpc>
              <a:spcBef>
                <a:spcPts val="480"/>
              </a:spcBef>
            </a:pP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ns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C 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(Availability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resource)</a:t>
            </a:r>
            <a:endParaRPr sz="2600">
              <a:latin typeface="Microsoft Sans Serif"/>
              <a:cs typeface="Microsoft Sans Serif"/>
            </a:endParaRPr>
          </a:p>
          <a:p>
            <a:pPr marL="241300" marR="674370" indent="-228600">
              <a:lnSpc>
                <a:spcPct val="708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2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3825" spc="-30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is 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  <a:p>
            <a:pPr marL="241300" marR="6985" indent="-228600">
              <a:lnSpc>
                <a:spcPct val="708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3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08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47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6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598618" y="1524718"/>
            <a:ext cx="3194685" cy="4279900"/>
            <a:chOff x="7598618" y="1524718"/>
            <a:chExt cx="3194685" cy="4279900"/>
          </a:xfrm>
        </p:grpSpPr>
        <p:sp>
          <p:nvSpPr>
            <p:cNvPr id="6" name="object 6"/>
            <p:cNvSpPr/>
            <p:nvPr/>
          </p:nvSpPr>
          <p:spPr>
            <a:xfrm>
              <a:off x="7604968" y="1531068"/>
              <a:ext cx="3181985" cy="4267200"/>
            </a:xfrm>
            <a:custGeom>
              <a:avLst/>
              <a:gdLst/>
              <a:ahLst/>
              <a:cxnLst/>
              <a:rect l="l" t="t" r="r" b="b"/>
              <a:pathLst>
                <a:path w="3181984" h="4267200">
                  <a:moveTo>
                    <a:pt x="0" y="0"/>
                  </a:moveTo>
                  <a:lnTo>
                    <a:pt x="3181566" y="0"/>
                  </a:lnTo>
                  <a:lnTo>
                    <a:pt x="3181566" y="4266821"/>
                  </a:lnTo>
                  <a:lnTo>
                    <a:pt x="0" y="426682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934439" y="2063324"/>
              <a:ext cx="2566670" cy="3596640"/>
            </a:xfrm>
            <a:custGeom>
              <a:avLst/>
              <a:gdLst/>
              <a:ahLst/>
              <a:cxnLst/>
              <a:rect l="l" t="t" r="r" b="b"/>
              <a:pathLst>
                <a:path w="2566670" h="3596640">
                  <a:moveTo>
                    <a:pt x="0" y="251953"/>
                  </a:moveTo>
                  <a:lnTo>
                    <a:pt x="4059" y="206664"/>
                  </a:lnTo>
                  <a:lnTo>
                    <a:pt x="15762" y="164038"/>
                  </a:lnTo>
                  <a:lnTo>
                    <a:pt x="34399" y="124787"/>
                  </a:lnTo>
                  <a:lnTo>
                    <a:pt x="59256" y="89623"/>
                  </a:lnTo>
                  <a:lnTo>
                    <a:pt x="89623" y="59256"/>
                  </a:lnTo>
                  <a:lnTo>
                    <a:pt x="124787" y="34399"/>
                  </a:lnTo>
                  <a:lnTo>
                    <a:pt x="164038" y="15762"/>
                  </a:lnTo>
                  <a:lnTo>
                    <a:pt x="206664" y="4059"/>
                  </a:lnTo>
                  <a:lnTo>
                    <a:pt x="251953" y="0"/>
                  </a:lnTo>
                  <a:lnTo>
                    <a:pt x="2314276" y="0"/>
                  </a:lnTo>
                  <a:lnTo>
                    <a:pt x="2359564" y="4059"/>
                  </a:lnTo>
                  <a:lnTo>
                    <a:pt x="2402190" y="15762"/>
                  </a:lnTo>
                  <a:lnTo>
                    <a:pt x="2441441" y="34399"/>
                  </a:lnTo>
                  <a:lnTo>
                    <a:pt x="2476606" y="59256"/>
                  </a:lnTo>
                  <a:lnTo>
                    <a:pt x="2506972" y="89623"/>
                  </a:lnTo>
                  <a:lnTo>
                    <a:pt x="2531830" y="124787"/>
                  </a:lnTo>
                  <a:lnTo>
                    <a:pt x="2550466" y="164038"/>
                  </a:lnTo>
                  <a:lnTo>
                    <a:pt x="2562169" y="206664"/>
                  </a:lnTo>
                  <a:lnTo>
                    <a:pt x="2566229" y="251953"/>
                  </a:lnTo>
                  <a:lnTo>
                    <a:pt x="2566229" y="3344235"/>
                  </a:lnTo>
                  <a:lnTo>
                    <a:pt x="2562169" y="3389523"/>
                  </a:lnTo>
                  <a:lnTo>
                    <a:pt x="2550466" y="3432149"/>
                  </a:lnTo>
                  <a:lnTo>
                    <a:pt x="2531830" y="3471400"/>
                  </a:lnTo>
                  <a:lnTo>
                    <a:pt x="2506972" y="3506564"/>
                  </a:lnTo>
                  <a:lnTo>
                    <a:pt x="2476606" y="3536931"/>
                  </a:lnTo>
                  <a:lnTo>
                    <a:pt x="2441441" y="3561788"/>
                  </a:lnTo>
                  <a:lnTo>
                    <a:pt x="2402190" y="3580425"/>
                  </a:lnTo>
                  <a:lnTo>
                    <a:pt x="2359564" y="3592128"/>
                  </a:lnTo>
                  <a:lnTo>
                    <a:pt x="2314276" y="3596188"/>
                  </a:lnTo>
                  <a:lnTo>
                    <a:pt x="251953" y="3596188"/>
                  </a:lnTo>
                  <a:lnTo>
                    <a:pt x="206664" y="3592128"/>
                  </a:lnTo>
                  <a:lnTo>
                    <a:pt x="164038" y="3580425"/>
                  </a:lnTo>
                  <a:lnTo>
                    <a:pt x="124787" y="3561788"/>
                  </a:lnTo>
                  <a:lnTo>
                    <a:pt x="89623" y="3536931"/>
                  </a:lnTo>
                  <a:lnTo>
                    <a:pt x="59256" y="3506564"/>
                  </a:lnTo>
                  <a:lnTo>
                    <a:pt x="34399" y="3471400"/>
                  </a:lnTo>
                  <a:lnTo>
                    <a:pt x="15762" y="3432149"/>
                  </a:lnTo>
                  <a:lnTo>
                    <a:pt x="4059" y="3389523"/>
                  </a:lnTo>
                  <a:lnTo>
                    <a:pt x="0" y="3344235"/>
                  </a:lnTo>
                  <a:lnTo>
                    <a:pt x="0" y="251953"/>
                  </a:lnTo>
                  <a:close/>
                </a:path>
              </a:pathLst>
            </a:custGeom>
            <a:ln w="1905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9010384" y="5314188"/>
            <a:ext cx="4140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205881" y="2320235"/>
            <a:ext cx="2038985" cy="1212215"/>
          </a:xfrm>
          <a:custGeom>
            <a:avLst/>
            <a:gdLst/>
            <a:ahLst/>
            <a:cxnLst/>
            <a:rect l="l" t="t" r="r" b="b"/>
            <a:pathLst>
              <a:path w="2038984" h="1212214">
                <a:moveTo>
                  <a:pt x="0" y="118985"/>
                </a:moveTo>
                <a:lnTo>
                  <a:pt x="9350" y="72670"/>
                </a:lnTo>
                <a:lnTo>
                  <a:pt x="34849" y="34849"/>
                </a:lnTo>
                <a:lnTo>
                  <a:pt x="72670" y="9350"/>
                </a:lnTo>
                <a:lnTo>
                  <a:pt x="118984" y="0"/>
                </a:lnTo>
                <a:lnTo>
                  <a:pt x="1919801" y="0"/>
                </a:lnTo>
                <a:lnTo>
                  <a:pt x="1966115" y="9350"/>
                </a:lnTo>
                <a:lnTo>
                  <a:pt x="2003936" y="34849"/>
                </a:lnTo>
                <a:lnTo>
                  <a:pt x="2029435" y="72670"/>
                </a:lnTo>
                <a:lnTo>
                  <a:pt x="2038786" y="118985"/>
                </a:lnTo>
                <a:lnTo>
                  <a:pt x="2038786" y="1092926"/>
                </a:lnTo>
                <a:lnTo>
                  <a:pt x="2029435" y="1139240"/>
                </a:lnTo>
                <a:lnTo>
                  <a:pt x="2003936" y="1177061"/>
                </a:lnTo>
                <a:lnTo>
                  <a:pt x="1966115" y="1202560"/>
                </a:lnTo>
                <a:lnTo>
                  <a:pt x="1919801" y="1211911"/>
                </a:lnTo>
                <a:lnTo>
                  <a:pt x="118984" y="1211911"/>
                </a:lnTo>
                <a:lnTo>
                  <a:pt x="72670" y="1202560"/>
                </a:lnTo>
                <a:lnTo>
                  <a:pt x="34849" y="1177061"/>
                </a:lnTo>
                <a:lnTo>
                  <a:pt x="9350" y="1139240"/>
                </a:lnTo>
                <a:lnTo>
                  <a:pt x="0" y="1092926"/>
                </a:lnTo>
                <a:lnTo>
                  <a:pt x="0" y="118985"/>
                </a:lnTo>
                <a:close/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656949" y="3226308"/>
            <a:ext cx="11372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0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8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8157408" y="2158047"/>
            <a:ext cx="2091055" cy="2940685"/>
            <a:chOff x="8157408" y="2158047"/>
            <a:chExt cx="2091055" cy="2940685"/>
          </a:xfrm>
        </p:grpSpPr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7408" y="2158047"/>
              <a:ext cx="215907" cy="24130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190442" y="3914711"/>
              <a:ext cx="2054225" cy="1181100"/>
            </a:xfrm>
            <a:custGeom>
              <a:avLst/>
              <a:gdLst/>
              <a:ahLst/>
              <a:cxnLst/>
              <a:rect l="l" t="t" r="r" b="b"/>
              <a:pathLst>
                <a:path w="2054225" h="1181100">
                  <a:moveTo>
                    <a:pt x="0" y="115902"/>
                  </a:moveTo>
                  <a:lnTo>
                    <a:pt x="9108" y="70788"/>
                  </a:lnTo>
                  <a:lnTo>
                    <a:pt x="33947" y="33947"/>
                  </a:lnTo>
                  <a:lnTo>
                    <a:pt x="70788" y="9108"/>
                  </a:lnTo>
                  <a:lnTo>
                    <a:pt x="115902" y="0"/>
                  </a:lnTo>
                  <a:lnTo>
                    <a:pt x="1938322" y="0"/>
                  </a:lnTo>
                  <a:lnTo>
                    <a:pt x="1983436" y="9108"/>
                  </a:lnTo>
                  <a:lnTo>
                    <a:pt x="2020277" y="33947"/>
                  </a:lnTo>
                  <a:lnTo>
                    <a:pt x="2045116" y="70788"/>
                  </a:lnTo>
                  <a:lnTo>
                    <a:pt x="2054225" y="115902"/>
                  </a:lnTo>
                  <a:lnTo>
                    <a:pt x="2054225" y="1064603"/>
                  </a:lnTo>
                  <a:lnTo>
                    <a:pt x="2045116" y="1109717"/>
                  </a:lnTo>
                  <a:lnTo>
                    <a:pt x="2020277" y="1146558"/>
                  </a:lnTo>
                  <a:lnTo>
                    <a:pt x="1983436" y="1171397"/>
                  </a:lnTo>
                  <a:lnTo>
                    <a:pt x="1938322" y="1180506"/>
                  </a:lnTo>
                  <a:lnTo>
                    <a:pt x="115902" y="1180506"/>
                  </a:lnTo>
                  <a:lnTo>
                    <a:pt x="70788" y="1171397"/>
                  </a:lnTo>
                  <a:lnTo>
                    <a:pt x="33947" y="1146558"/>
                  </a:lnTo>
                  <a:lnTo>
                    <a:pt x="9108" y="1109717"/>
                  </a:lnTo>
                  <a:lnTo>
                    <a:pt x="0" y="1064603"/>
                  </a:lnTo>
                  <a:lnTo>
                    <a:pt x="0" y="115902"/>
                  </a:lnTo>
                  <a:close/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621448" y="4789932"/>
            <a:ext cx="119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6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610856" y="1117600"/>
            <a:ext cx="1905000" cy="3533775"/>
            <a:chOff x="7610856" y="1117600"/>
            <a:chExt cx="1905000" cy="353377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047" y="3784164"/>
              <a:ext cx="215907" cy="24130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1872" y="4023360"/>
              <a:ext cx="627887" cy="62788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1016" y="2465832"/>
              <a:ext cx="624840" cy="62483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10856" y="1536191"/>
              <a:ext cx="441959" cy="4450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158096" y="1117600"/>
              <a:ext cx="83820" cy="1350010"/>
            </a:xfrm>
            <a:custGeom>
              <a:avLst/>
              <a:gdLst/>
              <a:ahLst/>
              <a:cxnLst/>
              <a:rect l="l" t="t" r="r" b="b"/>
              <a:pathLst>
                <a:path w="83820" h="1350010">
                  <a:moveTo>
                    <a:pt x="41918" y="1273304"/>
                  </a:moveTo>
                  <a:lnTo>
                    <a:pt x="6993" y="1273509"/>
                  </a:lnTo>
                  <a:lnTo>
                    <a:pt x="45538" y="1349485"/>
                  </a:lnTo>
                  <a:lnTo>
                    <a:pt x="76816" y="1286004"/>
                  </a:lnTo>
                  <a:lnTo>
                    <a:pt x="41992" y="1286004"/>
                  </a:lnTo>
                  <a:lnTo>
                    <a:pt x="41918" y="1273304"/>
                  </a:lnTo>
                  <a:close/>
                </a:path>
                <a:path w="83820" h="1350010">
                  <a:moveTo>
                    <a:pt x="83192" y="1273063"/>
                  </a:moveTo>
                  <a:lnTo>
                    <a:pt x="41918" y="1273304"/>
                  </a:lnTo>
                  <a:lnTo>
                    <a:pt x="41992" y="1286004"/>
                  </a:lnTo>
                  <a:lnTo>
                    <a:pt x="48342" y="1285967"/>
                  </a:lnTo>
                  <a:lnTo>
                    <a:pt x="48268" y="1273267"/>
                  </a:lnTo>
                  <a:lnTo>
                    <a:pt x="83091" y="1273267"/>
                  </a:lnTo>
                  <a:lnTo>
                    <a:pt x="83192" y="1273063"/>
                  </a:lnTo>
                  <a:close/>
                </a:path>
                <a:path w="83820" h="1350010">
                  <a:moveTo>
                    <a:pt x="83091" y="1273267"/>
                  </a:moveTo>
                  <a:lnTo>
                    <a:pt x="48268" y="1273267"/>
                  </a:lnTo>
                  <a:lnTo>
                    <a:pt x="48342" y="1285967"/>
                  </a:lnTo>
                  <a:lnTo>
                    <a:pt x="41992" y="1286004"/>
                  </a:lnTo>
                  <a:lnTo>
                    <a:pt x="76816" y="1286004"/>
                  </a:lnTo>
                  <a:lnTo>
                    <a:pt x="83091" y="1273267"/>
                  </a:lnTo>
                  <a:close/>
                </a:path>
                <a:path w="83820" h="1350010">
                  <a:moveTo>
                    <a:pt x="41274" y="76180"/>
                  </a:moveTo>
                  <a:lnTo>
                    <a:pt x="34925" y="76217"/>
                  </a:lnTo>
                  <a:lnTo>
                    <a:pt x="41918" y="1273304"/>
                  </a:lnTo>
                  <a:lnTo>
                    <a:pt x="48268" y="1273267"/>
                  </a:lnTo>
                  <a:lnTo>
                    <a:pt x="41274" y="76180"/>
                  </a:lnTo>
                  <a:close/>
                </a:path>
                <a:path w="83820" h="1350010">
                  <a:moveTo>
                    <a:pt x="37654" y="0"/>
                  </a:moveTo>
                  <a:lnTo>
                    <a:pt x="0" y="76420"/>
                  </a:lnTo>
                  <a:lnTo>
                    <a:pt x="34925" y="76217"/>
                  </a:lnTo>
                  <a:lnTo>
                    <a:pt x="34851" y="63516"/>
                  </a:lnTo>
                  <a:lnTo>
                    <a:pt x="69858" y="63479"/>
                  </a:lnTo>
                  <a:lnTo>
                    <a:pt x="37654" y="0"/>
                  </a:lnTo>
                  <a:close/>
                </a:path>
                <a:path w="83820" h="1350010">
                  <a:moveTo>
                    <a:pt x="41200" y="63479"/>
                  </a:moveTo>
                  <a:lnTo>
                    <a:pt x="34851" y="63516"/>
                  </a:lnTo>
                  <a:lnTo>
                    <a:pt x="34925" y="76217"/>
                  </a:lnTo>
                  <a:lnTo>
                    <a:pt x="41274" y="76180"/>
                  </a:lnTo>
                  <a:lnTo>
                    <a:pt x="41200" y="63479"/>
                  </a:lnTo>
                  <a:close/>
                </a:path>
                <a:path w="83820" h="1350010">
                  <a:moveTo>
                    <a:pt x="69858" y="63479"/>
                  </a:moveTo>
                  <a:lnTo>
                    <a:pt x="41200" y="63479"/>
                  </a:lnTo>
                  <a:lnTo>
                    <a:pt x="41274" y="76180"/>
                  </a:lnTo>
                  <a:lnTo>
                    <a:pt x="76198" y="75976"/>
                  </a:lnTo>
                  <a:lnTo>
                    <a:pt x="69858" y="63479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904433" y="752347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0391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80" dirty="0"/>
              <a:t>D</a:t>
            </a:r>
            <a:r>
              <a:rPr spc="-225" dirty="0"/>
              <a:t>i</a:t>
            </a:r>
            <a:r>
              <a:rPr spc="-540" dirty="0"/>
              <a:t>a</a:t>
            </a:r>
            <a:r>
              <a:rPr spc="-575" dirty="0"/>
              <a:t>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75" dirty="0"/>
              <a:t>m</a:t>
            </a:r>
          </a:p>
        </p:txBody>
      </p:sp>
      <p:sp>
        <p:nvSpPr>
          <p:cNvPr id="4" name="object 4"/>
          <p:cNvSpPr/>
          <p:nvPr/>
        </p:nvSpPr>
        <p:spPr>
          <a:xfrm>
            <a:off x="2507381" y="1333096"/>
            <a:ext cx="7209790" cy="4686935"/>
          </a:xfrm>
          <a:custGeom>
            <a:avLst/>
            <a:gdLst/>
            <a:ahLst/>
            <a:cxnLst/>
            <a:rect l="l" t="t" r="r" b="b"/>
            <a:pathLst>
              <a:path w="7209790" h="4686935">
                <a:moveTo>
                  <a:pt x="0" y="0"/>
                </a:moveTo>
                <a:lnTo>
                  <a:pt x="7209450" y="0"/>
                </a:lnTo>
                <a:lnTo>
                  <a:pt x="7209450" y="4686336"/>
                </a:lnTo>
                <a:lnTo>
                  <a:pt x="0" y="4686336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51881" y="1400555"/>
            <a:ext cx="8178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Calibri"/>
                <a:cs typeface="Calibri"/>
              </a:rPr>
              <a:t>A</a:t>
            </a:r>
            <a:r>
              <a:rPr sz="1400" spc="-5" dirty="0">
                <a:latin typeface="Calibri"/>
                <a:cs typeface="Calibri"/>
              </a:rPr>
              <a:t>W</a:t>
            </a:r>
            <a:r>
              <a:rPr sz="1400" dirty="0">
                <a:latin typeface="Calibri"/>
                <a:cs typeface="Calibri"/>
              </a:rPr>
              <a:t>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</a:t>
            </a:r>
            <a:r>
              <a:rPr sz="1400" spc="-5" dirty="0">
                <a:latin typeface="Calibri"/>
                <a:cs typeface="Calibri"/>
              </a:rPr>
              <a:t>o</a:t>
            </a:r>
            <a:r>
              <a:rPr sz="1400" dirty="0">
                <a:latin typeface="Calibri"/>
                <a:cs typeface="Calibri"/>
              </a:rPr>
              <a:t>ud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70048" y="2325623"/>
            <a:ext cx="335280" cy="33527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505455" y="1331975"/>
            <a:ext cx="7130415" cy="4578985"/>
            <a:chOff x="2505455" y="1331975"/>
            <a:chExt cx="7130415" cy="45789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05455" y="1331975"/>
              <a:ext cx="332231" cy="33223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227034" y="4315627"/>
              <a:ext cx="1765300" cy="1143000"/>
            </a:xfrm>
            <a:custGeom>
              <a:avLst/>
              <a:gdLst/>
              <a:ahLst/>
              <a:cxnLst/>
              <a:rect l="l" t="t" r="r" b="b"/>
              <a:pathLst>
                <a:path w="1765300" h="1143000">
                  <a:moveTo>
                    <a:pt x="1765298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765298" y="1143000"/>
                  </a:lnTo>
                  <a:lnTo>
                    <a:pt x="1765298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24783" y="4312919"/>
              <a:ext cx="277368" cy="27736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227034" y="3036501"/>
              <a:ext cx="1765300" cy="1143000"/>
            </a:xfrm>
            <a:custGeom>
              <a:avLst/>
              <a:gdLst/>
              <a:ahLst/>
              <a:cxnLst/>
              <a:rect l="l" t="t" r="r" b="b"/>
              <a:pathLst>
                <a:path w="1765300" h="1143000">
                  <a:moveTo>
                    <a:pt x="1765298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765298" y="1143000"/>
                  </a:lnTo>
                  <a:lnTo>
                    <a:pt x="1765298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24783" y="3032759"/>
              <a:ext cx="277368" cy="2773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392813" y="4315627"/>
              <a:ext cx="1765300" cy="1143000"/>
            </a:xfrm>
            <a:custGeom>
              <a:avLst/>
              <a:gdLst/>
              <a:ahLst/>
              <a:cxnLst/>
              <a:rect l="l" t="t" r="r" b="b"/>
              <a:pathLst>
                <a:path w="1765300" h="1143000">
                  <a:moveTo>
                    <a:pt x="17653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765300" y="1143000"/>
                  </a:lnTo>
                  <a:lnTo>
                    <a:pt x="1765300" y="0"/>
                  </a:lnTo>
                  <a:close/>
                </a:path>
              </a:pathLst>
            </a:custGeom>
            <a:solidFill>
              <a:srgbClr val="007CBC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391400" y="4312919"/>
              <a:ext cx="277368" cy="27736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392813" y="3036501"/>
              <a:ext cx="1765300" cy="1143000"/>
            </a:xfrm>
            <a:custGeom>
              <a:avLst/>
              <a:gdLst/>
              <a:ahLst/>
              <a:cxnLst/>
              <a:rect l="l" t="t" r="r" b="b"/>
              <a:pathLst>
                <a:path w="1765300" h="1143000">
                  <a:moveTo>
                    <a:pt x="1765300" y="0"/>
                  </a:moveTo>
                  <a:lnTo>
                    <a:pt x="0" y="0"/>
                  </a:lnTo>
                  <a:lnTo>
                    <a:pt x="0" y="1143000"/>
                  </a:lnTo>
                  <a:lnTo>
                    <a:pt x="1765300" y="1143000"/>
                  </a:lnTo>
                  <a:lnTo>
                    <a:pt x="1765300" y="0"/>
                  </a:lnTo>
                  <a:close/>
                </a:path>
              </a:pathLst>
            </a:custGeom>
            <a:solidFill>
              <a:srgbClr val="1D8900">
                <a:alpha val="97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91400" y="3032759"/>
              <a:ext cx="277368" cy="27736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587744" y="1721148"/>
              <a:ext cx="7042150" cy="4183379"/>
            </a:xfrm>
            <a:custGeom>
              <a:avLst/>
              <a:gdLst/>
              <a:ahLst/>
              <a:cxnLst/>
              <a:rect l="l" t="t" r="r" b="b"/>
              <a:pathLst>
                <a:path w="7042150" h="4183379">
                  <a:moveTo>
                    <a:pt x="0" y="0"/>
                  </a:moveTo>
                  <a:lnTo>
                    <a:pt x="7041677" y="0"/>
                  </a:lnTo>
                  <a:lnTo>
                    <a:pt x="7041677" y="4182940"/>
                  </a:lnTo>
                  <a:lnTo>
                    <a:pt x="0" y="418294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2666130" y="1938787"/>
          <a:ext cx="6856728" cy="38652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48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6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48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2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A5A5A5"/>
                      </a:solidFill>
                      <a:prstDash val="solid"/>
                    </a:lnR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14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r>
                        <a:rPr sz="1400" spc="-2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A5A5A5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9944">
                        <a:lnSpc>
                          <a:spcPts val="1030"/>
                        </a:lnSpc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Region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862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4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Availability</a:t>
                      </a:r>
                      <a:r>
                        <a:rPr sz="14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Zone</a:t>
                      </a:r>
                      <a:r>
                        <a:rPr sz="1400" spc="-2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A5A5A5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B67BC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1280">
                        <a:lnSpc>
                          <a:spcPct val="100000"/>
                        </a:lnSpc>
                        <a:spcBef>
                          <a:spcPts val="615"/>
                        </a:spcBef>
                      </a:pPr>
                      <a:r>
                        <a:rPr sz="1400" dirty="0">
                          <a:solidFill>
                            <a:srgbClr val="3B67BC"/>
                          </a:solidFill>
                          <a:latin typeface="Calibri"/>
                          <a:cs typeface="Calibri"/>
                        </a:rPr>
                        <a:t>VPC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7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1350">
                        <a:latin typeface="Times New Roman"/>
                        <a:cs typeface="Times New Roman"/>
                      </a:endParaRPr>
                    </a:p>
                    <a:p>
                      <a:pPr marL="516890">
                        <a:lnSpc>
                          <a:spcPct val="100000"/>
                        </a:lnSpc>
                      </a:pP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Public</a:t>
                      </a:r>
                      <a:r>
                        <a:rPr sz="12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516890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Private</a:t>
                      </a:r>
                      <a:r>
                        <a:rPr sz="12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78105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91465" marR="252095">
                        <a:lnSpc>
                          <a:spcPts val="2090"/>
                        </a:lnSpc>
                        <a:spcBef>
                          <a:spcPts val="169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VPC</a:t>
                      </a:r>
                      <a:r>
                        <a:rPr sz="18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CIDR</a:t>
                      </a:r>
                      <a:r>
                        <a:rPr sz="18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Range: </a:t>
                      </a:r>
                      <a:r>
                        <a:rPr sz="1800" spc="-39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10.0.0.0/16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1463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48133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Public</a:t>
                      </a:r>
                      <a:r>
                        <a:rPr sz="12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481330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2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Private</a:t>
                      </a:r>
                      <a:r>
                        <a:rPr sz="12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subnet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3B67BC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3B67BC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92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R w="19050">
                      <a:solidFill>
                        <a:srgbClr val="A5A5A5"/>
                      </a:solidFill>
                      <a:prstDash val="solid"/>
                    </a:lnR>
                    <a:lnT w="19050">
                      <a:solidFill>
                        <a:srgbClr val="3B67BC"/>
                      </a:solidFill>
                      <a:prstDash val="solid"/>
                    </a:lnT>
                    <a:lnB w="19050">
                      <a:solidFill>
                        <a:srgbClr val="A5A5A5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A5A5A5"/>
                      </a:solidFill>
                      <a:prstDash val="solid"/>
                    </a:lnL>
                    <a:lnT w="19050">
                      <a:solidFill>
                        <a:srgbClr val="3B67BC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84704" y="1719072"/>
            <a:ext cx="335280" cy="33527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865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Internet</a:t>
            </a:r>
            <a:r>
              <a:rPr spc="50" dirty="0"/>
              <a:t> </a:t>
            </a:r>
            <a:r>
              <a:rPr spc="-310" dirty="0"/>
              <a:t>Gateway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135" dirty="0"/>
              <a:t>NAT</a:t>
            </a:r>
            <a:r>
              <a:rPr spc="55" dirty="0"/>
              <a:t> </a:t>
            </a:r>
            <a:r>
              <a:rPr spc="-350" dirty="0"/>
              <a:t>Gateways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5160645" cy="1735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41300" marR="10287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3716020"/>
            <a:ext cx="5546725" cy="19888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434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NAT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Gateways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(AWS-managed)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NAT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(self-managed)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3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 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924913" y="1085514"/>
            <a:ext cx="3244215" cy="4584065"/>
            <a:chOff x="7924913" y="1085514"/>
            <a:chExt cx="3244215" cy="4584065"/>
          </a:xfrm>
        </p:grpSpPr>
        <p:sp>
          <p:nvSpPr>
            <p:cNvPr id="7" name="object 7"/>
            <p:cNvSpPr/>
            <p:nvPr/>
          </p:nvSpPr>
          <p:spPr>
            <a:xfrm>
              <a:off x="7934438" y="2063324"/>
              <a:ext cx="3225165" cy="3596640"/>
            </a:xfrm>
            <a:custGeom>
              <a:avLst/>
              <a:gdLst/>
              <a:ahLst/>
              <a:cxnLst/>
              <a:rect l="l" t="t" r="r" b="b"/>
              <a:pathLst>
                <a:path w="3225165" h="3596640">
                  <a:moveTo>
                    <a:pt x="0" y="316593"/>
                  </a:moveTo>
                  <a:lnTo>
                    <a:pt x="3432" y="269809"/>
                  </a:lnTo>
                  <a:lnTo>
                    <a:pt x="13404" y="225157"/>
                  </a:lnTo>
                  <a:lnTo>
                    <a:pt x="29425" y="183125"/>
                  </a:lnTo>
                  <a:lnTo>
                    <a:pt x="51005" y="144205"/>
                  </a:lnTo>
                  <a:lnTo>
                    <a:pt x="77655" y="108884"/>
                  </a:lnTo>
                  <a:lnTo>
                    <a:pt x="108885" y="77655"/>
                  </a:lnTo>
                  <a:lnTo>
                    <a:pt x="144205" y="51005"/>
                  </a:lnTo>
                  <a:lnTo>
                    <a:pt x="183125" y="29425"/>
                  </a:lnTo>
                  <a:lnTo>
                    <a:pt x="225157" y="13404"/>
                  </a:lnTo>
                  <a:lnTo>
                    <a:pt x="269809" y="3432"/>
                  </a:lnTo>
                  <a:lnTo>
                    <a:pt x="316593" y="0"/>
                  </a:lnTo>
                  <a:lnTo>
                    <a:pt x="2908034" y="0"/>
                  </a:lnTo>
                  <a:lnTo>
                    <a:pt x="2954817" y="3432"/>
                  </a:lnTo>
                  <a:lnTo>
                    <a:pt x="2999470" y="13404"/>
                  </a:lnTo>
                  <a:lnTo>
                    <a:pt x="3041502" y="29425"/>
                  </a:lnTo>
                  <a:lnTo>
                    <a:pt x="3080422" y="51005"/>
                  </a:lnTo>
                  <a:lnTo>
                    <a:pt x="3115742" y="77655"/>
                  </a:lnTo>
                  <a:lnTo>
                    <a:pt x="3146972" y="108884"/>
                  </a:lnTo>
                  <a:lnTo>
                    <a:pt x="3173622" y="144205"/>
                  </a:lnTo>
                  <a:lnTo>
                    <a:pt x="3195202" y="183125"/>
                  </a:lnTo>
                  <a:lnTo>
                    <a:pt x="3211223" y="225157"/>
                  </a:lnTo>
                  <a:lnTo>
                    <a:pt x="3221195" y="269809"/>
                  </a:lnTo>
                  <a:lnTo>
                    <a:pt x="3224628" y="316593"/>
                  </a:lnTo>
                  <a:lnTo>
                    <a:pt x="3224628" y="3279594"/>
                  </a:lnTo>
                  <a:lnTo>
                    <a:pt x="3221195" y="3326377"/>
                  </a:lnTo>
                  <a:lnTo>
                    <a:pt x="3211223" y="3371030"/>
                  </a:lnTo>
                  <a:lnTo>
                    <a:pt x="3195202" y="3413062"/>
                  </a:lnTo>
                  <a:lnTo>
                    <a:pt x="3173622" y="3451982"/>
                  </a:lnTo>
                  <a:lnTo>
                    <a:pt x="3146972" y="3487302"/>
                  </a:lnTo>
                  <a:lnTo>
                    <a:pt x="3115742" y="3518532"/>
                  </a:lnTo>
                  <a:lnTo>
                    <a:pt x="3080422" y="3545182"/>
                  </a:lnTo>
                  <a:lnTo>
                    <a:pt x="3041502" y="3566763"/>
                  </a:lnTo>
                  <a:lnTo>
                    <a:pt x="2999470" y="3582783"/>
                  </a:lnTo>
                  <a:lnTo>
                    <a:pt x="2954817" y="3592755"/>
                  </a:lnTo>
                  <a:lnTo>
                    <a:pt x="2908034" y="3596188"/>
                  </a:lnTo>
                  <a:lnTo>
                    <a:pt x="316593" y="3596188"/>
                  </a:lnTo>
                  <a:lnTo>
                    <a:pt x="269809" y="3592755"/>
                  </a:lnTo>
                  <a:lnTo>
                    <a:pt x="225157" y="3582783"/>
                  </a:lnTo>
                  <a:lnTo>
                    <a:pt x="183125" y="3566763"/>
                  </a:lnTo>
                  <a:lnTo>
                    <a:pt x="144205" y="3545182"/>
                  </a:lnTo>
                  <a:lnTo>
                    <a:pt x="108885" y="3518532"/>
                  </a:lnTo>
                  <a:lnTo>
                    <a:pt x="77655" y="3487302"/>
                  </a:lnTo>
                  <a:lnTo>
                    <a:pt x="51005" y="3451982"/>
                  </a:lnTo>
                  <a:lnTo>
                    <a:pt x="29425" y="3413062"/>
                  </a:lnTo>
                  <a:lnTo>
                    <a:pt x="13404" y="3371030"/>
                  </a:lnTo>
                  <a:lnTo>
                    <a:pt x="3432" y="3326377"/>
                  </a:lnTo>
                  <a:lnTo>
                    <a:pt x="0" y="3279594"/>
                  </a:lnTo>
                  <a:lnTo>
                    <a:pt x="0" y="316593"/>
                  </a:lnTo>
                  <a:close/>
                </a:path>
              </a:pathLst>
            </a:custGeom>
            <a:ln w="19050">
              <a:solidFill>
                <a:srgbClr val="F7981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05881" y="2320235"/>
              <a:ext cx="2699385" cy="1212215"/>
            </a:xfrm>
            <a:custGeom>
              <a:avLst/>
              <a:gdLst/>
              <a:ahLst/>
              <a:cxnLst/>
              <a:rect l="l" t="t" r="r" b="b"/>
              <a:pathLst>
                <a:path w="2699384" h="1212214">
                  <a:moveTo>
                    <a:pt x="0" y="118984"/>
                  </a:moveTo>
                  <a:lnTo>
                    <a:pt x="9350" y="72670"/>
                  </a:lnTo>
                  <a:lnTo>
                    <a:pt x="34849" y="34849"/>
                  </a:lnTo>
                  <a:lnTo>
                    <a:pt x="72669" y="9350"/>
                  </a:lnTo>
                  <a:lnTo>
                    <a:pt x="118983" y="0"/>
                  </a:lnTo>
                  <a:lnTo>
                    <a:pt x="2580201" y="0"/>
                  </a:lnTo>
                  <a:lnTo>
                    <a:pt x="2626514" y="9350"/>
                  </a:lnTo>
                  <a:lnTo>
                    <a:pt x="2664335" y="34849"/>
                  </a:lnTo>
                  <a:lnTo>
                    <a:pt x="2689834" y="72670"/>
                  </a:lnTo>
                  <a:lnTo>
                    <a:pt x="2699185" y="118984"/>
                  </a:lnTo>
                  <a:lnTo>
                    <a:pt x="2699185" y="1092927"/>
                  </a:lnTo>
                  <a:lnTo>
                    <a:pt x="2689834" y="1139240"/>
                  </a:lnTo>
                  <a:lnTo>
                    <a:pt x="2664335" y="1177061"/>
                  </a:lnTo>
                  <a:lnTo>
                    <a:pt x="2626514" y="1202560"/>
                  </a:lnTo>
                  <a:lnTo>
                    <a:pt x="2580201" y="1211911"/>
                  </a:lnTo>
                  <a:lnTo>
                    <a:pt x="118983" y="1211911"/>
                  </a:lnTo>
                  <a:lnTo>
                    <a:pt x="72669" y="1202560"/>
                  </a:lnTo>
                  <a:lnTo>
                    <a:pt x="34849" y="1177061"/>
                  </a:lnTo>
                  <a:lnTo>
                    <a:pt x="9350" y="1139240"/>
                  </a:lnTo>
                  <a:lnTo>
                    <a:pt x="0" y="1092927"/>
                  </a:lnTo>
                  <a:lnTo>
                    <a:pt x="0" y="118984"/>
                  </a:lnTo>
                  <a:close/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7407" y="2158047"/>
              <a:ext cx="215907" cy="24130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190441" y="3914711"/>
              <a:ext cx="2626995" cy="1181100"/>
            </a:xfrm>
            <a:custGeom>
              <a:avLst/>
              <a:gdLst/>
              <a:ahLst/>
              <a:cxnLst/>
              <a:rect l="l" t="t" r="r" b="b"/>
              <a:pathLst>
                <a:path w="2626995" h="1181100">
                  <a:moveTo>
                    <a:pt x="0" y="115903"/>
                  </a:moveTo>
                  <a:lnTo>
                    <a:pt x="9108" y="70788"/>
                  </a:lnTo>
                  <a:lnTo>
                    <a:pt x="33947" y="33947"/>
                  </a:lnTo>
                  <a:lnTo>
                    <a:pt x="70788" y="9108"/>
                  </a:lnTo>
                  <a:lnTo>
                    <a:pt x="115903" y="0"/>
                  </a:lnTo>
                  <a:lnTo>
                    <a:pt x="2510530" y="0"/>
                  </a:lnTo>
                  <a:lnTo>
                    <a:pt x="2555644" y="9108"/>
                  </a:lnTo>
                  <a:lnTo>
                    <a:pt x="2592485" y="33947"/>
                  </a:lnTo>
                  <a:lnTo>
                    <a:pt x="2617324" y="70788"/>
                  </a:lnTo>
                  <a:lnTo>
                    <a:pt x="2626433" y="115903"/>
                  </a:lnTo>
                  <a:lnTo>
                    <a:pt x="2626433" y="1064603"/>
                  </a:lnTo>
                  <a:lnTo>
                    <a:pt x="2617324" y="1109717"/>
                  </a:lnTo>
                  <a:lnTo>
                    <a:pt x="2592485" y="1146558"/>
                  </a:lnTo>
                  <a:lnTo>
                    <a:pt x="2555644" y="1171397"/>
                  </a:lnTo>
                  <a:lnTo>
                    <a:pt x="2510530" y="1180506"/>
                  </a:lnTo>
                  <a:lnTo>
                    <a:pt x="115903" y="1180506"/>
                  </a:lnTo>
                  <a:lnTo>
                    <a:pt x="70788" y="1171397"/>
                  </a:lnTo>
                  <a:lnTo>
                    <a:pt x="33947" y="1146558"/>
                  </a:lnTo>
                  <a:lnTo>
                    <a:pt x="9108" y="1109717"/>
                  </a:lnTo>
                  <a:lnTo>
                    <a:pt x="0" y="1064603"/>
                  </a:lnTo>
                  <a:lnTo>
                    <a:pt x="0" y="115903"/>
                  </a:lnTo>
                  <a:close/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07047" y="3784164"/>
              <a:ext cx="215907" cy="24130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81871" y="4023360"/>
              <a:ext cx="627887" cy="6278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49055" y="2502408"/>
              <a:ext cx="627888" cy="6248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11968" y="1085514"/>
              <a:ext cx="81915" cy="476250"/>
            </a:xfrm>
            <a:custGeom>
              <a:avLst/>
              <a:gdLst/>
              <a:ahLst/>
              <a:cxnLst/>
              <a:rect l="l" t="t" r="r" b="b"/>
              <a:pathLst>
                <a:path w="81915" h="476250">
                  <a:moveTo>
                    <a:pt x="40279" y="399663"/>
                  </a:moveTo>
                  <a:lnTo>
                    <a:pt x="5359" y="400241"/>
                  </a:lnTo>
                  <a:lnTo>
                    <a:pt x="44716" y="475800"/>
                  </a:lnTo>
                  <a:lnTo>
                    <a:pt x="75133" y="412361"/>
                  </a:lnTo>
                  <a:lnTo>
                    <a:pt x="40490" y="412361"/>
                  </a:lnTo>
                  <a:lnTo>
                    <a:pt x="40279" y="399663"/>
                  </a:lnTo>
                  <a:close/>
                </a:path>
                <a:path w="81915" h="476250">
                  <a:moveTo>
                    <a:pt x="46628" y="399557"/>
                  </a:moveTo>
                  <a:lnTo>
                    <a:pt x="40279" y="399663"/>
                  </a:lnTo>
                  <a:lnTo>
                    <a:pt x="40490" y="412361"/>
                  </a:lnTo>
                  <a:lnTo>
                    <a:pt x="46838" y="412255"/>
                  </a:lnTo>
                  <a:lnTo>
                    <a:pt x="46628" y="399557"/>
                  </a:lnTo>
                  <a:close/>
                </a:path>
                <a:path w="81915" h="476250">
                  <a:moveTo>
                    <a:pt x="81549" y="398979"/>
                  </a:moveTo>
                  <a:lnTo>
                    <a:pt x="46628" y="399557"/>
                  </a:lnTo>
                  <a:lnTo>
                    <a:pt x="46838" y="412255"/>
                  </a:lnTo>
                  <a:lnTo>
                    <a:pt x="40490" y="412361"/>
                  </a:lnTo>
                  <a:lnTo>
                    <a:pt x="75133" y="412361"/>
                  </a:lnTo>
                  <a:lnTo>
                    <a:pt x="81549" y="398979"/>
                  </a:lnTo>
                  <a:close/>
                </a:path>
                <a:path w="81915" h="476250">
                  <a:moveTo>
                    <a:pt x="41269" y="76137"/>
                  </a:moveTo>
                  <a:lnTo>
                    <a:pt x="34920" y="76242"/>
                  </a:lnTo>
                  <a:lnTo>
                    <a:pt x="40279" y="399663"/>
                  </a:lnTo>
                  <a:lnTo>
                    <a:pt x="46628" y="399557"/>
                  </a:lnTo>
                  <a:lnTo>
                    <a:pt x="41269" y="76137"/>
                  </a:lnTo>
                  <a:close/>
                </a:path>
                <a:path w="81915" h="476250">
                  <a:moveTo>
                    <a:pt x="36832" y="0"/>
                  </a:moveTo>
                  <a:lnTo>
                    <a:pt x="0" y="76821"/>
                  </a:lnTo>
                  <a:lnTo>
                    <a:pt x="34920" y="76242"/>
                  </a:lnTo>
                  <a:lnTo>
                    <a:pt x="34710" y="63544"/>
                  </a:lnTo>
                  <a:lnTo>
                    <a:pt x="41059" y="63439"/>
                  </a:lnTo>
                  <a:lnTo>
                    <a:pt x="69876" y="63439"/>
                  </a:lnTo>
                  <a:lnTo>
                    <a:pt x="36832" y="0"/>
                  </a:lnTo>
                  <a:close/>
                </a:path>
                <a:path w="81915" h="476250">
                  <a:moveTo>
                    <a:pt x="41059" y="63439"/>
                  </a:moveTo>
                  <a:lnTo>
                    <a:pt x="34710" y="63544"/>
                  </a:lnTo>
                  <a:lnTo>
                    <a:pt x="34920" y="76242"/>
                  </a:lnTo>
                  <a:lnTo>
                    <a:pt x="41269" y="76137"/>
                  </a:lnTo>
                  <a:lnTo>
                    <a:pt x="41059" y="63439"/>
                  </a:lnTo>
                  <a:close/>
                </a:path>
                <a:path w="81915" h="476250">
                  <a:moveTo>
                    <a:pt x="69876" y="63439"/>
                  </a:moveTo>
                  <a:lnTo>
                    <a:pt x="41059" y="63439"/>
                  </a:lnTo>
                  <a:lnTo>
                    <a:pt x="41269" y="76137"/>
                  </a:lnTo>
                  <a:lnTo>
                    <a:pt x="76189" y="75558"/>
                  </a:lnTo>
                  <a:lnTo>
                    <a:pt x="69876" y="63439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20199" y="1560576"/>
              <a:ext cx="472440" cy="47243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763729" y="2031215"/>
              <a:ext cx="693420" cy="472440"/>
            </a:xfrm>
            <a:custGeom>
              <a:avLst/>
              <a:gdLst/>
              <a:ahLst/>
              <a:cxnLst/>
              <a:rect l="l" t="t" r="r" b="b"/>
              <a:pathLst>
                <a:path w="693420" h="472439">
                  <a:moveTo>
                    <a:pt x="41507" y="397904"/>
                  </a:moveTo>
                  <a:lnTo>
                    <a:pt x="0" y="472304"/>
                  </a:lnTo>
                  <a:lnTo>
                    <a:pt x="84423" y="460870"/>
                  </a:lnTo>
                  <a:lnTo>
                    <a:pt x="69629" y="439164"/>
                  </a:lnTo>
                  <a:lnTo>
                    <a:pt x="54258" y="439164"/>
                  </a:lnTo>
                  <a:lnTo>
                    <a:pt x="50681" y="433917"/>
                  </a:lnTo>
                  <a:lnTo>
                    <a:pt x="61177" y="426763"/>
                  </a:lnTo>
                  <a:lnTo>
                    <a:pt x="41507" y="397904"/>
                  </a:lnTo>
                  <a:close/>
                </a:path>
                <a:path w="693420" h="472439">
                  <a:moveTo>
                    <a:pt x="61177" y="426763"/>
                  </a:moveTo>
                  <a:lnTo>
                    <a:pt x="50681" y="433917"/>
                  </a:lnTo>
                  <a:lnTo>
                    <a:pt x="54258" y="439164"/>
                  </a:lnTo>
                  <a:lnTo>
                    <a:pt x="64753" y="432011"/>
                  </a:lnTo>
                  <a:lnTo>
                    <a:pt x="61177" y="426763"/>
                  </a:lnTo>
                  <a:close/>
                </a:path>
                <a:path w="693420" h="472439">
                  <a:moveTo>
                    <a:pt x="64753" y="432011"/>
                  </a:moveTo>
                  <a:lnTo>
                    <a:pt x="54258" y="439164"/>
                  </a:lnTo>
                  <a:lnTo>
                    <a:pt x="69629" y="439164"/>
                  </a:lnTo>
                  <a:lnTo>
                    <a:pt x="64753" y="432011"/>
                  </a:lnTo>
                  <a:close/>
                </a:path>
                <a:path w="693420" h="472439">
                  <a:moveTo>
                    <a:pt x="628201" y="40291"/>
                  </a:moveTo>
                  <a:lnTo>
                    <a:pt x="61177" y="426763"/>
                  </a:lnTo>
                  <a:lnTo>
                    <a:pt x="64753" y="432011"/>
                  </a:lnTo>
                  <a:lnTo>
                    <a:pt x="631778" y="45539"/>
                  </a:lnTo>
                  <a:lnTo>
                    <a:pt x="628201" y="40291"/>
                  </a:lnTo>
                  <a:close/>
                </a:path>
                <a:path w="693420" h="472439">
                  <a:moveTo>
                    <a:pt x="674466" y="33139"/>
                  </a:moveTo>
                  <a:lnTo>
                    <a:pt x="638695" y="33139"/>
                  </a:lnTo>
                  <a:lnTo>
                    <a:pt x="642272" y="38387"/>
                  </a:lnTo>
                  <a:lnTo>
                    <a:pt x="631778" y="45539"/>
                  </a:lnTo>
                  <a:lnTo>
                    <a:pt x="651447" y="74399"/>
                  </a:lnTo>
                  <a:lnTo>
                    <a:pt x="674466" y="33139"/>
                  </a:lnTo>
                  <a:close/>
                </a:path>
                <a:path w="693420" h="472439">
                  <a:moveTo>
                    <a:pt x="638695" y="33139"/>
                  </a:moveTo>
                  <a:lnTo>
                    <a:pt x="628201" y="40291"/>
                  </a:lnTo>
                  <a:lnTo>
                    <a:pt x="631778" y="45539"/>
                  </a:lnTo>
                  <a:lnTo>
                    <a:pt x="642272" y="38387"/>
                  </a:lnTo>
                  <a:lnTo>
                    <a:pt x="638695" y="33139"/>
                  </a:lnTo>
                  <a:close/>
                </a:path>
                <a:path w="693420" h="472439">
                  <a:moveTo>
                    <a:pt x="692955" y="0"/>
                  </a:moveTo>
                  <a:lnTo>
                    <a:pt x="608531" y="11432"/>
                  </a:lnTo>
                  <a:lnTo>
                    <a:pt x="628201" y="40291"/>
                  </a:lnTo>
                  <a:lnTo>
                    <a:pt x="638695" y="33139"/>
                  </a:lnTo>
                  <a:lnTo>
                    <a:pt x="674466" y="33139"/>
                  </a:lnTo>
                  <a:lnTo>
                    <a:pt x="692955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68255" y="2551176"/>
              <a:ext cx="579120" cy="576072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610856" y="1536191"/>
            <a:ext cx="441959" cy="44500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604966" y="1531068"/>
            <a:ext cx="3893185" cy="426720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114935" rIns="0" bIns="0" rtlCol="0">
            <a:spAutoFit/>
          </a:bodyPr>
          <a:lstStyle/>
          <a:p>
            <a:pPr marL="822325" algn="ctr">
              <a:lnSpc>
                <a:spcPct val="100000"/>
              </a:lnSpc>
              <a:spcBef>
                <a:spcPts val="90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IGW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000">
              <a:latin typeface="Calibri"/>
              <a:cs typeface="Calibri"/>
            </a:endParaRPr>
          </a:p>
          <a:p>
            <a:pPr marR="769620" algn="r">
              <a:lnSpc>
                <a:spcPct val="100000"/>
              </a:lnSpc>
            </a:pP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NAT</a:t>
            </a:r>
            <a:endParaRPr sz="1800">
              <a:latin typeface="Calibri"/>
              <a:cs typeface="Calibri"/>
            </a:endParaRPr>
          </a:p>
          <a:p>
            <a:pPr marL="727075">
              <a:lnSpc>
                <a:spcPct val="100000"/>
              </a:lnSpc>
              <a:spcBef>
                <a:spcPts val="1839"/>
              </a:spcBef>
            </a:pPr>
            <a:r>
              <a:rPr sz="1400" spc="10" dirty="0">
                <a:solidFill>
                  <a:srgbClr val="444949"/>
                </a:solidFill>
                <a:latin typeface="Arial"/>
                <a:cs typeface="Arial"/>
              </a:rPr>
              <a:t>Public</a:t>
            </a:r>
            <a:r>
              <a:rPr sz="1400" spc="-5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Subnet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 marL="1315085" marR="1402080" algn="ctr">
              <a:lnSpc>
                <a:spcPct val="237100"/>
              </a:lnSpc>
              <a:spcBef>
                <a:spcPts val="969"/>
              </a:spcBef>
            </a:pPr>
            <a:r>
              <a:rPr sz="1400" spc="-10" dirty="0">
                <a:solidFill>
                  <a:srgbClr val="444949"/>
                </a:solidFill>
                <a:latin typeface="Arial"/>
                <a:cs typeface="Arial"/>
              </a:rPr>
              <a:t>Private</a:t>
            </a:r>
            <a:r>
              <a:rPr sz="1400" spc="-7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5" dirty="0">
                <a:solidFill>
                  <a:srgbClr val="444949"/>
                </a:solidFill>
                <a:latin typeface="Arial"/>
                <a:cs typeface="Arial"/>
              </a:rPr>
              <a:t>Subnet </a:t>
            </a:r>
            <a:r>
              <a:rPr sz="1400" spc="-37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Arial"/>
                <a:cs typeface="Arial"/>
              </a:rPr>
              <a:t>AZ</a:t>
            </a:r>
            <a:r>
              <a:rPr sz="1400" spc="-2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1400" spc="-30" dirty="0">
                <a:solidFill>
                  <a:srgbClr val="444949"/>
                </a:solidFill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86646" y="731011"/>
            <a:ext cx="518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07474" y="2063330"/>
            <a:ext cx="487680" cy="2277110"/>
          </a:xfrm>
          <a:custGeom>
            <a:avLst/>
            <a:gdLst/>
            <a:ahLst/>
            <a:cxnLst/>
            <a:rect l="l" t="t" r="r" b="b"/>
            <a:pathLst>
              <a:path w="487679" h="2277110">
                <a:moveTo>
                  <a:pt x="451815" y="486092"/>
                </a:moveTo>
                <a:lnTo>
                  <a:pt x="53949" y="53911"/>
                </a:lnTo>
                <a:lnTo>
                  <a:pt x="64096" y="44564"/>
                </a:lnTo>
                <a:lnTo>
                  <a:pt x="79641" y="30251"/>
                </a:lnTo>
                <a:lnTo>
                  <a:pt x="0" y="0"/>
                </a:lnTo>
                <a:lnTo>
                  <a:pt x="23583" y="81864"/>
                </a:lnTo>
                <a:lnTo>
                  <a:pt x="49276" y="58216"/>
                </a:lnTo>
                <a:lnTo>
                  <a:pt x="447141" y="490397"/>
                </a:lnTo>
                <a:lnTo>
                  <a:pt x="451815" y="486092"/>
                </a:lnTo>
                <a:close/>
              </a:path>
              <a:path w="487679" h="2277110">
                <a:moveTo>
                  <a:pt x="487578" y="1139863"/>
                </a:moveTo>
                <a:lnTo>
                  <a:pt x="481228" y="1127163"/>
                </a:lnTo>
                <a:lnTo>
                  <a:pt x="449478" y="1063663"/>
                </a:lnTo>
                <a:lnTo>
                  <a:pt x="411378" y="1139863"/>
                </a:lnTo>
                <a:lnTo>
                  <a:pt x="446303" y="1139863"/>
                </a:lnTo>
                <a:lnTo>
                  <a:pt x="446303" y="2270696"/>
                </a:lnTo>
                <a:lnTo>
                  <a:pt x="0" y="2270696"/>
                </a:lnTo>
                <a:lnTo>
                  <a:pt x="0" y="2277046"/>
                </a:lnTo>
                <a:lnTo>
                  <a:pt x="452653" y="2277046"/>
                </a:lnTo>
                <a:lnTo>
                  <a:pt x="452653" y="2273871"/>
                </a:lnTo>
                <a:lnTo>
                  <a:pt x="452653" y="2270696"/>
                </a:lnTo>
                <a:lnTo>
                  <a:pt x="452653" y="1139863"/>
                </a:lnTo>
                <a:lnTo>
                  <a:pt x="487578" y="1139863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28815" y="1794310"/>
            <a:ext cx="2707005" cy="4123690"/>
          </a:xfrm>
          <a:custGeom>
            <a:avLst/>
            <a:gdLst/>
            <a:ahLst/>
            <a:cxnLst/>
            <a:rect l="l" t="t" r="r" b="b"/>
            <a:pathLst>
              <a:path w="2707004" h="4123690">
                <a:moveTo>
                  <a:pt x="2706917" y="0"/>
                </a:moveTo>
                <a:lnTo>
                  <a:pt x="0" y="0"/>
                </a:lnTo>
                <a:lnTo>
                  <a:pt x="0" y="4123266"/>
                </a:lnTo>
                <a:lnTo>
                  <a:pt x="2706917" y="4123266"/>
                </a:lnTo>
                <a:lnTo>
                  <a:pt x="2706917" y="0"/>
                </a:lnTo>
                <a:close/>
              </a:path>
            </a:pathLst>
          </a:custGeom>
          <a:solidFill>
            <a:srgbClr val="1D89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354443" y="1816100"/>
            <a:ext cx="85851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3B67BC"/>
                </a:solidFill>
                <a:latin typeface="Calibri"/>
                <a:cs typeface="Calibri"/>
              </a:rPr>
              <a:t>Public</a:t>
            </a:r>
            <a:r>
              <a:rPr sz="1200" spc="-60" dirty="0">
                <a:solidFill>
                  <a:srgbClr val="3B67BC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3B67BC"/>
                </a:solidFill>
                <a:latin typeface="Calibri"/>
                <a:cs typeface="Calibri"/>
              </a:rPr>
              <a:t>subnet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340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Network</a:t>
            </a:r>
            <a:r>
              <a:rPr spc="-220" dirty="0"/>
              <a:t> </a:t>
            </a:r>
            <a:r>
              <a:rPr spc="-270" dirty="0"/>
              <a:t>ACL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280" dirty="0"/>
              <a:t>Security</a:t>
            </a:r>
            <a:r>
              <a:rPr spc="55" dirty="0"/>
              <a:t> </a:t>
            </a:r>
            <a:r>
              <a:rPr spc="-250" dirty="0"/>
              <a:t>Groups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391412"/>
            <a:ext cx="5488940" cy="2011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NACL</a:t>
            </a:r>
            <a:r>
              <a:rPr sz="3825" spc="3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(Network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ACL)</a:t>
            </a:r>
            <a:endParaRPr sz="26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firewall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traffic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200" spc="-5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DEN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ule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attached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0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</a:t>
            </a:r>
            <a:r>
              <a:rPr sz="3225" spc="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ddr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3760086"/>
            <a:ext cx="5624195" cy="195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050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3825" spc="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marR="23495" lvl="1" indent="-228600">
              <a:lnSpc>
                <a:spcPts val="2180"/>
              </a:lnSpc>
              <a:spcBef>
                <a:spcPts val="4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firewall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traffic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9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an </a:t>
            </a:r>
            <a:r>
              <a:rPr sz="3225" spc="-83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15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15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1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1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15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1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1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15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1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15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15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15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1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15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1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15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15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1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1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1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1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15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ule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79100"/>
              </a:lnSpc>
              <a:spcBef>
                <a:spcPts val="53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addresses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 </a:t>
            </a:r>
            <a:r>
              <a:rPr sz="2200" spc="-5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34271" y="2502407"/>
            <a:ext cx="914400" cy="91440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8381875" y="2794508"/>
            <a:ext cx="5219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CL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345671" y="3604718"/>
            <a:ext cx="2181225" cy="2062480"/>
          </a:xfrm>
          <a:custGeom>
            <a:avLst/>
            <a:gdLst/>
            <a:ahLst/>
            <a:cxnLst/>
            <a:rect l="l" t="t" r="r" b="b"/>
            <a:pathLst>
              <a:path w="2181225" h="2062479">
                <a:moveTo>
                  <a:pt x="0" y="0"/>
                </a:moveTo>
                <a:lnTo>
                  <a:pt x="2180721" y="0"/>
                </a:lnTo>
                <a:lnTo>
                  <a:pt x="2180721" y="2062362"/>
                </a:lnTo>
                <a:lnTo>
                  <a:pt x="0" y="2062362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DF331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976894" y="5412740"/>
            <a:ext cx="91884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DF3312"/>
                </a:solidFill>
                <a:latin typeface="Calibri"/>
                <a:cs typeface="Calibri"/>
              </a:rPr>
              <a:t>Security</a:t>
            </a:r>
            <a:r>
              <a:rPr sz="1200" spc="-65" dirty="0">
                <a:solidFill>
                  <a:srgbClr val="DF3312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DF3312"/>
                </a:solidFill>
                <a:latin typeface="Calibri"/>
                <a:cs typeface="Calibri"/>
              </a:rPr>
              <a:t>group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7601857" y="1440201"/>
            <a:ext cx="3563620" cy="4704080"/>
            <a:chOff x="7601857" y="1440201"/>
            <a:chExt cx="3563620" cy="4704080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28431" y="1789176"/>
              <a:ext cx="277368" cy="27736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608207" y="1446551"/>
              <a:ext cx="3550920" cy="4691380"/>
            </a:xfrm>
            <a:custGeom>
              <a:avLst/>
              <a:gdLst/>
              <a:ahLst/>
              <a:cxnLst/>
              <a:rect l="l" t="t" r="r" b="b"/>
              <a:pathLst>
                <a:path w="3550920" h="4691380">
                  <a:moveTo>
                    <a:pt x="0" y="0"/>
                  </a:moveTo>
                  <a:lnTo>
                    <a:pt x="3550859" y="0"/>
                  </a:lnTo>
                  <a:lnTo>
                    <a:pt x="3550859" y="4691157"/>
                  </a:lnTo>
                  <a:lnTo>
                    <a:pt x="0" y="469115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B6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052707" y="1511300"/>
            <a:ext cx="2717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3B67BC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3B67BC"/>
                </a:solidFill>
                <a:latin typeface="Calibri"/>
                <a:cs typeface="Calibri"/>
              </a:rPr>
              <a:t>PC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607807" y="956110"/>
            <a:ext cx="2536190" cy="4368800"/>
            <a:chOff x="7607807" y="956110"/>
            <a:chExt cx="2536190" cy="436880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07807" y="1444752"/>
              <a:ext cx="332231" cy="33223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9276918" y="956119"/>
              <a:ext cx="381000" cy="3319145"/>
            </a:xfrm>
            <a:custGeom>
              <a:avLst/>
              <a:gdLst/>
              <a:ahLst/>
              <a:cxnLst/>
              <a:rect l="l" t="t" r="r" b="b"/>
              <a:pathLst>
                <a:path w="381000" h="3319145">
                  <a:moveTo>
                    <a:pt x="76200" y="3242818"/>
                  </a:moveTo>
                  <a:lnTo>
                    <a:pt x="41275" y="3242818"/>
                  </a:lnTo>
                  <a:lnTo>
                    <a:pt x="41275" y="2459469"/>
                  </a:lnTo>
                  <a:lnTo>
                    <a:pt x="34925" y="2459469"/>
                  </a:lnTo>
                  <a:lnTo>
                    <a:pt x="34925" y="3242818"/>
                  </a:lnTo>
                  <a:lnTo>
                    <a:pt x="0" y="3242818"/>
                  </a:lnTo>
                  <a:lnTo>
                    <a:pt x="38100" y="3319018"/>
                  </a:lnTo>
                  <a:lnTo>
                    <a:pt x="69850" y="3255518"/>
                  </a:lnTo>
                  <a:lnTo>
                    <a:pt x="76200" y="3242818"/>
                  </a:lnTo>
                  <a:close/>
                </a:path>
                <a:path w="381000" h="3319145">
                  <a:moveTo>
                    <a:pt x="76200" y="1470685"/>
                  </a:moveTo>
                  <a:lnTo>
                    <a:pt x="41275" y="1470685"/>
                  </a:lnTo>
                  <a:lnTo>
                    <a:pt x="41275" y="0"/>
                  </a:lnTo>
                  <a:lnTo>
                    <a:pt x="34925" y="0"/>
                  </a:lnTo>
                  <a:lnTo>
                    <a:pt x="34925" y="1470685"/>
                  </a:lnTo>
                  <a:lnTo>
                    <a:pt x="0" y="1470685"/>
                  </a:lnTo>
                  <a:lnTo>
                    <a:pt x="38100" y="1546885"/>
                  </a:lnTo>
                  <a:lnTo>
                    <a:pt x="69850" y="1483385"/>
                  </a:lnTo>
                  <a:lnTo>
                    <a:pt x="76200" y="1470685"/>
                  </a:lnTo>
                  <a:close/>
                </a:path>
                <a:path w="381000" h="3319145">
                  <a:moveTo>
                    <a:pt x="381000" y="2535669"/>
                  </a:moveTo>
                  <a:lnTo>
                    <a:pt x="374650" y="2522969"/>
                  </a:lnTo>
                  <a:lnTo>
                    <a:pt x="342900" y="2459469"/>
                  </a:lnTo>
                  <a:lnTo>
                    <a:pt x="304800" y="2535669"/>
                  </a:lnTo>
                  <a:lnTo>
                    <a:pt x="339725" y="2535669"/>
                  </a:lnTo>
                  <a:lnTo>
                    <a:pt x="339725" y="3319018"/>
                  </a:lnTo>
                  <a:lnTo>
                    <a:pt x="346075" y="3319018"/>
                  </a:lnTo>
                  <a:lnTo>
                    <a:pt x="346075" y="2535669"/>
                  </a:lnTo>
                  <a:lnTo>
                    <a:pt x="381000" y="2535669"/>
                  </a:lnTo>
                  <a:close/>
                </a:path>
                <a:path w="381000" h="3319145">
                  <a:moveTo>
                    <a:pt x="381000" y="76200"/>
                  </a:moveTo>
                  <a:lnTo>
                    <a:pt x="374650" y="63500"/>
                  </a:lnTo>
                  <a:lnTo>
                    <a:pt x="342900" y="0"/>
                  </a:lnTo>
                  <a:lnTo>
                    <a:pt x="304800" y="76200"/>
                  </a:lnTo>
                  <a:lnTo>
                    <a:pt x="339725" y="76200"/>
                  </a:lnTo>
                  <a:lnTo>
                    <a:pt x="339725" y="1546885"/>
                  </a:lnTo>
                  <a:lnTo>
                    <a:pt x="346075" y="1546885"/>
                  </a:lnTo>
                  <a:lnTo>
                    <a:pt x="346075" y="76200"/>
                  </a:lnTo>
                  <a:lnTo>
                    <a:pt x="381000" y="762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38615" y="3919727"/>
              <a:ext cx="1405127" cy="14051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30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</a:t>
            </a:r>
            <a:r>
              <a:rPr spc="-55" dirty="0"/>
              <a:t>e</a:t>
            </a:r>
            <a:r>
              <a:rPr spc="5" dirty="0"/>
              <a:t>t</a:t>
            </a:r>
            <a:r>
              <a:rPr spc="-40" dirty="0"/>
              <a:t>w</a:t>
            </a:r>
            <a:r>
              <a:rPr spc="-65" dirty="0"/>
              <a:t>o</a:t>
            </a:r>
            <a:r>
              <a:rPr spc="175" dirty="0"/>
              <a:t>r</a:t>
            </a:r>
            <a:r>
              <a:rPr spc="-325" dirty="0"/>
              <a:t>k</a:t>
            </a:r>
            <a:r>
              <a:rPr spc="-215" dirty="0"/>
              <a:t> </a:t>
            </a:r>
            <a:r>
              <a:rPr spc="-220" dirty="0"/>
              <a:t>A</a:t>
            </a:r>
            <a:r>
              <a:rPr spc="-335" dirty="0"/>
              <a:t>C</a:t>
            </a:r>
            <a:r>
              <a:rPr spc="-254" dirty="0"/>
              <a:t>L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490" dirty="0"/>
              <a:t>v</a:t>
            </a:r>
            <a:r>
              <a:rPr spc="-484" dirty="0"/>
              <a:t>s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100" dirty="0"/>
              <a:t>t</a:t>
            </a:r>
            <a:r>
              <a:rPr spc="-170" dirty="0"/>
              <a:t>y</a:t>
            </a:r>
            <a:r>
              <a:rPr spc="60" dirty="0"/>
              <a:t> </a:t>
            </a:r>
            <a:r>
              <a:rPr spc="-265" dirty="0"/>
              <a:t>G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430" dirty="0"/>
              <a:t>ps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4150" y="1530690"/>
            <a:ext cx="9245600" cy="41528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525382" y="5836411"/>
            <a:ext cx="592709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https://docs.aws.amazon.com/vpc/latest/userguide/VPC_Secur </a:t>
            </a:r>
            <a:r>
              <a:rPr sz="1800" spc="-395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ity.html#VPC_Security_Comparison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371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-310" dirty="0"/>
              <a:t>Fl</a:t>
            </a:r>
            <a:r>
              <a:rPr spc="-465" dirty="0"/>
              <a:t>o</a:t>
            </a:r>
            <a:r>
              <a:rPr spc="-65" dirty="0"/>
              <a:t>w</a:t>
            </a:r>
            <a:r>
              <a:rPr spc="55" dirty="0"/>
              <a:t> </a:t>
            </a:r>
            <a:r>
              <a:rPr spc="-229" dirty="0"/>
              <a:t>L</a:t>
            </a:r>
            <a:r>
              <a:rPr spc="-225" dirty="0"/>
              <a:t>o</a:t>
            </a:r>
            <a:r>
              <a:rPr spc="-575" dirty="0"/>
              <a:t>g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9730105" cy="4051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Cap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tu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ati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ab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af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goi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3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225" spc="-33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-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Fl</a:t>
            </a:r>
            <a:r>
              <a:rPr sz="22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gs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20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</a:t>
            </a:r>
            <a:r>
              <a:rPr sz="3225" spc="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Flow</a:t>
            </a:r>
            <a:r>
              <a:rPr sz="22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25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</a:t>
            </a:r>
            <a:r>
              <a:rPr sz="3225" spc="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6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Interface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Flow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05"/>
              </a:lnSpc>
              <a:spcBef>
                <a:spcPts val="36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troubleshoot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connectivity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issues.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subnets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520"/>
              </a:lnSpc>
              <a:spcBef>
                <a:spcPts val="9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Captures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interfaces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too: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ElastiCache,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RDS,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Aurora,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etc…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Flow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6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65664" y="323088"/>
            <a:ext cx="920496" cy="920495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7857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-919" dirty="0"/>
              <a:t>P</a:t>
            </a:r>
            <a:r>
              <a:rPr spc="-340" dirty="0"/>
              <a:t>ee</a:t>
            </a:r>
            <a:r>
              <a:rPr spc="105" dirty="0"/>
              <a:t>r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0" dirty="0"/>
              <a:t>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5309870" cy="4290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416559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vat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 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  <a:p>
            <a:pPr marL="241300" marR="27178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Mu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P 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marR="36449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 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communicate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another)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660397" y="2776162"/>
            <a:ext cx="2762885" cy="1988820"/>
            <a:chOff x="7660397" y="2776162"/>
            <a:chExt cx="2762885" cy="1988820"/>
          </a:xfrm>
        </p:grpSpPr>
        <p:sp>
          <p:nvSpPr>
            <p:cNvPr id="7" name="object 7"/>
            <p:cNvSpPr/>
            <p:nvPr/>
          </p:nvSpPr>
          <p:spPr>
            <a:xfrm>
              <a:off x="7660397" y="2776162"/>
              <a:ext cx="2407285" cy="121920"/>
            </a:xfrm>
            <a:custGeom>
              <a:avLst/>
              <a:gdLst/>
              <a:ahLst/>
              <a:cxnLst/>
              <a:rect l="l" t="t" r="r" b="b"/>
              <a:pathLst>
                <a:path w="2407284" h="121919">
                  <a:moveTo>
                    <a:pt x="2292682" y="83393"/>
                  </a:moveTo>
                  <a:lnTo>
                    <a:pt x="2292557" y="121493"/>
                  </a:lnTo>
                  <a:lnTo>
                    <a:pt x="2369261" y="83456"/>
                  </a:lnTo>
                  <a:lnTo>
                    <a:pt x="2311727" y="83456"/>
                  </a:lnTo>
                  <a:lnTo>
                    <a:pt x="2292682" y="83393"/>
                  </a:lnTo>
                  <a:close/>
                </a:path>
                <a:path w="2407284" h="121919">
                  <a:moveTo>
                    <a:pt x="114487" y="0"/>
                  </a:moveTo>
                  <a:lnTo>
                    <a:pt x="0" y="56771"/>
                  </a:lnTo>
                  <a:lnTo>
                    <a:pt x="114110" y="114298"/>
                  </a:lnTo>
                  <a:lnTo>
                    <a:pt x="114236" y="76199"/>
                  </a:lnTo>
                  <a:lnTo>
                    <a:pt x="95182" y="76136"/>
                  </a:lnTo>
                  <a:lnTo>
                    <a:pt x="95309" y="38036"/>
                  </a:lnTo>
                  <a:lnTo>
                    <a:pt x="114362" y="38036"/>
                  </a:lnTo>
                  <a:lnTo>
                    <a:pt x="114487" y="0"/>
                  </a:lnTo>
                  <a:close/>
                </a:path>
                <a:path w="2407284" h="121919">
                  <a:moveTo>
                    <a:pt x="2292808" y="45293"/>
                  </a:moveTo>
                  <a:lnTo>
                    <a:pt x="2292682" y="83393"/>
                  </a:lnTo>
                  <a:lnTo>
                    <a:pt x="2311727" y="83456"/>
                  </a:lnTo>
                  <a:lnTo>
                    <a:pt x="2311853" y="45356"/>
                  </a:lnTo>
                  <a:lnTo>
                    <a:pt x="2292808" y="45293"/>
                  </a:lnTo>
                  <a:close/>
                </a:path>
                <a:path w="2407284" h="121919">
                  <a:moveTo>
                    <a:pt x="2292934" y="7194"/>
                  </a:moveTo>
                  <a:lnTo>
                    <a:pt x="2292808" y="45293"/>
                  </a:lnTo>
                  <a:lnTo>
                    <a:pt x="2311853" y="45356"/>
                  </a:lnTo>
                  <a:lnTo>
                    <a:pt x="2311727" y="83456"/>
                  </a:lnTo>
                  <a:lnTo>
                    <a:pt x="2369261" y="83456"/>
                  </a:lnTo>
                  <a:lnTo>
                    <a:pt x="2407044" y="64720"/>
                  </a:lnTo>
                  <a:lnTo>
                    <a:pt x="2292934" y="7194"/>
                  </a:lnTo>
                  <a:close/>
                </a:path>
                <a:path w="2407284" h="121919">
                  <a:moveTo>
                    <a:pt x="114362" y="38099"/>
                  </a:moveTo>
                  <a:lnTo>
                    <a:pt x="114236" y="76199"/>
                  </a:lnTo>
                  <a:lnTo>
                    <a:pt x="2292682" y="83393"/>
                  </a:lnTo>
                  <a:lnTo>
                    <a:pt x="2292808" y="45293"/>
                  </a:lnTo>
                  <a:lnTo>
                    <a:pt x="114362" y="38099"/>
                  </a:lnTo>
                  <a:close/>
                </a:path>
                <a:path w="2407284" h="121919">
                  <a:moveTo>
                    <a:pt x="95309" y="38036"/>
                  </a:moveTo>
                  <a:lnTo>
                    <a:pt x="95182" y="76136"/>
                  </a:lnTo>
                  <a:lnTo>
                    <a:pt x="114236" y="76199"/>
                  </a:lnTo>
                  <a:lnTo>
                    <a:pt x="114362" y="38099"/>
                  </a:lnTo>
                  <a:lnTo>
                    <a:pt x="95309" y="38036"/>
                  </a:lnTo>
                  <a:close/>
                </a:path>
                <a:path w="2407284" h="121919">
                  <a:moveTo>
                    <a:pt x="114362" y="38036"/>
                  </a:moveTo>
                  <a:lnTo>
                    <a:pt x="95309" y="38036"/>
                  </a:lnTo>
                  <a:lnTo>
                    <a:pt x="114362" y="38099"/>
                  </a:lnTo>
                  <a:close/>
                </a:path>
              </a:pathLst>
            </a:custGeom>
            <a:solidFill>
              <a:srgbClr val="444949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9255015" y="3196483"/>
              <a:ext cx="1168400" cy="1568450"/>
            </a:xfrm>
            <a:custGeom>
              <a:avLst/>
              <a:gdLst/>
              <a:ahLst/>
              <a:cxnLst/>
              <a:rect l="l" t="t" r="r" b="b"/>
              <a:pathLst>
                <a:path w="1168400" h="1568450">
                  <a:moveTo>
                    <a:pt x="22439" y="1442472"/>
                  </a:moveTo>
                  <a:lnTo>
                    <a:pt x="0" y="1568278"/>
                  </a:lnTo>
                  <a:lnTo>
                    <a:pt x="114108" y="1510746"/>
                  </a:lnTo>
                  <a:lnTo>
                    <a:pt x="104069" y="1503269"/>
                  </a:lnTo>
                  <a:lnTo>
                    <a:pt x="72170" y="1503269"/>
                  </a:lnTo>
                  <a:lnTo>
                    <a:pt x="41614" y="1480511"/>
                  </a:lnTo>
                  <a:lnTo>
                    <a:pt x="52995" y="1465230"/>
                  </a:lnTo>
                  <a:lnTo>
                    <a:pt x="22439" y="1442472"/>
                  </a:lnTo>
                  <a:close/>
                </a:path>
                <a:path w="1168400" h="1568450">
                  <a:moveTo>
                    <a:pt x="52995" y="1465230"/>
                  </a:moveTo>
                  <a:lnTo>
                    <a:pt x="41614" y="1480511"/>
                  </a:lnTo>
                  <a:lnTo>
                    <a:pt x="72170" y="1503269"/>
                  </a:lnTo>
                  <a:lnTo>
                    <a:pt x="83551" y="1487988"/>
                  </a:lnTo>
                  <a:lnTo>
                    <a:pt x="52995" y="1465230"/>
                  </a:lnTo>
                  <a:close/>
                </a:path>
                <a:path w="1168400" h="1568450">
                  <a:moveTo>
                    <a:pt x="83551" y="1487988"/>
                  </a:moveTo>
                  <a:lnTo>
                    <a:pt x="72170" y="1503269"/>
                  </a:lnTo>
                  <a:lnTo>
                    <a:pt x="104069" y="1503269"/>
                  </a:lnTo>
                  <a:lnTo>
                    <a:pt x="83551" y="1487988"/>
                  </a:lnTo>
                  <a:close/>
                </a:path>
                <a:path w="1168400" h="1568450">
                  <a:moveTo>
                    <a:pt x="1084475" y="80290"/>
                  </a:moveTo>
                  <a:lnTo>
                    <a:pt x="52995" y="1465230"/>
                  </a:lnTo>
                  <a:lnTo>
                    <a:pt x="83551" y="1487988"/>
                  </a:lnTo>
                  <a:lnTo>
                    <a:pt x="1115030" y="103048"/>
                  </a:lnTo>
                  <a:lnTo>
                    <a:pt x="1084475" y="80290"/>
                  </a:lnTo>
                  <a:close/>
                </a:path>
                <a:path w="1168400" h="1568450">
                  <a:moveTo>
                    <a:pt x="1156430" y="65012"/>
                  </a:moveTo>
                  <a:lnTo>
                    <a:pt x="1095853" y="65012"/>
                  </a:lnTo>
                  <a:lnTo>
                    <a:pt x="1126409" y="87769"/>
                  </a:lnTo>
                  <a:lnTo>
                    <a:pt x="1115030" y="103048"/>
                  </a:lnTo>
                  <a:lnTo>
                    <a:pt x="1145586" y="125806"/>
                  </a:lnTo>
                  <a:lnTo>
                    <a:pt x="1156430" y="65012"/>
                  </a:lnTo>
                  <a:close/>
                </a:path>
                <a:path w="1168400" h="1568450">
                  <a:moveTo>
                    <a:pt x="1095853" y="65012"/>
                  </a:moveTo>
                  <a:lnTo>
                    <a:pt x="1084475" y="80290"/>
                  </a:lnTo>
                  <a:lnTo>
                    <a:pt x="1115030" y="103048"/>
                  </a:lnTo>
                  <a:lnTo>
                    <a:pt x="1126409" y="87769"/>
                  </a:lnTo>
                  <a:lnTo>
                    <a:pt x="1095853" y="65012"/>
                  </a:lnTo>
                  <a:close/>
                </a:path>
                <a:path w="1168400" h="1568450">
                  <a:moveTo>
                    <a:pt x="1168026" y="0"/>
                  </a:moveTo>
                  <a:lnTo>
                    <a:pt x="1053918" y="57532"/>
                  </a:lnTo>
                  <a:lnTo>
                    <a:pt x="1084475" y="80290"/>
                  </a:lnTo>
                  <a:lnTo>
                    <a:pt x="1095853" y="65012"/>
                  </a:lnTo>
                  <a:lnTo>
                    <a:pt x="1156430" y="65012"/>
                  </a:lnTo>
                  <a:lnTo>
                    <a:pt x="1168026" y="0"/>
                  </a:lnTo>
                  <a:close/>
                </a:path>
              </a:pathLst>
            </a:custGeom>
            <a:solidFill>
              <a:srgbClr val="444949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8466250" y="1721611"/>
            <a:ext cx="79438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41605" marR="5080" indent="-129539">
              <a:lnSpc>
                <a:spcPct val="103299"/>
              </a:lnSpc>
              <a:spcBef>
                <a:spcPts val="5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peering </a:t>
            </a:r>
            <a:r>
              <a:rPr sz="1200" b="1" spc="-25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150" spc="-620" dirty="0">
                <a:solidFill>
                  <a:srgbClr val="444949"/>
                </a:solidFill>
                <a:latin typeface="Wingdings"/>
                <a:cs typeface="Wingdings"/>
              </a:rPr>
              <a:t></a:t>
            </a:r>
            <a:r>
              <a:rPr sz="1150" spc="-1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-60" dirty="0">
                <a:solidFill>
                  <a:srgbClr val="444949"/>
                </a:solidFill>
                <a:latin typeface="Wingdings"/>
                <a:cs typeface="Wingdings"/>
              </a:rPr>
              <a:t>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896530" y="4449571"/>
            <a:ext cx="79438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47320" marR="5080" indent="-135255">
              <a:lnSpc>
                <a:spcPct val="103299"/>
              </a:lnSpc>
              <a:spcBef>
                <a:spcPts val="50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peering </a:t>
            </a:r>
            <a:r>
              <a:rPr sz="1200" b="1" spc="-25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150" spc="-620" dirty="0">
                <a:solidFill>
                  <a:srgbClr val="444949"/>
                </a:solidFill>
                <a:latin typeface="Wingdings"/>
                <a:cs typeface="Wingdings"/>
              </a:rPr>
              <a:t></a:t>
            </a:r>
            <a:r>
              <a:rPr sz="1150" spc="-1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-60" dirty="0">
                <a:solidFill>
                  <a:srgbClr val="444949"/>
                </a:solidFill>
                <a:latin typeface="Wingdings"/>
                <a:cs typeface="Wingdings"/>
              </a:rPr>
              <a:t>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9141" y="2020315"/>
            <a:ext cx="594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99260" y="4038092"/>
            <a:ext cx="576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202239" y="2096515"/>
            <a:ext cx="583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37684" y="4419092"/>
            <a:ext cx="794385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44145" marR="5080" indent="-132080">
              <a:lnSpc>
                <a:spcPct val="105000"/>
              </a:lnSpc>
              <a:spcBef>
                <a:spcPts val="25"/>
              </a:spcBef>
            </a:pP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2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peering </a:t>
            </a:r>
            <a:r>
              <a:rPr sz="1200" b="1" spc="-25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150" spc="-620" dirty="0">
                <a:solidFill>
                  <a:srgbClr val="444949"/>
                </a:solidFill>
                <a:latin typeface="Wingdings"/>
                <a:cs typeface="Wingdings"/>
              </a:rPr>
              <a:t></a:t>
            </a:r>
            <a:r>
              <a:rPr sz="1150" spc="-15" dirty="0">
                <a:solidFill>
                  <a:srgbClr val="444949"/>
                </a:solidFill>
                <a:latin typeface="Times New Roman"/>
                <a:cs typeface="Times New Roman"/>
              </a:rPr>
              <a:t> </a:t>
            </a:r>
            <a:r>
              <a:rPr sz="1150" spc="-60" dirty="0">
                <a:solidFill>
                  <a:srgbClr val="444949"/>
                </a:solidFill>
                <a:latin typeface="Wingdings"/>
                <a:cs typeface="Wingdings"/>
              </a:rPr>
              <a:t></a:t>
            </a:r>
            <a:r>
              <a:rPr sz="1200" b="1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592311" y="2154935"/>
            <a:ext cx="2188845" cy="2255520"/>
            <a:chOff x="8592311" y="2154935"/>
            <a:chExt cx="2188845" cy="225552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64495" y="2484119"/>
              <a:ext cx="716279" cy="71323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92311" y="2154935"/>
              <a:ext cx="588264" cy="58826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00487" y="3822191"/>
              <a:ext cx="588264" cy="588263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6946392" y="2474976"/>
            <a:ext cx="2310765" cy="2646045"/>
            <a:chOff x="6946392" y="2474976"/>
            <a:chExt cx="2310765" cy="2646045"/>
          </a:xfrm>
        </p:grpSpPr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46392" y="2474976"/>
              <a:ext cx="716279" cy="71627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3544" y="4407408"/>
              <a:ext cx="713231" cy="71323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41464" y="3800856"/>
              <a:ext cx="588264" cy="588263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304797" y="3188534"/>
              <a:ext cx="1239520" cy="1576705"/>
            </a:xfrm>
            <a:custGeom>
              <a:avLst/>
              <a:gdLst/>
              <a:ahLst/>
              <a:cxnLst/>
              <a:rect l="l" t="t" r="r" b="b"/>
              <a:pathLst>
                <a:path w="1239520" h="1576704">
                  <a:moveTo>
                    <a:pt x="1153405" y="1498139"/>
                  </a:moveTo>
                  <a:lnTo>
                    <a:pt x="1123452" y="1521684"/>
                  </a:lnTo>
                  <a:lnTo>
                    <a:pt x="1239018" y="1576227"/>
                  </a:lnTo>
                  <a:lnTo>
                    <a:pt x="1226058" y="1513117"/>
                  </a:lnTo>
                  <a:lnTo>
                    <a:pt x="1165179" y="1513117"/>
                  </a:lnTo>
                  <a:lnTo>
                    <a:pt x="1153405" y="1498139"/>
                  </a:lnTo>
                  <a:close/>
                </a:path>
                <a:path w="1239520" h="1576704">
                  <a:moveTo>
                    <a:pt x="1183358" y="1474594"/>
                  </a:moveTo>
                  <a:lnTo>
                    <a:pt x="1153405" y="1498139"/>
                  </a:lnTo>
                  <a:lnTo>
                    <a:pt x="1165179" y="1513117"/>
                  </a:lnTo>
                  <a:lnTo>
                    <a:pt x="1195132" y="1489571"/>
                  </a:lnTo>
                  <a:lnTo>
                    <a:pt x="1183358" y="1474594"/>
                  </a:lnTo>
                  <a:close/>
                </a:path>
                <a:path w="1239520" h="1576704">
                  <a:moveTo>
                    <a:pt x="1213312" y="1451048"/>
                  </a:moveTo>
                  <a:lnTo>
                    <a:pt x="1183358" y="1474594"/>
                  </a:lnTo>
                  <a:lnTo>
                    <a:pt x="1195132" y="1489571"/>
                  </a:lnTo>
                  <a:lnTo>
                    <a:pt x="1165179" y="1513117"/>
                  </a:lnTo>
                  <a:lnTo>
                    <a:pt x="1226058" y="1513117"/>
                  </a:lnTo>
                  <a:lnTo>
                    <a:pt x="1213312" y="1451048"/>
                  </a:lnTo>
                  <a:close/>
                </a:path>
                <a:path w="1239520" h="1576704">
                  <a:moveTo>
                    <a:pt x="85612" y="78088"/>
                  </a:moveTo>
                  <a:lnTo>
                    <a:pt x="55660" y="101633"/>
                  </a:lnTo>
                  <a:lnTo>
                    <a:pt x="1153405" y="1498139"/>
                  </a:lnTo>
                  <a:lnTo>
                    <a:pt x="1183358" y="1474594"/>
                  </a:lnTo>
                  <a:lnTo>
                    <a:pt x="85612" y="78088"/>
                  </a:lnTo>
                  <a:close/>
                </a:path>
                <a:path w="1239520" h="1576704">
                  <a:moveTo>
                    <a:pt x="0" y="0"/>
                  </a:moveTo>
                  <a:lnTo>
                    <a:pt x="25706" y="125180"/>
                  </a:lnTo>
                  <a:lnTo>
                    <a:pt x="55660" y="101633"/>
                  </a:lnTo>
                  <a:lnTo>
                    <a:pt x="43887" y="86657"/>
                  </a:lnTo>
                  <a:lnTo>
                    <a:pt x="73840" y="63112"/>
                  </a:lnTo>
                  <a:lnTo>
                    <a:pt x="104664" y="63112"/>
                  </a:lnTo>
                  <a:lnTo>
                    <a:pt x="115566" y="54542"/>
                  </a:lnTo>
                  <a:lnTo>
                    <a:pt x="0" y="0"/>
                  </a:lnTo>
                  <a:close/>
                </a:path>
                <a:path w="1239520" h="1576704">
                  <a:moveTo>
                    <a:pt x="73840" y="63112"/>
                  </a:moveTo>
                  <a:lnTo>
                    <a:pt x="43887" y="86657"/>
                  </a:lnTo>
                  <a:lnTo>
                    <a:pt x="55660" y="101633"/>
                  </a:lnTo>
                  <a:lnTo>
                    <a:pt x="85612" y="78088"/>
                  </a:lnTo>
                  <a:lnTo>
                    <a:pt x="73840" y="63112"/>
                  </a:lnTo>
                  <a:close/>
                </a:path>
                <a:path w="1239520" h="1576704">
                  <a:moveTo>
                    <a:pt x="104664" y="63112"/>
                  </a:moveTo>
                  <a:lnTo>
                    <a:pt x="73840" y="63112"/>
                  </a:lnTo>
                  <a:lnTo>
                    <a:pt x="85612" y="78088"/>
                  </a:lnTo>
                  <a:lnTo>
                    <a:pt x="104664" y="63112"/>
                  </a:lnTo>
                  <a:close/>
                </a:path>
              </a:pathLst>
            </a:custGeom>
            <a:solidFill>
              <a:srgbClr val="444949">
                <a:alpha val="748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650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-215" dirty="0"/>
              <a:t> </a:t>
            </a:r>
            <a:r>
              <a:rPr spc="-130" dirty="0"/>
              <a:t>A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185" dirty="0"/>
              <a:t>il</a:t>
            </a:r>
            <a:r>
              <a:rPr spc="-575" dirty="0"/>
              <a:t>a</a:t>
            </a:r>
            <a:r>
              <a:rPr spc="-210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100" dirty="0"/>
              <a:t>Z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5991860" cy="4332605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marR="740410" indent="-228600">
              <a:lnSpc>
                <a:spcPct val="8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Ea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ha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3,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2,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6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ap-southeast-2a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ap-southeast-2b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ap-southeast-2c</a:t>
            </a:r>
            <a:endParaRPr sz="22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Ea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discrete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centers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redundant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power,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600">
              <a:latin typeface="Microsoft Sans Serif"/>
              <a:cs typeface="Microsoft Sans Serif"/>
            </a:endParaRPr>
          </a:p>
          <a:p>
            <a:pPr marL="241300" marR="389255" indent="-228600">
              <a:lnSpc>
                <a:spcPct val="800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they’re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isolated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disasters</a:t>
            </a:r>
            <a:endParaRPr sz="2600">
              <a:latin typeface="Microsoft Sans Serif"/>
              <a:cs typeface="Microsoft Sans Serif"/>
            </a:endParaRPr>
          </a:p>
          <a:p>
            <a:pPr marL="241300" marR="539115" indent="-228600">
              <a:lnSpc>
                <a:spcPts val="25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They’re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bandwidth,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ultra-low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networking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230512" y="1644826"/>
            <a:ext cx="4460240" cy="3955415"/>
          </a:xfrm>
          <a:custGeom>
            <a:avLst/>
            <a:gdLst/>
            <a:ahLst/>
            <a:cxnLst/>
            <a:rect l="l" t="t" r="r" b="b"/>
            <a:pathLst>
              <a:path w="4460240" h="3955415">
                <a:moveTo>
                  <a:pt x="0" y="0"/>
                </a:moveTo>
                <a:lnTo>
                  <a:pt x="4459706" y="0"/>
                </a:lnTo>
                <a:lnTo>
                  <a:pt x="4459706" y="3954788"/>
                </a:lnTo>
                <a:lnTo>
                  <a:pt x="0" y="3954788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3B67B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377213" y="1663700"/>
            <a:ext cx="21793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R="5080" indent="523875">
              <a:lnSpc>
                <a:spcPts val="2110"/>
              </a:lnSpc>
              <a:spcBef>
                <a:spcPts val="21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Region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Sydney: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ap-southeast-2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18584" y="2537966"/>
            <a:ext cx="1369060" cy="930910"/>
          </a:xfrm>
          <a:custGeom>
            <a:avLst/>
            <a:gdLst/>
            <a:ahLst/>
            <a:cxnLst/>
            <a:rect l="l" t="t" r="r" b="b"/>
            <a:pathLst>
              <a:path w="1369059" h="930910">
                <a:moveTo>
                  <a:pt x="1368616" y="0"/>
                </a:moveTo>
                <a:lnTo>
                  <a:pt x="0" y="0"/>
                </a:lnTo>
                <a:lnTo>
                  <a:pt x="0" y="930442"/>
                </a:lnTo>
                <a:lnTo>
                  <a:pt x="1368616" y="930442"/>
                </a:lnTo>
                <a:lnTo>
                  <a:pt x="1368616" y="0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818584" y="2537966"/>
            <a:ext cx="1369060" cy="930910"/>
          </a:xfrm>
          <a:prstGeom prst="rect">
            <a:avLst/>
          </a:prstGeom>
          <a:ln w="12700">
            <a:solidFill>
              <a:srgbClr val="386998"/>
            </a:solidFill>
          </a:ln>
        </p:spPr>
        <p:txBody>
          <a:bodyPr vert="horz" wrap="square" lIns="0" tIns="3365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ap-southeast-2a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7614301" y="4289602"/>
            <a:ext cx="1381760" cy="943610"/>
            <a:chOff x="7614301" y="4289602"/>
            <a:chExt cx="1381760" cy="943610"/>
          </a:xfrm>
        </p:grpSpPr>
        <p:sp>
          <p:nvSpPr>
            <p:cNvPr id="11" name="object 11"/>
            <p:cNvSpPr/>
            <p:nvPr/>
          </p:nvSpPr>
          <p:spPr>
            <a:xfrm>
              <a:off x="7620651" y="4295952"/>
              <a:ext cx="1369060" cy="930910"/>
            </a:xfrm>
            <a:custGeom>
              <a:avLst/>
              <a:gdLst/>
              <a:ahLst/>
              <a:cxnLst/>
              <a:rect l="l" t="t" r="r" b="b"/>
              <a:pathLst>
                <a:path w="1369059" h="930910">
                  <a:moveTo>
                    <a:pt x="1368616" y="0"/>
                  </a:moveTo>
                  <a:lnTo>
                    <a:pt x="0" y="0"/>
                  </a:lnTo>
                  <a:lnTo>
                    <a:pt x="0" y="930441"/>
                  </a:lnTo>
                  <a:lnTo>
                    <a:pt x="1368616" y="930441"/>
                  </a:lnTo>
                  <a:lnTo>
                    <a:pt x="136861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20651" y="4295952"/>
              <a:ext cx="1369060" cy="930910"/>
            </a:xfrm>
            <a:custGeom>
              <a:avLst/>
              <a:gdLst/>
              <a:ahLst/>
              <a:cxnLst/>
              <a:rect l="l" t="t" r="r" b="b"/>
              <a:pathLst>
                <a:path w="1369059" h="930910">
                  <a:moveTo>
                    <a:pt x="0" y="0"/>
                  </a:moveTo>
                  <a:lnTo>
                    <a:pt x="1368616" y="0"/>
                  </a:lnTo>
                  <a:lnTo>
                    <a:pt x="1368616" y="930442"/>
                  </a:lnTo>
                  <a:lnTo>
                    <a:pt x="0" y="9304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7714949" y="4317492"/>
            <a:ext cx="1193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ap-southeast-2b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010170" y="4289602"/>
            <a:ext cx="1381760" cy="943610"/>
            <a:chOff x="10010170" y="4289602"/>
            <a:chExt cx="1381760" cy="943610"/>
          </a:xfrm>
        </p:grpSpPr>
        <p:sp>
          <p:nvSpPr>
            <p:cNvPr id="15" name="object 15"/>
            <p:cNvSpPr/>
            <p:nvPr/>
          </p:nvSpPr>
          <p:spPr>
            <a:xfrm>
              <a:off x="10016520" y="4295952"/>
              <a:ext cx="1369060" cy="930910"/>
            </a:xfrm>
            <a:custGeom>
              <a:avLst/>
              <a:gdLst/>
              <a:ahLst/>
              <a:cxnLst/>
              <a:rect l="l" t="t" r="r" b="b"/>
              <a:pathLst>
                <a:path w="1369059" h="930910">
                  <a:moveTo>
                    <a:pt x="1368616" y="0"/>
                  </a:moveTo>
                  <a:lnTo>
                    <a:pt x="0" y="0"/>
                  </a:lnTo>
                  <a:lnTo>
                    <a:pt x="0" y="930441"/>
                  </a:lnTo>
                  <a:lnTo>
                    <a:pt x="1368616" y="930441"/>
                  </a:lnTo>
                  <a:lnTo>
                    <a:pt x="1368616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0016520" y="4295952"/>
              <a:ext cx="1369060" cy="930910"/>
            </a:xfrm>
            <a:custGeom>
              <a:avLst/>
              <a:gdLst/>
              <a:ahLst/>
              <a:cxnLst/>
              <a:rect l="l" t="t" r="r" b="b"/>
              <a:pathLst>
                <a:path w="1369059" h="930910">
                  <a:moveTo>
                    <a:pt x="0" y="0"/>
                  </a:moveTo>
                  <a:lnTo>
                    <a:pt x="1368616" y="0"/>
                  </a:lnTo>
                  <a:lnTo>
                    <a:pt x="1368616" y="930442"/>
                  </a:lnTo>
                  <a:lnTo>
                    <a:pt x="0" y="930442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120342" y="4317492"/>
            <a:ext cx="11747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ap-southeast-2c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01475" y="4604173"/>
            <a:ext cx="551913" cy="55191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67571" y="4604173"/>
            <a:ext cx="551913" cy="551913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8301783" y="2855046"/>
            <a:ext cx="2402840" cy="1909445"/>
            <a:chOff x="8301783" y="2855046"/>
            <a:chExt cx="2402840" cy="1909445"/>
          </a:xfrm>
        </p:grpSpPr>
        <p:sp>
          <p:nvSpPr>
            <p:cNvPr id="21" name="object 21"/>
            <p:cNvSpPr/>
            <p:nvPr/>
          </p:nvSpPr>
          <p:spPr>
            <a:xfrm>
              <a:off x="8304958" y="3003187"/>
              <a:ext cx="513715" cy="1292860"/>
            </a:xfrm>
            <a:custGeom>
              <a:avLst/>
              <a:gdLst/>
              <a:ahLst/>
              <a:cxnLst/>
              <a:rect l="l" t="t" r="r" b="b"/>
              <a:pathLst>
                <a:path w="513715" h="1292860">
                  <a:moveTo>
                    <a:pt x="0" y="1292765"/>
                  </a:moveTo>
                  <a:lnTo>
                    <a:pt x="513626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989267" y="4761174"/>
              <a:ext cx="1027430" cy="0"/>
            </a:xfrm>
            <a:custGeom>
              <a:avLst/>
              <a:gdLst/>
              <a:ahLst/>
              <a:cxnLst/>
              <a:rect l="l" t="t" r="r" b="b"/>
              <a:pathLst>
                <a:path w="1027429">
                  <a:moveTo>
                    <a:pt x="0" y="2"/>
                  </a:moveTo>
                  <a:lnTo>
                    <a:pt x="1027253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187201" y="3003188"/>
              <a:ext cx="513715" cy="1292860"/>
            </a:xfrm>
            <a:custGeom>
              <a:avLst/>
              <a:gdLst/>
              <a:ahLst/>
              <a:cxnLst/>
              <a:rect l="l" t="t" r="r" b="b"/>
              <a:pathLst>
                <a:path w="513715" h="1292860">
                  <a:moveTo>
                    <a:pt x="0" y="0"/>
                  </a:moveTo>
                  <a:lnTo>
                    <a:pt x="513627" y="1292765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8450" y="2855046"/>
              <a:ext cx="551913" cy="55191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59016" y="2855046"/>
              <a:ext cx="551913" cy="551913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04228" y="4585276"/>
            <a:ext cx="551913" cy="551913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70396" y="4585276"/>
            <a:ext cx="551913" cy="551913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0149" y="1753113"/>
            <a:ext cx="2423160" cy="1419225"/>
          </a:xfrm>
          <a:custGeom>
            <a:avLst/>
            <a:gdLst/>
            <a:ahLst/>
            <a:cxnLst/>
            <a:rect l="l" t="t" r="r" b="b"/>
            <a:pathLst>
              <a:path w="2423159" h="1419225">
                <a:moveTo>
                  <a:pt x="2423072" y="0"/>
                </a:moveTo>
                <a:lnTo>
                  <a:pt x="0" y="0"/>
                </a:lnTo>
                <a:lnTo>
                  <a:pt x="0" y="1418709"/>
                </a:lnTo>
                <a:lnTo>
                  <a:pt x="2423072" y="1418709"/>
                </a:lnTo>
                <a:lnTo>
                  <a:pt x="2423072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805777" y="1774444"/>
            <a:ext cx="12128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6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980251" y="1376219"/>
            <a:ext cx="3121025" cy="3119120"/>
            <a:chOff x="7980251" y="1376219"/>
            <a:chExt cx="3121025" cy="311912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79535" y="1749552"/>
              <a:ext cx="277368" cy="2773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9743" y="2170176"/>
              <a:ext cx="789431" cy="7894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9159" y="3285743"/>
              <a:ext cx="603503" cy="60045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7986601" y="1382569"/>
              <a:ext cx="3108325" cy="3106420"/>
            </a:xfrm>
            <a:custGeom>
              <a:avLst/>
              <a:gdLst/>
              <a:ahLst/>
              <a:cxnLst/>
              <a:rect l="l" t="t" r="r" b="b"/>
              <a:pathLst>
                <a:path w="3108325" h="3106420">
                  <a:moveTo>
                    <a:pt x="0" y="0"/>
                  </a:moveTo>
                  <a:lnTo>
                    <a:pt x="3107907" y="0"/>
                  </a:lnTo>
                  <a:lnTo>
                    <a:pt x="3107907" y="3106236"/>
                  </a:lnTo>
                  <a:lnTo>
                    <a:pt x="0" y="310623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B6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342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-775" dirty="0"/>
              <a:t>E</a:t>
            </a:r>
            <a:r>
              <a:rPr spc="-285" dirty="0"/>
              <a:t>n</a:t>
            </a:r>
            <a:r>
              <a:rPr spc="-210" dirty="0"/>
              <a:t>dp</a:t>
            </a:r>
            <a:r>
              <a:rPr spc="-65" dirty="0"/>
              <a:t>o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100" dirty="0"/>
              <a:t>t</a:t>
            </a:r>
            <a:r>
              <a:rPr spc="-645" dirty="0"/>
              <a:t>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916939" y="1414779"/>
            <a:ext cx="5901690" cy="21164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 algn="just">
              <a:lnSpc>
                <a:spcPct val="911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Endpoints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www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2800">
              <a:latin typeface="Microsoft Sans Serif"/>
              <a:cs typeface="Microsoft Sans Serif"/>
            </a:endParaRPr>
          </a:p>
          <a:p>
            <a:pPr marL="241300" marR="403225" indent="-228600" algn="just">
              <a:lnSpc>
                <a:spcPts val="30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This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gives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enhanced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16939" y="4029964"/>
            <a:ext cx="6151245" cy="103759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431101" y="1448308"/>
            <a:ext cx="3543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3B67BC"/>
                </a:solidFill>
                <a:latin typeface="Calibri"/>
                <a:cs typeface="Calibri"/>
              </a:rPr>
              <a:t>V</a:t>
            </a:r>
            <a:r>
              <a:rPr sz="1600" spc="-5" dirty="0">
                <a:solidFill>
                  <a:srgbClr val="3B67BC"/>
                </a:solidFill>
                <a:latin typeface="Calibri"/>
                <a:cs typeface="Calibri"/>
              </a:rPr>
              <a:t>P</a:t>
            </a:r>
            <a:r>
              <a:rPr sz="1600" dirty="0">
                <a:solidFill>
                  <a:srgbClr val="3B67BC"/>
                </a:solidFill>
                <a:latin typeface="Calibri"/>
                <a:cs typeface="Calibri"/>
              </a:rPr>
              <a:t>C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437119" y="1392936"/>
            <a:ext cx="1819910" cy="4102735"/>
            <a:chOff x="7437119" y="1392936"/>
            <a:chExt cx="1819910" cy="4102735"/>
          </a:xfrm>
        </p:grpSpPr>
        <p:pic>
          <p:nvPicPr>
            <p:cNvPr id="16" name="object 1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85759" y="1392936"/>
              <a:ext cx="332231" cy="33223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437119" y="4779264"/>
              <a:ext cx="713231" cy="71628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40495" y="4779264"/>
              <a:ext cx="716279" cy="716280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668506" y="5513323"/>
            <a:ext cx="24955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96696" y="5513323"/>
            <a:ext cx="10941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ynamo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065341" y="3903979"/>
            <a:ext cx="131064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Endpoint </a:t>
            </a:r>
            <a:r>
              <a:rPr sz="1800" b="1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755408" y="2267711"/>
            <a:ext cx="2967990" cy="2513965"/>
            <a:chOff x="7755408" y="2267711"/>
            <a:chExt cx="2967990" cy="2513965"/>
          </a:xfrm>
        </p:grpSpPr>
        <p:sp>
          <p:nvSpPr>
            <p:cNvPr id="23" name="object 23"/>
            <p:cNvSpPr/>
            <p:nvPr/>
          </p:nvSpPr>
          <p:spPr>
            <a:xfrm>
              <a:off x="7755407" y="2527566"/>
              <a:ext cx="1692275" cy="2254250"/>
            </a:xfrm>
            <a:custGeom>
              <a:avLst/>
              <a:gdLst/>
              <a:ahLst/>
              <a:cxnLst/>
              <a:rect l="l" t="t" r="r" b="b"/>
              <a:pathLst>
                <a:path w="1692275" h="2254250">
                  <a:moveTo>
                    <a:pt x="865060" y="38100"/>
                  </a:moveTo>
                  <a:lnTo>
                    <a:pt x="858710" y="34925"/>
                  </a:lnTo>
                  <a:lnTo>
                    <a:pt x="788860" y="0"/>
                  </a:lnTo>
                  <a:lnTo>
                    <a:pt x="788860" y="34925"/>
                  </a:lnTo>
                  <a:lnTo>
                    <a:pt x="535000" y="34925"/>
                  </a:lnTo>
                  <a:lnTo>
                    <a:pt x="535000" y="1061466"/>
                  </a:lnTo>
                  <a:lnTo>
                    <a:pt x="690575" y="1061466"/>
                  </a:lnTo>
                  <a:lnTo>
                    <a:pt x="690575" y="1096391"/>
                  </a:lnTo>
                  <a:lnTo>
                    <a:pt x="760425" y="1061466"/>
                  </a:lnTo>
                  <a:lnTo>
                    <a:pt x="766775" y="1058291"/>
                  </a:lnTo>
                  <a:lnTo>
                    <a:pt x="760425" y="1055116"/>
                  </a:lnTo>
                  <a:lnTo>
                    <a:pt x="690575" y="1020191"/>
                  </a:lnTo>
                  <a:lnTo>
                    <a:pt x="690575" y="1055116"/>
                  </a:lnTo>
                  <a:lnTo>
                    <a:pt x="541350" y="1055116"/>
                  </a:lnTo>
                  <a:lnTo>
                    <a:pt x="541350" y="41275"/>
                  </a:lnTo>
                  <a:lnTo>
                    <a:pt x="788860" y="41275"/>
                  </a:lnTo>
                  <a:lnTo>
                    <a:pt x="788860" y="76200"/>
                  </a:lnTo>
                  <a:lnTo>
                    <a:pt x="858710" y="41275"/>
                  </a:lnTo>
                  <a:lnTo>
                    <a:pt x="865060" y="38100"/>
                  </a:lnTo>
                  <a:close/>
                </a:path>
                <a:path w="1692275" h="2254250">
                  <a:moveTo>
                    <a:pt x="1066152" y="1357680"/>
                  </a:moveTo>
                  <a:lnTo>
                    <a:pt x="982129" y="1343647"/>
                  </a:lnTo>
                  <a:lnTo>
                    <a:pt x="991209" y="1373212"/>
                  </a:lnTo>
                  <a:lnTo>
                    <a:pt x="34925" y="1376895"/>
                  </a:lnTo>
                  <a:lnTo>
                    <a:pt x="34925" y="2177580"/>
                  </a:lnTo>
                  <a:lnTo>
                    <a:pt x="0" y="2177580"/>
                  </a:lnTo>
                  <a:lnTo>
                    <a:pt x="38100" y="2253780"/>
                  </a:lnTo>
                  <a:lnTo>
                    <a:pt x="69850" y="2190280"/>
                  </a:lnTo>
                  <a:lnTo>
                    <a:pt x="76200" y="2177580"/>
                  </a:lnTo>
                  <a:lnTo>
                    <a:pt x="41275" y="2177580"/>
                  </a:lnTo>
                  <a:lnTo>
                    <a:pt x="41275" y="1383233"/>
                  </a:lnTo>
                  <a:lnTo>
                    <a:pt x="861250" y="1380058"/>
                  </a:lnTo>
                  <a:lnTo>
                    <a:pt x="993152" y="1379550"/>
                  </a:lnTo>
                  <a:lnTo>
                    <a:pt x="1004506" y="1416481"/>
                  </a:lnTo>
                  <a:lnTo>
                    <a:pt x="1049921" y="1373162"/>
                  </a:lnTo>
                  <a:lnTo>
                    <a:pt x="1066152" y="1357680"/>
                  </a:lnTo>
                  <a:close/>
                </a:path>
                <a:path w="1692275" h="2254250">
                  <a:moveTo>
                    <a:pt x="1691906" y="1055116"/>
                  </a:moveTo>
                  <a:lnTo>
                    <a:pt x="1441742" y="1055116"/>
                  </a:lnTo>
                  <a:lnTo>
                    <a:pt x="1441742" y="1020191"/>
                  </a:lnTo>
                  <a:lnTo>
                    <a:pt x="1365542" y="1058291"/>
                  </a:lnTo>
                  <a:lnTo>
                    <a:pt x="1441742" y="1096391"/>
                  </a:lnTo>
                  <a:lnTo>
                    <a:pt x="1441742" y="1061466"/>
                  </a:lnTo>
                  <a:lnTo>
                    <a:pt x="1685556" y="1061466"/>
                  </a:lnTo>
                  <a:lnTo>
                    <a:pt x="1685556" y="2070569"/>
                  </a:lnTo>
                  <a:lnTo>
                    <a:pt x="1140002" y="2070569"/>
                  </a:lnTo>
                  <a:lnTo>
                    <a:pt x="1140002" y="2177580"/>
                  </a:lnTo>
                  <a:lnTo>
                    <a:pt x="1105077" y="2177580"/>
                  </a:lnTo>
                  <a:lnTo>
                    <a:pt x="1143177" y="2253780"/>
                  </a:lnTo>
                  <a:lnTo>
                    <a:pt x="1174927" y="2190280"/>
                  </a:lnTo>
                  <a:lnTo>
                    <a:pt x="1181277" y="2177580"/>
                  </a:lnTo>
                  <a:lnTo>
                    <a:pt x="1146352" y="2177580"/>
                  </a:lnTo>
                  <a:lnTo>
                    <a:pt x="1146352" y="2076919"/>
                  </a:lnTo>
                  <a:lnTo>
                    <a:pt x="1691906" y="2076919"/>
                  </a:lnTo>
                  <a:lnTo>
                    <a:pt x="1691906" y="2070569"/>
                  </a:lnTo>
                  <a:lnTo>
                    <a:pt x="1691906" y="1061466"/>
                  </a:lnTo>
                  <a:lnTo>
                    <a:pt x="1691906" y="1058291"/>
                  </a:lnTo>
                  <a:lnTo>
                    <a:pt x="1691906" y="1055116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2408" y="2267711"/>
              <a:ext cx="600455" cy="60045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9490061" y="2828035"/>
            <a:ext cx="138620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Endpoint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Interface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(ENI)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829032" y="5510276"/>
            <a:ext cx="1172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oud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720067" y="2530354"/>
            <a:ext cx="280670" cy="2642870"/>
          </a:xfrm>
          <a:custGeom>
            <a:avLst/>
            <a:gdLst/>
            <a:ahLst/>
            <a:cxnLst/>
            <a:rect l="l" t="t" r="r" b="b"/>
            <a:pathLst>
              <a:path w="280670" h="2642870">
                <a:moveTo>
                  <a:pt x="125001" y="2566517"/>
                </a:moveTo>
                <a:lnTo>
                  <a:pt x="48801" y="2604617"/>
                </a:lnTo>
                <a:lnTo>
                  <a:pt x="125001" y="2642717"/>
                </a:lnTo>
                <a:lnTo>
                  <a:pt x="125001" y="2607792"/>
                </a:lnTo>
                <a:lnTo>
                  <a:pt x="112301" y="2607792"/>
                </a:lnTo>
                <a:lnTo>
                  <a:pt x="112301" y="2601442"/>
                </a:lnTo>
                <a:lnTo>
                  <a:pt x="125001" y="2601442"/>
                </a:lnTo>
                <a:lnTo>
                  <a:pt x="125001" y="2566517"/>
                </a:lnTo>
                <a:close/>
              </a:path>
              <a:path w="280670" h="2642870">
                <a:moveTo>
                  <a:pt x="125001" y="2601442"/>
                </a:moveTo>
                <a:lnTo>
                  <a:pt x="112301" y="2601442"/>
                </a:lnTo>
                <a:lnTo>
                  <a:pt x="112301" y="2607792"/>
                </a:lnTo>
                <a:lnTo>
                  <a:pt x="125001" y="2607792"/>
                </a:lnTo>
                <a:lnTo>
                  <a:pt x="125001" y="2601442"/>
                </a:lnTo>
                <a:close/>
              </a:path>
              <a:path w="280670" h="2642870">
                <a:moveTo>
                  <a:pt x="274224" y="2601442"/>
                </a:moveTo>
                <a:lnTo>
                  <a:pt x="125001" y="2601442"/>
                </a:lnTo>
                <a:lnTo>
                  <a:pt x="125001" y="2607792"/>
                </a:lnTo>
                <a:lnTo>
                  <a:pt x="280574" y="2607792"/>
                </a:lnTo>
                <a:lnTo>
                  <a:pt x="280574" y="2604617"/>
                </a:lnTo>
                <a:lnTo>
                  <a:pt x="274224" y="2604617"/>
                </a:lnTo>
                <a:lnTo>
                  <a:pt x="274224" y="2601442"/>
                </a:lnTo>
                <a:close/>
              </a:path>
              <a:path w="280670" h="2642870">
                <a:moveTo>
                  <a:pt x="274224" y="38100"/>
                </a:moveTo>
                <a:lnTo>
                  <a:pt x="274224" y="2604617"/>
                </a:lnTo>
                <a:lnTo>
                  <a:pt x="277399" y="2601442"/>
                </a:lnTo>
                <a:lnTo>
                  <a:pt x="280574" y="2601442"/>
                </a:lnTo>
                <a:lnTo>
                  <a:pt x="280574" y="41275"/>
                </a:lnTo>
                <a:lnTo>
                  <a:pt x="277399" y="41275"/>
                </a:lnTo>
                <a:lnTo>
                  <a:pt x="274224" y="38100"/>
                </a:lnTo>
                <a:close/>
              </a:path>
              <a:path w="280670" h="2642870">
                <a:moveTo>
                  <a:pt x="280574" y="2601442"/>
                </a:moveTo>
                <a:lnTo>
                  <a:pt x="277399" y="2601442"/>
                </a:lnTo>
                <a:lnTo>
                  <a:pt x="274224" y="2604617"/>
                </a:lnTo>
                <a:lnTo>
                  <a:pt x="280574" y="2604617"/>
                </a:lnTo>
                <a:lnTo>
                  <a:pt x="280574" y="2601442"/>
                </a:lnTo>
                <a:close/>
              </a:path>
              <a:path w="280670" h="264287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5"/>
                </a:lnTo>
                <a:lnTo>
                  <a:pt x="76200" y="0"/>
                </a:lnTo>
                <a:close/>
              </a:path>
              <a:path w="280670" h="2642870">
                <a:moveTo>
                  <a:pt x="76200" y="34925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5"/>
                </a:lnTo>
                <a:lnTo>
                  <a:pt x="76200" y="34925"/>
                </a:lnTo>
                <a:close/>
              </a:path>
              <a:path w="280670" h="2642870">
                <a:moveTo>
                  <a:pt x="280574" y="34925"/>
                </a:moveTo>
                <a:lnTo>
                  <a:pt x="76200" y="34925"/>
                </a:lnTo>
                <a:lnTo>
                  <a:pt x="76200" y="41275"/>
                </a:lnTo>
                <a:lnTo>
                  <a:pt x="274224" y="41275"/>
                </a:lnTo>
                <a:lnTo>
                  <a:pt x="274224" y="38100"/>
                </a:lnTo>
                <a:lnTo>
                  <a:pt x="280574" y="38100"/>
                </a:lnTo>
                <a:lnTo>
                  <a:pt x="280574" y="34925"/>
                </a:lnTo>
                <a:close/>
              </a:path>
              <a:path w="280670" h="2642870">
                <a:moveTo>
                  <a:pt x="280574" y="38100"/>
                </a:moveTo>
                <a:lnTo>
                  <a:pt x="274224" y="38100"/>
                </a:lnTo>
                <a:lnTo>
                  <a:pt x="277399" y="41275"/>
                </a:lnTo>
                <a:lnTo>
                  <a:pt x="280574" y="41275"/>
                </a:lnTo>
                <a:lnTo>
                  <a:pt x="280574" y="381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8" name="object 28"/>
          <p:cNvGrpSpPr/>
          <p:nvPr/>
        </p:nvGrpSpPr>
        <p:grpSpPr>
          <a:xfrm>
            <a:off x="9406840" y="2527858"/>
            <a:ext cx="1365250" cy="2964815"/>
            <a:chOff x="9406840" y="2527858"/>
            <a:chExt cx="1365250" cy="2964815"/>
          </a:xfrm>
        </p:grpSpPr>
        <p:pic>
          <p:nvPicPr>
            <p:cNvPr id="29" name="object 2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55352" y="4779264"/>
              <a:ext cx="716279" cy="713232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9406840" y="2527858"/>
              <a:ext cx="716915" cy="78740"/>
            </a:xfrm>
            <a:custGeom>
              <a:avLst/>
              <a:gdLst/>
              <a:ahLst/>
              <a:cxnLst/>
              <a:rect l="l" t="t" r="r" b="b"/>
              <a:pathLst>
                <a:path w="716915" h="78739">
                  <a:moveTo>
                    <a:pt x="640622" y="2198"/>
                  </a:moveTo>
                  <a:lnTo>
                    <a:pt x="640486" y="37123"/>
                  </a:lnTo>
                  <a:lnTo>
                    <a:pt x="653186" y="37172"/>
                  </a:lnTo>
                  <a:lnTo>
                    <a:pt x="653160" y="43522"/>
                  </a:lnTo>
                  <a:lnTo>
                    <a:pt x="640461" y="43522"/>
                  </a:lnTo>
                  <a:lnTo>
                    <a:pt x="640325" y="78398"/>
                  </a:lnTo>
                  <a:lnTo>
                    <a:pt x="710761" y="43522"/>
                  </a:lnTo>
                  <a:lnTo>
                    <a:pt x="653160" y="43522"/>
                  </a:lnTo>
                  <a:lnTo>
                    <a:pt x="710861" y="43473"/>
                  </a:lnTo>
                  <a:lnTo>
                    <a:pt x="716673" y="40595"/>
                  </a:lnTo>
                  <a:lnTo>
                    <a:pt x="640622" y="2198"/>
                  </a:lnTo>
                  <a:close/>
                </a:path>
                <a:path w="716915" h="78739">
                  <a:moveTo>
                    <a:pt x="76347" y="0"/>
                  </a:moveTo>
                  <a:lnTo>
                    <a:pt x="0" y="37802"/>
                  </a:lnTo>
                  <a:lnTo>
                    <a:pt x="76050" y="76198"/>
                  </a:lnTo>
                  <a:lnTo>
                    <a:pt x="76186" y="41273"/>
                  </a:lnTo>
                  <a:lnTo>
                    <a:pt x="63486" y="41224"/>
                  </a:lnTo>
                  <a:lnTo>
                    <a:pt x="63511" y="34874"/>
                  </a:lnTo>
                  <a:lnTo>
                    <a:pt x="76211" y="34874"/>
                  </a:lnTo>
                  <a:lnTo>
                    <a:pt x="76347" y="0"/>
                  </a:lnTo>
                  <a:close/>
                </a:path>
                <a:path w="716915" h="78739">
                  <a:moveTo>
                    <a:pt x="640486" y="37123"/>
                  </a:moveTo>
                  <a:lnTo>
                    <a:pt x="640461" y="43473"/>
                  </a:lnTo>
                  <a:lnTo>
                    <a:pt x="653160" y="43522"/>
                  </a:lnTo>
                  <a:lnTo>
                    <a:pt x="653186" y="37172"/>
                  </a:lnTo>
                  <a:lnTo>
                    <a:pt x="640486" y="37123"/>
                  </a:lnTo>
                  <a:close/>
                </a:path>
                <a:path w="716915" h="78739">
                  <a:moveTo>
                    <a:pt x="76211" y="34923"/>
                  </a:moveTo>
                  <a:lnTo>
                    <a:pt x="76186" y="41273"/>
                  </a:lnTo>
                  <a:lnTo>
                    <a:pt x="640461" y="43473"/>
                  </a:lnTo>
                  <a:lnTo>
                    <a:pt x="640486" y="37123"/>
                  </a:lnTo>
                  <a:lnTo>
                    <a:pt x="76211" y="34923"/>
                  </a:lnTo>
                  <a:close/>
                </a:path>
                <a:path w="716915" h="78739">
                  <a:moveTo>
                    <a:pt x="63511" y="34874"/>
                  </a:moveTo>
                  <a:lnTo>
                    <a:pt x="63486" y="41224"/>
                  </a:lnTo>
                  <a:lnTo>
                    <a:pt x="76186" y="41273"/>
                  </a:lnTo>
                  <a:lnTo>
                    <a:pt x="76211" y="34923"/>
                  </a:lnTo>
                  <a:lnTo>
                    <a:pt x="63511" y="34874"/>
                  </a:lnTo>
                  <a:close/>
                </a:path>
                <a:path w="716915" h="78739">
                  <a:moveTo>
                    <a:pt x="76211" y="34874"/>
                  </a:moveTo>
                  <a:lnTo>
                    <a:pt x="63511" y="34874"/>
                  </a:lnTo>
                  <a:lnTo>
                    <a:pt x="76211" y="349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25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Site</a:t>
            </a:r>
            <a:r>
              <a:rPr spc="60" dirty="0"/>
              <a:t> </a:t>
            </a:r>
            <a:r>
              <a:rPr spc="15" dirty="0"/>
              <a:t>to</a:t>
            </a:r>
            <a:r>
              <a:rPr spc="65" dirty="0"/>
              <a:t> </a:t>
            </a:r>
            <a:r>
              <a:rPr spc="-330" dirty="0"/>
              <a:t>Site</a:t>
            </a:r>
            <a:r>
              <a:rPr spc="-560" dirty="0"/>
              <a:t> </a:t>
            </a:r>
            <a:r>
              <a:rPr spc="-275" dirty="0"/>
              <a:t>VPN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5" dirty="0"/>
              <a:t> </a:t>
            </a:r>
            <a:r>
              <a:rPr spc="-120" dirty="0"/>
              <a:t>Direct</a:t>
            </a:r>
            <a:r>
              <a:rPr spc="50" dirty="0"/>
              <a:t> </a:t>
            </a:r>
            <a:r>
              <a:rPr spc="-210" dirty="0"/>
              <a:t>Connect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485197" y="4126856"/>
            <a:ext cx="3088005" cy="844550"/>
            <a:chOff x="7485197" y="4126856"/>
            <a:chExt cx="3088005" cy="8445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723376" y="4255008"/>
              <a:ext cx="713231" cy="71628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485190" y="4126865"/>
              <a:ext cx="3088005" cy="524510"/>
            </a:xfrm>
            <a:custGeom>
              <a:avLst/>
              <a:gdLst/>
              <a:ahLst/>
              <a:cxnLst/>
              <a:rect l="l" t="t" r="r" b="b"/>
              <a:pathLst>
                <a:path w="3088004" h="524510">
                  <a:moveTo>
                    <a:pt x="1239634" y="485787"/>
                  </a:moveTo>
                  <a:lnTo>
                    <a:pt x="1233284" y="482612"/>
                  </a:lnTo>
                  <a:lnTo>
                    <a:pt x="1163434" y="447687"/>
                  </a:lnTo>
                  <a:lnTo>
                    <a:pt x="1163434" y="482612"/>
                  </a:lnTo>
                  <a:lnTo>
                    <a:pt x="6350" y="482612"/>
                  </a:lnTo>
                  <a:lnTo>
                    <a:pt x="6350" y="0"/>
                  </a:lnTo>
                  <a:lnTo>
                    <a:pt x="0" y="0"/>
                  </a:lnTo>
                  <a:lnTo>
                    <a:pt x="0" y="488962"/>
                  </a:lnTo>
                  <a:lnTo>
                    <a:pt x="1163434" y="488962"/>
                  </a:lnTo>
                  <a:lnTo>
                    <a:pt x="1163434" y="523887"/>
                  </a:lnTo>
                  <a:lnTo>
                    <a:pt x="1233284" y="488962"/>
                  </a:lnTo>
                  <a:lnTo>
                    <a:pt x="1239634" y="485787"/>
                  </a:lnTo>
                  <a:close/>
                </a:path>
                <a:path w="3088004" h="524510">
                  <a:moveTo>
                    <a:pt x="3087751" y="76200"/>
                  </a:moveTo>
                  <a:lnTo>
                    <a:pt x="3081401" y="63500"/>
                  </a:lnTo>
                  <a:lnTo>
                    <a:pt x="3049651" y="0"/>
                  </a:lnTo>
                  <a:lnTo>
                    <a:pt x="3011551" y="76200"/>
                  </a:lnTo>
                  <a:lnTo>
                    <a:pt x="3046476" y="76200"/>
                  </a:lnTo>
                  <a:lnTo>
                    <a:pt x="3046476" y="482612"/>
                  </a:lnTo>
                  <a:lnTo>
                    <a:pt x="1950834" y="482612"/>
                  </a:lnTo>
                  <a:lnTo>
                    <a:pt x="1950834" y="488962"/>
                  </a:lnTo>
                  <a:lnTo>
                    <a:pt x="3052826" y="488962"/>
                  </a:lnTo>
                  <a:lnTo>
                    <a:pt x="3052826" y="485787"/>
                  </a:lnTo>
                  <a:lnTo>
                    <a:pt x="3052826" y="482612"/>
                  </a:lnTo>
                  <a:lnTo>
                    <a:pt x="3052826" y="76200"/>
                  </a:lnTo>
                  <a:lnTo>
                    <a:pt x="3087751" y="76200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7" name="object 7"/>
          <p:cNvGrpSpPr/>
          <p:nvPr/>
        </p:nvGrpSpPr>
        <p:grpSpPr>
          <a:xfrm>
            <a:off x="7050023" y="1932432"/>
            <a:ext cx="3870960" cy="1750060"/>
            <a:chOff x="7050023" y="1932432"/>
            <a:chExt cx="3870960" cy="17500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07751" y="2968752"/>
              <a:ext cx="713231" cy="71323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4231" y="1932432"/>
              <a:ext cx="713231" cy="71627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50023" y="2889504"/>
              <a:ext cx="768096" cy="76809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709826" y="3779011"/>
            <a:ext cx="15411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On-premises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369435" y="4989067"/>
            <a:ext cx="14217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Direct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Connect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240155" y="2739644"/>
            <a:ext cx="15341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17170" marR="5080" indent="-205104">
              <a:lnSpc>
                <a:spcPts val="2090"/>
              </a:lnSpc>
              <a:spcBef>
                <a:spcPts val="225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Site-to-Site</a:t>
            </a:r>
            <a:r>
              <a:rPr sz="1800" b="1" spc="-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VPN </a:t>
            </a:r>
            <a:r>
              <a:rPr sz="1800" b="1" spc="-3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(encrypted)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30493" y="3779011"/>
            <a:ext cx="4038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30465" y="2252179"/>
            <a:ext cx="3172460" cy="718185"/>
          </a:xfrm>
          <a:custGeom>
            <a:avLst/>
            <a:gdLst/>
            <a:ahLst/>
            <a:cxnLst/>
            <a:rect l="l" t="t" r="r" b="b"/>
            <a:pathLst>
              <a:path w="3172459" h="718185">
                <a:moveTo>
                  <a:pt x="1284998" y="38100"/>
                </a:moveTo>
                <a:lnTo>
                  <a:pt x="1278648" y="34925"/>
                </a:lnTo>
                <a:lnTo>
                  <a:pt x="1208798" y="0"/>
                </a:lnTo>
                <a:lnTo>
                  <a:pt x="1208798" y="34925"/>
                </a:lnTo>
                <a:lnTo>
                  <a:pt x="0" y="34925"/>
                </a:lnTo>
                <a:lnTo>
                  <a:pt x="0" y="637730"/>
                </a:lnTo>
                <a:lnTo>
                  <a:pt x="6350" y="637730"/>
                </a:lnTo>
                <a:lnTo>
                  <a:pt x="6350" y="41275"/>
                </a:lnTo>
                <a:lnTo>
                  <a:pt x="1208798" y="41275"/>
                </a:lnTo>
                <a:lnTo>
                  <a:pt x="1208798" y="76200"/>
                </a:lnTo>
                <a:lnTo>
                  <a:pt x="1278648" y="41275"/>
                </a:lnTo>
                <a:lnTo>
                  <a:pt x="1284998" y="38100"/>
                </a:lnTo>
                <a:close/>
              </a:path>
              <a:path w="3172459" h="718185">
                <a:moveTo>
                  <a:pt x="3172345" y="641731"/>
                </a:moveTo>
                <a:lnTo>
                  <a:pt x="3137420" y="641731"/>
                </a:lnTo>
                <a:lnTo>
                  <a:pt x="3137420" y="50266"/>
                </a:lnTo>
                <a:lnTo>
                  <a:pt x="3137420" y="47091"/>
                </a:lnTo>
                <a:lnTo>
                  <a:pt x="3137420" y="43916"/>
                </a:lnTo>
                <a:lnTo>
                  <a:pt x="1996198" y="43916"/>
                </a:lnTo>
                <a:lnTo>
                  <a:pt x="1996198" y="50266"/>
                </a:lnTo>
                <a:lnTo>
                  <a:pt x="3131070" y="50266"/>
                </a:lnTo>
                <a:lnTo>
                  <a:pt x="3131070" y="641731"/>
                </a:lnTo>
                <a:lnTo>
                  <a:pt x="3096145" y="641731"/>
                </a:lnTo>
                <a:lnTo>
                  <a:pt x="3134245" y="717931"/>
                </a:lnTo>
                <a:lnTo>
                  <a:pt x="3165995" y="654431"/>
                </a:lnTo>
                <a:lnTo>
                  <a:pt x="3172345" y="641731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03022" y="1925828"/>
            <a:ext cx="113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9505410" y="1925828"/>
            <a:ext cx="1130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87842" y="4635500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Pri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17934" y="4635500"/>
            <a:ext cx="669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Pri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16939" y="1385176"/>
            <a:ext cx="2489200" cy="443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4125" spc="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4125" baseline="101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6939" y="1797811"/>
            <a:ext cx="5653405" cy="357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98500" indent="-228600">
              <a:lnSpc>
                <a:spcPts val="2830"/>
              </a:lnSpc>
              <a:spcBef>
                <a:spcPts val="1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698500" marR="1184275" indent="-228600">
              <a:lnSpc>
                <a:spcPts val="2300"/>
              </a:lnSpc>
              <a:spcBef>
                <a:spcPts val="50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connectio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y 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encrypted</a:t>
            </a:r>
            <a:endParaRPr sz="2400">
              <a:latin typeface="Microsoft Sans Serif"/>
              <a:cs typeface="Microsoft Sans Serif"/>
            </a:endParaRPr>
          </a:p>
          <a:p>
            <a:pPr marL="698500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1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400" u="sng" spc="-1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400" u="sng" spc="-1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2400" u="sng" spc="-10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li</a:t>
            </a:r>
            <a:r>
              <a:rPr sz="2400" u="sng" spc="-2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4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sng" spc="-10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sng" spc="-1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400" u="sng" spc="-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te</a:t>
            </a:r>
            <a:r>
              <a:rPr sz="24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400" u="sng" spc="-1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400" u="sng" spc="-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75"/>
              </a:lnSpc>
              <a:spcBef>
                <a:spcPts val="3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Direct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(DX)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196215" lvl="1" indent="-228600">
              <a:lnSpc>
                <a:spcPts val="2300"/>
              </a:lnSpc>
              <a:spcBef>
                <a:spcPts val="5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ic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  on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7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connectio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ivat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fast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Go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u="sng" spc="-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400" u="sng" spc="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400" u="sng" spc="-10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400" u="sng" spc="-1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vat</a:t>
            </a:r>
            <a:r>
              <a:rPr sz="2400" u="sng" spc="-1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4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400" u="sng" spc="-1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400" u="sng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et</a:t>
            </a:r>
            <a:r>
              <a:rPr sz="24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400" u="sng" spc="-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400" u="sng" spc="9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400" u="sng" spc="-1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5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763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5" dirty="0"/>
              <a:t>Si</a:t>
            </a:r>
            <a:r>
              <a:rPr spc="-235" dirty="0"/>
              <a:t>t</a:t>
            </a:r>
            <a:r>
              <a:rPr spc="-335" dirty="0"/>
              <a:t>e</a:t>
            </a:r>
            <a:r>
              <a:rPr spc="-95" dirty="0"/>
              <a:t>-</a:t>
            </a:r>
            <a:r>
              <a:rPr spc="5" dirty="0"/>
              <a:t>t</a:t>
            </a:r>
            <a:r>
              <a:rPr spc="25" dirty="0"/>
              <a:t>o</a:t>
            </a:r>
            <a:r>
              <a:rPr spc="-95" dirty="0"/>
              <a:t>-</a:t>
            </a:r>
            <a:r>
              <a:rPr spc="-365" dirty="0"/>
              <a:t>Si</a:t>
            </a:r>
            <a:r>
              <a:rPr spc="-235" dirty="0"/>
              <a:t>t</a:t>
            </a:r>
            <a:r>
              <a:rPr spc="-340" dirty="0"/>
              <a:t>e</a:t>
            </a:r>
            <a:r>
              <a:rPr spc="-560" dirty="0"/>
              <a:t> </a:t>
            </a:r>
            <a:r>
              <a:rPr spc="-515" dirty="0"/>
              <a:t>V</a:t>
            </a:r>
            <a:r>
              <a:rPr spc="-520" dirty="0"/>
              <a:t>P</a:t>
            </a:r>
            <a:r>
              <a:rPr spc="21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782955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  <a:tab pos="6715125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	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(C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  <a:tab pos="6726555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AWS: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	</a:t>
            </a:r>
            <a:r>
              <a:rPr sz="4125" spc="-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(VGW)</a:t>
            </a:r>
            <a:endParaRPr sz="4125" baseline="101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429628" y="3557246"/>
            <a:ext cx="1765300" cy="1346200"/>
          </a:xfrm>
          <a:custGeom>
            <a:avLst/>
            <a:gdLst/>
            <a:ahLst/>
            <a:cxnLst/>
            <a:rect l="l" t="t" r="r" b="b"/>
            <a:pathLst>
              <a:path w="1765300" h="1346200">
                <a:moveTo>
                  <a:pt x="1765300" y="0"/>
                </a:moveTo>
                <a:lnTo>
                  <a:pt x="0" y="0"/>
                </a:lnTo>
                <a:lnTo>
                  <a:pt x="0" y="1345934"/>
                </a:lnTo>
                <a:lnTo>
                  <a:pt x="1765300" y="1345934"/>
                </a:lnTo>
                <a:lnTo>
                  <a:pt x="1765300" y="0"/>
                </a:lnTo>
                <a:close/>
              </a:path>
            </a:pathLst>
          </a:custGeom>
          <a:solidFill>
            <a:srgbClr val="007CBC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767955" y="3578860"/>
            <a:ext cx="120015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10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6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subnet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767955" y="4554220"/>
            <a:ext cx="96583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10.0.0.1/24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44367" y="4005071"/>
            <a:ext cx="472440" cy="47548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342192" y="4531867"/>
            <a:ext cx="1806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Customer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70832" y="3569208"/>
            <a:ext cx="472439" cy="472439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67962" y="3518623"/>
            <a:ext cx="9900285" cy="1467485"/>
            <a:chOff x="767962" y="3518623"/>
            <a:chExt cx="9900285" cy="146748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95560" y="4005072"/>
              <a:ext cx="472440" cy="47548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7463" y="3553968"/>
              <a:ext cx="277368" cy="277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62087" y="3934968"/>
              <a:ext cx="588264" cy="588263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3415131" y="4192346"/>
              <a:ext cx="6782434" cy="88900"/>
            </a:xfrm>
            <a:custGeom>
              <a:avLst/>
              <a:gdLst/>
              <a:ahLst/>
              <a:cxnLst/>
              <a:rect l="l" t="t" r="r" b="b"/>
              <a:pathLst>
                <a:path w="6782434" h="88900">
                  <a:moveTo>
                    <a:pt x="4149712" y="37871"/>
                  </a:moveTo>
                  <a:lnTo>
                    <a:pt x="4143692" y="34886"/>
                  </a:lnTo>
                  <a:lnTo>
                    <a:pt x="4073398" y="0"/>
                  </a:lnTo>
                  <a:lnTo>
                    <a:pt x="4073499" y="34925"/>
                  </a:lnTo>
                  <a:lnTo>
                    <a:pt x="76187" y="47104"/>
                  </a:lnTo>
                  <a:lnTo>
                    <a:pt x="76085" y="12179"/>
                  </a:lnTo>
                  <a:lnTo>
                    <a:pt x="0" y="50507"/>
                  </a:lnTo>
                  <a:lnTo>
                    <a:pt x="76314" y="88379"/>
                  </a:lnTo>
                  <a:lnTo>
                    <a:pt x="76212" y="53492"/>
                  </a:lnTo>
                  <a:lnTo>
                    <a:pt x="4073512" y="41275"/>
                  </a:lnTo>
                  <a:lnTo>
                    <a:pt x="4073626" y="76200"/>
                  </a:lnTo>
                  <a:lnTo>
                    <a:pt x="4149712" y="37871"/>
                  </a:lnTo>
                  <a:close/>
                </a:path>
                <a:path w="6782434" h="88900">
                  <a:moveTo>
                    <a:pt x="6776631" y="53289"/>
                  </a:moveTo>
                  <a:lnTo>
                    <a:pt x="6718770" y="53289"/>
                  </a:lnTo>
                  <a:lnTo>
                    <a:pt x="6706070" y="53289"/>
                  </a:lnTo>
                  <a:lnTo>
                    <a:pt x="6705854" y="88138"/>
                  </a:lnTo>
                  <a:lnTo>
                    <a:pt x="6776631" y="53289"/>
                  </a:lnTo>
                  <a:close/>
                </a:path>
                <a:path w="6782434" h="88900">
                  <a:moveTo>
                    <a:pt x="6782282" y="50507"/>
                  </a:moveTo>
                  <a:lnTo>
                    <a:pt x="6706324" y="11938"/>
                  </a:lnTo>
                  <a:lnTo>
                    <a:pt x="6706108" y="46863"/>
                  </a:lnTo>
                  <a:lnTo>
                    <a:pt x="4810747" y="35166"/>
                  </a:lnTo>
                  <a:lnTo>
                    <a:pt x="4810963" y="241"/>
                  </a:lnTo>
                  <a:lnTo>
                    <a:pt x="4734522" y="37871"/>
                  </a:lnTo>
                  <a:lnTo>
                    <a:pt x="4810493" y="76441"/>
                  </a:lnTo>
                  <a:lnTo>
                    <a:pt x="4810709" y="41516"/>
                  </a:lnTo>
                  <a:lnTo>
                    <a:pt x="6706070" y="53213"/>
                  </a:lnTo>
                  <a:lnTo>
                    <a:pt x="6718770" y="53289"/>
                  </a:lnTo>
                  <a:lnTo>
                    <a:pt x="6776796" y="53213"/>
                  </a:lnTo>
                  <a:lnTo>
                    <a:pt x="6782282" y="50507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74312" y="3524973"/>
              <a:ext cx="3491229" cy="1454785"/>
            </a:xfrm>
            <a:custGeom>
              <a:avLst/>
              <a:gdLst/>
              <a:ahLst/>
              <a:cxnLst/>
              <a:rect l="l" t="t" r="r" b="b"/>
              <a:pathLst>
                <a:path w="3491229" h="1454785">
                  <a:moveTo>
                    <a:pt x="0" y="0"/>
                  </a:moveTo>
                  <a:lnTo>
                    <a:pt x="3490617" y="0"/>
                  </a:lnTo>
                  <a:lnTo>
                    <a:pt x="3490617" y="1454303"/>
                  </a:lnTo>
                  <a:lnTo>
                    <a:pt x="0" y="145430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5A6B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4871271" y="3617467"/>
            <a:ext cx="1497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Site-to-Site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VPN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512" y="3580891"/>
            <a:ext cx="718185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5000"/>
              </a:lnSpc>
              <a:spcBef>
                <a:spcPts val="100"/>
              </a:spcBef>
            </a:pP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Corporate </a:t>
            </a:r>
            <a:r>
              <a:rPr sz="1200" spc="-5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5A6B86"/>
                </a:solidFill>
                <a:latin typeface="Calibri"/>
                <a:cs typeface="Calibri"/>
              </a:rPr>
              <a:t>data</a:t>
            </a:r>
            <a:r>
              <a:rPr sz="1200" spc="-55" dirty="0">
                <a:solidFill>
                  <a:srgbClr val="5A6B86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A6B86"/>
                </a:solidFill>
                <a:latin typeface="Calibri"/>
                <a:cs typeface="Calibri"/>
              </a:rPr>
              <a:t>center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74191" y="3422650"/>
            <a:ext cx="10586085" cy="1563370"/>
            <a:chOff x="774191" y="3422650"/>
            <a:chExt cx="10586085" cy="1563370"/>
          </a:xfrm>
        </p:grpSpPr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4191" y="3523488"/>
              <a:ext cx="332232" cy="33223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89887" y="4023359"/>
              <a:ext cx="472439" cy="47548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861607" y="4206026"/>
              <a:ext cx="1083945" cy="92075"/>
            </a:xfrm>
            <a:custGeom>
              <a:avLst/>
              <a:gdLst/>
              <a:ahLst/>
              <a:cxnLst/>
              <a:rect l="l" t="t" r="r" b="b"/>
              <a:pathLst>
                <a:path w="1083945" h="92075">
                  <a:moveTo>
                    <a:pt x="75554" y="15501"/>
                  </a:moveTo>
                  <a:lnTo>
                    <a:pt x="0" y="54865"/>
                  </a:lnTo>
                  <a:lnTo>
                    <a:pt x="76823" y="91691"/>
                  </a:lnTo>
                  <a:lnTo>
                    <a:pt x="76245" y="56982"/>
                  </a:lnTo>
                  <a:lnTo>
                    <a:pt x="63543" y="56982"/>
                  </a:lnTo>
                  <a:lnTo>
                    <a:pt x="63437" y="50633"/>
                  </a:lnTo>
                  <a:lnTo>
                    <a:pt x="76136" y="50422"/>
                  </a:lnTo>
                  <a:lnTo>
                    <a:pt x="75554" y="15501"/>
                  </a:lnTo>
                  <a:close/>
                </a:path>
                <a:path w="1083945" h="92075">
                  <a:moveTo>
                    <a:pt x="1079211" y="34709"/>
                  </a:moveTo>
                  <a:lnTo>
                    <a:pt x="1020084" y="34709"/>
                  </a:lnTo>
                  <a:lnTo>
                    <a:pt x="1020189" y="41057"/>
                  </a:lnTo>
                  <a:lnTo>
                    <a:pt x="1007491" y="41269"/>
                  </a:lnTo>
                  <a:lnTo>
                    <a:pt x="1008072" y="76189"/>
                  </a:lnTo>
                  <a:lnTo>
                    <a:pt x="1083627" y="36826"/>
                  </a:lnTo>
                  <a:lnTo>
                    <a:pt x="1079211" y="34709"/>
                  </a:lnTo>
                  <a:close/>
                </a:path>
                <a:path w="1083945" h="92075">
                  <a:moveTo>
                    <a:pt x="76136" y="50422"/>
                  </a:moveTo>
                  <a:lnTo>
                    <a:pt x="63437" y="50633"/>
                  </a:lnTo>
                  <a:lnTo>
                    <a:pt x="63543" y="56982"/>
                  </a:lnTo>
                  <a:lnTo>
                    <a:pt x="76242" y="56770"/>
                  </a:lnTo>
                  <a:lnTo>
                    <a:pt x="76136" y="50422"/>
                  </a:lnTo>
                  <a:close/>
                </a:path>
                <a:path w="1083945" h="92075">
                  <a:moveTo>
                    <a:pt x="76242" y="56770"/>
                  </a:moveTo>
                  <a:lnTo>
                    <a:pt x="63543" y="56982"/>
                  </a:lnTo>
                  <a:lnTo>
                    <a:pt x="76245" y="56982"/>
                  </a:lnTo>
                  <a:lnTo>
                    <a:pt x="76242" y="56770"/>
                  </a:lnTo>
                  <a:close/>
                </a:path>
                <a:path w="1083945" h="92075">
                  <a:moveTo>
                    <a:pt x="1007385" y="34920"/>
                  </a:moveTo>
                  <a:lnTo>
                    <a:pt x="76136" y="50422"/>
                  </a:lnTo>
                  <a:lnTo>
                    <a:pt x="76242" y="56770"/>
                  </a:lnTo>
                  <a:lnTo>
                    <a:pt x="1007491" y="41269"/>
                  </a:lnTo>
                  <a:lnTo>
                    <a:pt x="1007385" y="34920"/>
                  </a:lnTo>
                  <a:close/>
                </a:path>
                <a:path w="1083945" h="92075">
                  <a:moveTo>
                    <a:pt x="1020084" y="34709"/>
                  </a:moveTo>
                  <a:lnTo>
                    <a:pt x="1007385" y="34920"/>
                  </a:lnTo>
                  <a:lnTo>
                    <a:pt x="1007491" y="41269"/>
                  </a:lnTo>
                  <a:lnTo>
                    <a:pt x="1020189" y="41057"/>
                  </a:lnTo>
                  <a:lnTo>
                    <a:pt x="1020084" y="34709"/>
                  </a:lnTo>
                  <a:close/>
                </a:path>
                <a:path w="1083945" h="92075">
                  <a:moveTo>
                    <a:pt x="1006803" y="0"/>
                  </a:moveTo>
                  <a:lnTo>
                    <a:pt x="1007385" y="34920"/>
                  </a:lnTo>
                  <a:lnTo>
                    <a:pt x="1020084" y="34709"/>
                  </a:lnTo>
                  <a:lnTo>
                    <a:pt x="1079211" y="34709"/>
                  </a:lnTo>
                  <a:lnTo>
                    <a:pt x="1006803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15120" y="3429000"/>
              <a:ext cx="4939030" cy="1550670"/>
            </a:xfrm>
            <a:custGeom>
              <a:avLst/>
              <a:gdLst/>
              <a:ahLst/>
              <a:cxnLst/>
              <a:rect l="l" t="t" r="r" b="b"/>
              <a:pathLst>
                <a:path w="4939030" h="1550670">
                  <a:moveTo>
                    <a:pt x="0" y="0"/>
                  </a:moveTo>
                  <a:lnTo>
                    <a:pt x="4938679" y="0"/>
                  </a:lnTo>
                  <a:lnTo>
                    <a:pt x="4938679" y="1550054"/>
                  </a:lnTo>
                  <a:lnTo>
                    <a:pt x="0" y="1550054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B67B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1030852" y="4598923"/>
            <a:ext cx="1085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5A6B86"/>
                </a:solidFill>
                <a:latin typeface="Calibri"/>
                <a:cs typeface="Calibri"/>
              </a:rPr>
              <a:t>10.3.0.0/20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72320" y="3496055"/>
            <a:ext cx="2381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3B67BC"/>
                </a:solidFill>
                <a:latin typeface="Calibri"/>
                <a:cs typeface="Calibri"/>
              </a:rPr>
              <a:t>V</a:t>
            </a:r>
            <a:r>
              <a:rPr sz="1100" spc="-10" dirty="0">
                <a:solidFill>
                  <a:srgbClr val="3B67BC"/>
                </a:solidFill>
                <a:latin typeface="Calibri"/>
                <a:cs typeface="Calibri"/>
              </a:rPr>
              <a:t>P</a:t>
            </a:r>
            <a:r>
              <a:rPr sz="1100" dirty="0">
                <a:solidFill>
                  <a:srgbClr val="3B67BC"/>
                </a:solidFill>
                <a:latin typeface="Calibri"/>
                <a:cs typeface="Calibri"/>
              </a:rPr>
              <a:t>C</a:t>
            </a:r>
            <a:endParaRPr sz="11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12991" y="3429000"/>
            <a:ext cx="280415" cy="28041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724769" y="4541011"/>
            <a:ext cx="2254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Virtual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Gateway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118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N</a:t>
            </a:r>
            <a:r>
              <a:rPr spc="-55" dirty="0"/>
              <a:t>e</a:t>
            </a:r>
            <a:r>
              <a:rPr spc="5" dirty="0"/>
              <a:t>t</a:t>
            </a:r>
            <a:r>
              <a:rPr spc="-40" dirty="0"/>
              <a:t>w</a:t>
            </a:r>
            <a:r>
              <a:rPr spc="-65" dirty="0"/>
              <a:t>o</a:t>
            </a:r>
            <a:r>
              <a:rPr spc="175" dirty="0"/>
              <a:t>r</a:t>
            </a:r>
            <a:r>
              <a:rPr spc="-325" dirty="0"/>
              <a:t>k</a:t>
            </a:r>
            <a:r>
              <a:rPr spc="55" dirty="0"/>
              <a:t> </a:t>
            </a:r>
            <a:r>
              <a:rPr spc="5" dirty="0"/>
              <a:t>t</a:t>
            </a:r>
            <a:r>
              <a:rPr spc="30" dirty="0"/>
              <a:t>o</a:t>
            </a:r>
            <a:r>
              <a:rPr spc="-140" dirty="0"/>
              <a:t>p</a:t>
            </a:r>
            <a:r>
              <a:rPr spc="-130" dirty="0"/>
              <a:t>o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535" dirty="0"/>
              <a:t>g</a:t>
            </a:r>
            <a:r>
              <a:rPr spc="-220" dirty="0"/>
              <a:t>i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370" dirty="0"/>
              <a:t>c</a:t>
            </a:r>
            <a:r>
              <a:rPr spc="-434" dirty="0"/>
              <a:t>a</a:t>
            </a:r>
            <a:r>
              <a:rPr spc="-430" dirty="0"/>
              <a:t>n</a:t>
            </a:r>
            <a:r>
              <a:rPr spc="65" dirty="0"/>
              <a:t> </a:t>
            </a:r>
            <a:r>
              <a:rPr spc="-280" dirty="0"/>
              <a:t>b</a:t>
            </a:r>
            <a:r>
              <a:rPr spc="-270" dirty="0"/>
              <a:t>e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375" dirty="0"/>
              <a:t>m</a:t>
            </a:r>
            <a:r>
              <a:rPr spc="-250" dirty="0"/>
              <a:t>e</a:t>
            </a:r>
            <a:r>
              <a:rPr spc="60" dirty="0"/>
              <a:t> 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225" dirty="0"/>
              <a:t>mpl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250" dirty="0"/>
              <a:t>at</a:t>
            </a:r>
            <a:r>
              <a:rPr spc="-320" dirty="0"/>
              <a:t>e</a:t>
            </a:r>
            <a:r>
              <a:rPr spc="-204" dirty="0"/>
              <a:t>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6193" y="1446551"/>
            <a:ext cx="9259613" cy="457120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62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45" dirty="0"/>
              <a:t>r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265" dirty="0"/>
              <a:t>G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70" dirty="0"/>
              <a:t>w</a:t>
            </a:r>
            <a:r>
              <a:rPr spc="-645" dirty="0"/>
              <a:t>a</a:t>
            </a:r>
            <a:r>
              <a:rPr spc="-370" dirty="0"/>
              <a:t>y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216408"/>
            <a:ext cx="1130807" cy="113385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7992" y="1601019"/>
            <a:ext cx="3947729" cy="420272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421752"/>
            <a:ext cx="5019040" cy="3392804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241300" marR="5080" indent="-228600">
              <a:lnSpc>
                <a:spcPct val="91800"/>
              </a:lnSpc>
              <a:spcBef>
                <a:spcPts val="36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having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transitive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peering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75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75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75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75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75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75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75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ses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75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hu</a:t>
            </a:r>
            <a:r>
              <a:rPr sz="27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7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75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7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spo</a:t>
            </a:r>
            <a:r>
              <a:rPr sz="275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75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r)  </a:t>
            </a:r>
            <a:r>
              <a:rPr sz="27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connection</a:t>
            </a:r>
            <a:endParaRPr sz="2750">
              <a:latin typeface="Microsoft Sans Serif"/>
              <a:cs typeface="Microsoft Sans Serif"/>
            </a:endParaRPr>
          </a:p>
          <a:p>
            <a:pPr marL="241300" marR="396240" indent="-228600">
              <a:lnSpc>
                <a:spcPts val="3000"/>
              </a:lnSpc>
              <a:spcBef>
                <a:spcPts val="10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this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functionality</a:t>
            </a:r>
            <a:endParaRPr sz="2800">
              <a:latin typeface="Microsoft Sans Serif"/>
              <a:cs typeface="Microsoft Sans Serif"/>
            </a:endParaRPr>
          </a:p>
          <a:p>
            <a:pPr marL="241300" marR="845819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Works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Direct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82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15" dirty="0"/>
              <a:t>V</a:t>
            </a:r>
            <a:r>
              <a:rPr spc="-520" dirty="0"/>
              <a:t>P</a:t>
            </a:r>
            <a:r>
              <a:rPr spc="-200" dirty="0"/>
              <a:t>C</a:t>
            </a:r>
            <a:r>
              <a:rPr spc="50" dirty="0"/>
              <a:t> </a:t>
            </a:r>
            <a:r>
              <a:rPr spc="-204" dirty="0"/>
              <a:t>C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645" dirty="0"/>
              <a:t>s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mm</a:t>
            </a:r>
            <a:r>
              <a:rPr spc="-340" dirty="0"/>
              <a:t>e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4996"/>
            <a:ext cx="9932670" cy="460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525" spc="-3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3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Vi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tual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ivat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Subnets:</a:t>
            </a:r>
            <a:r>
              <a:rPr sz="3525" spc="-4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Tied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AZ,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partition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atew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et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NAT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3525" spc="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give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NACL: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Stateless,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inbound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outbound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Groups: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Stateful,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ENI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Peering: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two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overlapping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ranges,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nontransitive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Endpoints: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525" spc="-3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Fl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Site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Site</a:t>
            </a:r>
            <a:r>
              <a:rPr sz="3525" spc="-4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VPN: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VPN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DC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Di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onn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Gateway: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thousands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together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92748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380" dirty="0"/>
              <a:t>Security</a:t>
            </a:r>
            <a:r>
              <a:rPr sz="6000" spc="55" dirty="0"/>
              <a:t> </a:t>
            </a:r>
            <a:r>
              <a:rPr sz="6000" spc="-315" dirty="0"/>
              <a:t>&amp;</a:t>
            </a:r>
            <a:r>
              <a:rPr sz="6000" spc="55" dirty="0"/>
              <a:t> </a:t>
            </a:r>
            <a:r>
              <a:rPr sz="6000" spc="-370" dirty="0"/>
              <a:t>Compliance</a:t>
            </a:r>
            <a:r>
              <a:rPr sz="6000" spc="65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399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285" dirty="0"/>
              <a:t>h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210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65" dirty="0"/>
              <a:t>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10343515" cy="413766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8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(hardware,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software,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facilities,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networking)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runs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3,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800">
              <a:latin typeface="Microsoft Sans Serif"/>
              <a:cs typeface="Microsoft Sans Serif"/>
            </a:endParaRPr>
          </a:p>
          <a:p>
            <a:pPr marL="698500" marR="310515" lvl="1" indent="-228600">
              <a:lnSpc>
                <a:spcPts val="2590"/>
              </a:lnSpc>
              <a:spcBef>
                <a:spcPts val="56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instance,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responsible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guest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OS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(including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patches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updates),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firewall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ls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Management,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Management,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Awareness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Training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89127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210" dirty="0"/>
              <a:t>e</a:t>
            </a:r>
            <a:r>
              <a:rPr spc="-445" dirty="0"/>
              <a:t>,</a:t>
            </a:r>
            <a:r>
              <a:rPr spc="-305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95" dirty="0"/>
              <a:t>DS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9801225" cy="4124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underlying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disable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Automated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DB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patching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atching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underlying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disks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guarantee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functions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Check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ports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inbound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DB’s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reat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pe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without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Ensure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parameter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SSL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connections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4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ing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2888" y="457200"/>
            <a:ext cx="1200911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4347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210" dirty="0"/>
              <a:t>e</a:t>
            </a:r>
            <a:r>
              <a:rPr spc="-445" dirty="0"/>
              <a:t>,</a:t>
            </a:r>
            <a:r>
              <a:rPr spc="-305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6849"/>
            <a:ext cx="7762240" cy="41529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Guarantee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unlimited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Guarantee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Ensure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separation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Ensure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employees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can’t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setting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blin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4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8919" y="310895"/>
            <a:ext cx="944879" cy="94792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2367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55" dirty="0"/>
              <a:t> </a:t>
            </a:r>
            <a:r>
              <a:rPr spc="-335" dirty="0"/>
              <a:t>Points</a:t>
            </a:r>
            <a:r>
              <a:rPr spc="65" dirty="0"/>
              <a:t> </a:t>
            </a:r>
            <a:r>
              <a:rPr spc="-114" dirty="0"/>
              <a:t>of</a:t>
            </a:r>
            <a:r>
              <a:rPr spc="65" dirty="0"/>
              <a:t> </a:t>
            </a:r>
            <a:r>
              <a:rPr spc="-380" dirty="0"/>
              <a:t>Presence</a:t>
            </a:r>
            <a:r>
              <a:rPr spc="65" dirty="0"/>
              <a:t> </a:t>
            </a:r>
            <a:r>
              <a:rPr spc="-385" dirty="0"/>
              <a:t>(Edge</a:t>
            </a:r>
            <a:r>
              <a:rPr spc="65" dirty="0"/>
              <a:t> </a:t>
            </a:r>
            <a:r>
              <a:rPr spc="-250" dirty="0"/>
              <a:t>Locations)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0262870" cy="135445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216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Points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Presence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(205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Locations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11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Regional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84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42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20016" y="2622386"/>
            <a:ext cx="6101783" cy="34592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35819" y="6102096"/>
            <a:ext cx="267081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https://aws.amazon.com/cloudfront/features/</a:t>
            </a:r>
            <a:endParaRPr sz="1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89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h</a:t>
            </a:r>
            <a:r>
              <a:rPr spc="-575" dirty="0"/>
              <a:t>a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20" dirty="0"/>
              <a:t>i</a:t>
            </a:r>
            <a:r>
              <a:rPr spc="-28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50" dirty="0"/>
              <a:t>Mo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10" dirty="0"/>
              <a:t>d</a:t>
            </a:r>
            <a:r>
              <a:rPr spc="-225" dirty="0"/>
              <a:t>i</a:t>
            </a:r>
            <a:r>
              <a:rPr spc="-540" dirty="0"/>
              <a:t>a</a:t>
            </a:r>
            <a:r>
              <a:rPr spc="-575" dirty="0"/>
              <a:t>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75" dirty="0"/>
              <a:t>m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0300" y="1548151"/>
            <a:ext cx="7315200" cy="396240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467859" y="5943091"/>
            <a:ext cx="625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https://aws.amazon.com/compliance/shared-responsibility-model/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4167" y="2883407"/>
            <a:ext cx="551688" cy="7345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80815" y="1374647"/>
            <a:ext cx="734567" cy="73456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80815" y="2502407"/>
            <a:ext cx="734567" cy="734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480815" y="3633215"/>
            <a:ext cx="734567" cy="73456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80815" y="4764023"/>
            <a:ext cx="734567" cy="734567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2194769" y="518159"/>
            <a:ext cx="8500745" cy="5699760"/>
            <a:chOff x="2194769" y="518159"/>
            <a:chExt cx="8500745" cy="569976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24727" y="3758183"/>
              <a:ext cx="822959" cy="7345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90488" y="3980688"/>
              <a:ext cx="822960" cy="7345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1279" y="4233671"/>
              <a:ext cx="826007" cy="7345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24727" y="5004815"/>
              <a:ext cx="822959" cy="7345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190488" y="5227319"/>
              <a:ext cx="822960" cy="73456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1279" y="5483351"/>
              <a:ext cx="826007" cy="73456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68255" y="2938271"/>
              <a:ext cx="1027176" cy="141732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194763" y="1941118"/>
              <a:ext cx="1046480" cy="3067050"/>
            </a:xfrm>
            <a:custGeom>
              <a:avLst/>
              <a:gdLst/>
              <a:ahLst/>
              <a:cxnLst/>
              <a:rect l="l" t="t" r="r" b="b"/>
              <a:pathLst>
                <a:path w="1046480" h="3067050">
                  <a:moveTo>
                    <a:pt x="944587" y="0"/>
                  </a:moveTo>
                  <a:lnTo>
                    <a:pt x="864730" y="29679"/>
                  </a:lnTo>
                  <a:lnTo>
                    <a:pt x="890257" y="53517"/>
                  </a:lnTo>
                  <a:lnTo>
                    <a:pt x="165" y="1006487"/>
                  </a:lnTo>
                  <a:lnTo>
                    <a:pt x="4800" y="1010818"/>
                  </a:lnTo>
                  <a:lnTo>
                    <a:pt x="894892" y="57848"/>
                  </a:lnTo>
                  <a:lnTo>
                    <a:pt x="920419" y="81686"/>
                  </a:lnTo>
                  <a:lnTo>
                    <a:pt x="931506" y="44234"/>
                  </a:lnTo>
                  <a:lnTo>
                    <a:pt x="944587" y="0"/>
                  </a:lnTo>
                  <a:close/>
                </a:path>
                <a:path w="1046480" h="3067050">
                  <a:moveTo>
                    <a:pt x="997673" y="3066885"/>
                  </a:moveTo>
                  <a:lnTo>
                    <a:pt x="987526" y="3019221"/>
                  </a:lnTo>
                  <a:lnTo>
                    <a:pt x="979932" y="2983547"/>
                  </a:lnTo>
                  <a:lnTo>
                    <a:pt x="952639" y="3005340"/>
                  </a:lnTo>
                  <a:lnTo>
                    <a:pt x="4965" y="1817446"/>
                  </a:lnTo>
                  <a:lnTo>
                    <a:pt x="0" y="1821408"/>
                  </a:lnTo>
                  <a:lnTo>
                    <a:pt x="947674" y="3009290"/>
                  </a:lnTo>
                  <a:lnTo>
                    <a:pt x="920369" y="3031071"/>
                  </a:lnTo>
                  <a:lnTo>
                    <a:pt x="997673" y="3066885"/>
                  </a:lnTo>
                  <a:close/>
                </a:path>
                <a:path w="1046480" h="3067050">
                  <a:moveTo>
                    <a:pt x="1046060" y="1938312"/>
                  </a:moveTo>
                  <a:lnTo>
                    <a:pt x="1027061" y="1914512"/>
                  </a:lnTo>
                  <a:lnTo>
                    <a:pt x="992924" y="1871726"/>
                  </a:lnTo>
                  <a:lnTo>
                    <a:pt x="978242" y="1903412"/>
                  </a:lnTo>
                  <a:lnTo>
                    <a:pt x="67678" y="1481734"/>
                  </a:lnTo>
                  <a:lnTo>
                    <a:pt x="65011" y="1487487"/>
                  </a:lnTo>
                  <a:lnTo>
                    <a:pt x="975575" y="1909178"/>
                  </a:lnTo>
                  <a:lnTo>
                    <a:pt x="960894" y="1940864"/>
                  </a:lnTo>
                  <a:lnTo>
                    <a:pt x="1046060" y="1938312"/>
                  </a:lnTo>
                  <a:close/>
                </a:path>
                <a:path w="1046480" h="3067050">
                  <a:moveTo>
                    <a:pt x="1046060" y="929665"/>
                  </a:moveTo>
                  <a:lnTo>
                    <a:pt x="962139" y="914958"/>
                  </a:lnTo>
                  <a:lnTo>
                    <a:pt x="972134" y="948423"/>
                  </a:lnTo>
                  <a:lnTo>
                    <a:pt x="42849" y="1226007"/>
                  </a:lnTo>
                  <a:lnTo>
                    <a:pt x="44665" y="1232090"/>
                  </a:lnTo>
                  <a:lnTo>
                    <a:pt x="973950" y="954519"/>
                  </a:lnTo>
                  <a:lnTo>
                    <a:pt x="983945" y="987971"/>
                  </a:lnTo>
                  <a:lnTo>
                    <a:pt x="1029944" y="944791"/>
                  </a:lnTo>
                  <a:lnTo>
                    <a:pt x="1046060" y="92966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37503" y="1078991"/>
              <a:ext cx="734568" cy="73456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03264" y="1298447"/>
              <a:ext cx="734567" cy="73456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547103" y="1554479"/>
              <a:ext cx="734568" cy="73456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4323372" y="1926399"/>
              <a:ext cx="1612900" cy="1061720"/>
            </a:xfrm>
            <a:custGeom>
              <a:avLst/>
              <a:gdLst/>
              <a:ahLst/>
              <a:cxnLst/>
              <a:rect l="l" t="t" r="r" b="b"/>
              <a:pathLst>
                <a:path w="1612900" h="1061720">
                  <a:moveTo>
                    <a:pt x="1331734" y="840409"/>
                  </a:moveTo>
                  <a:lnTo>
                    <a:pt x="1325384" y="837234"/>
                  </a:lnTo>
                  <a:lnTo>
                    <a:pt x="1255534" y="802309"/>
                  </a:lnTo>
                  <a:lnTo>
                    <a:pt x="1255534" y="837234"/>
                  </a:lnTo>
                  <a:lnTo>
                    <a:pt x="0" y="837234"/>
                  </a:lnTo>
                  <a:lnTo>
                    <a:pt x="0" y="843584"/>
                  </a:lnTo>
                  <a:lnTo>
                    <a:pt x="1255534" y="843584"/>
                  </a:lnTo>
                  <a:lnTo>
                    <a:pt x="1255534" y="878509"/>
                  </a:lnTo>
                  <a:lnTo>
                    <a:pt x="1331734" y="840409"/>
                  </a:lnTo>
                  <a:close/>
                </a:path>
                <a:path w="1612900" h="1061720">
                  <a:moveTo>
                    <a:pt x="1378038" y="1023226"/>
                  </a:moveTo>
                  <a:lnTo>
                    <a:pt x="1301838" y="985126"/>
                  </a:lnTo>
                  <a:lnTo>
                    <a:pt x="1301838" y="1020051"/>
                  </a:lnTo>
                  <a:lnTo>
                    <a:pt x="58445" y="1020051"/>
                  </a:lnTo>
                  <a:lnTo>
                    <a:pt x="58445" y="1026401"/>
                  </a:lnTo>
                  <a:lnTo>
                    <a:pt x="1301838" y="1026401"/>
                  </a:lnTo>
                  <a:lnTo>
                    <a:pt x="1301838" y="1061326"/>
                  </a:lnTo>
                  <a:lnTo>
                    <a:pt x="1371688" y="1026401"/>
                  </a:lnTo>
                  <a:lnTo>
                    <a:pt x="1378038" y="1023226"/>
                  </a:lnTo>
                  <a:close/>
                </a:path>
                <a:path w="1612900" h="1061720">
                  <a:moveTo>
                    <a:pt x="1612722" y="38315"/>
                  </a:moveTo>
                  <a:lnTo>
                    <a:pt x="1536623" y="0"/>
                  </a:lnTo>
                  <a:lnTo>
                    <a:pt x="1536522" y="34925"/>
                  </a:lnTo>
                  <a:lnTo>
                    <a:pt x="202768" y="31000"/>
                  </a:lnTo>
                  <a:lnTo>
                    <a:pt x="202742" y="37350"/>
                  </a:lnTo>
                  <a:lnTo>
                    <a:pt x="1536509" y="41275"/>
                  </a:lnTo>
                  <a:lnTo>
                    <a:pt x="1536407" y="76200"/>
                  </a:lnTo>
                  <a:lnTo>
                    <a:pt x="1606689" y="41300"/>
                  </a:lnTo>
                  <a:lnTo>
                    <a:pt x="1612722" y="3831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849111" y="2438399"/>
              <a:ext cx="822960" cy="73456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214871" y="2657855"/>
              <a:ext cx="822959" cy="7345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455664" y="2913887"/>
              <a:ext cx="826008" cy="73456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285170" y="3063709"/>
              <a:ext cx="1569085" cy="2526030"/>
            </a:xfrm>
            <a:custGeom>
              <a:avLst/>
              <a:gdLst/>
              <a:ahLst/>
              <a:cxnLst/>
              <a:rect l="l" t="t" r="r" b="b"/>
              <a:pathLst>
                <a:path w="1569085" h="2526029">
                  <a:moveTo>
                    <a:pt x="1331734" y="2152523"/>
                  </a:moveTo>
                  <a:lnTo>
                    <a:pt x="1325384" y="2149348"/>
                  </a:lnTo>
                  <a:lnTo>
                    <a:pt x="1255534" y="2114423"/>
                  </a:lnTo>
                  <a:lnTo>
                    <a:pt x="1255534" y="2149348"/>
                  </a:lnTo>
                  <a:lnTo>
                    <a:pt x="0" y="2149348"/>
                  </a:lnTo>
                  <a:lnTo>
                    <a:pt x="0" y="2155698"/>
                  </a:lnTo>
                  <a:lnTo>
                    <a:pt x="1255534" y="2155698"/>
                  </a:lnTo>
                  <a:lnTo>
                    <a:pt x="1255534" y="2190623"/>
                  </a:lnTo>
                  <a:lnTo>
                    <a:pt x="1331734" y="2152523"/>
                  </a:lnTo>
                  <a:close/>
                </a:path>
                <a:path w="1569085" h="2526029">
                  <a:moveTo>
                    <a:pt x="1342415" y="756107"/>
                  </a:moveTo>
                  <a:lnTo>
                    <a:pt x="1336065" y="752932"/>
                  </a:lnTo>
                  <a:lnTo>
                    <a:pt x="1266215" y="718007"/>
                  </a:lnTo>
                  <a:lnTo>
                    <a:pt x="1266215" y="752932"/>
                  </a:lnTo>
                  <a:lnTo>
                    <a:pt x="10680" y="752932"/>
                  </a:lnTo>
                  <a:lnTo>
                    <a:pt x="10680" y="759282"/>
                  </a:lnTo>
                  <a:lnTo>
                    <a:pt x="1266215" y="759282"/>
                  </a:lnTo>
                  <a:lnTo>
                    <a:pt x="1266215" y="794207"/>
                  </a:lnTo>
                  <a:lnTo>
                    <a:pt x="1336065" y="759282"/>
                  </a:lnTo>
                  <a:lnTo>
                    <a:pt x="1342415" y="756107"/>
                  </a:lnTo>
                  <a:close/>
                </a:path>
                <a:path w="1569085" h="2526029">
                  <a:moveTo>
                    <a:pt x="1378038" y="2335339"/>
                  </a:moveTo>
                  <a:lnTo>
                    <a:pt x="1301838" y="2297239"/>
                  </a:lnTo>
                  <a:lnTo>
                    <a:pt x="1301838" y="2332164"/>
                  </a:lnTo>
                  <a:lnTo>
                    <a:pt x="58458" y="2332164"/>
                  </a:lnTo>
                  <a:lnTo>
                    <a:pt x="58458" y="2338514"/>
                  </a:lnTo>
                  <a:lnTo>
                    <a:pt x="1301838" y="2338514"/>
                  </a:lnTo>
                  <a:lnTo>
                    <a:pt x="1301838" y="2373439"/>
                  </a:lnTo>
                  <a:lnTo>
                    <a:pt x="1371688" y="2338514"/>
                  </a:lnTo>
                  <a:lnTo>
                    <a:pt x="1378038" y="2335339"/>
                  </a:lnTo>
                  <a:close/>
                </a:path>
                <a:path w="1569085" h="2526029">
                  <a:moveTo>
                    <a:pt x="1388719" y="938923"/>
                  </a:moveTo>
                  <a:lnTo>
                    <a:pt x="1382369" y="935748"/>
                  </a:lnTo>
                  <a:lnTo>
                    <a:pt x="1312519" y="900823"/>
                  </a:lnTo>
                  <a:lnTo>
                    <a:pt x="1312519" y="935748"/>
                  </a:lnTo>
                  <a:lnTo>
                    <a:pt x="69138" y="935748"/>
                  </a:lnTo>
                  <a:lnTo>
                    <a:pt x="69138" y="942098"/>
                  </a:lnTo>
                  <a:lnTo>
                    <a:pt x="1312519" y="942098"/>
                  </a:lnTo>
                  <a:lnTo>
                    <a:pt x="1312519" y="977023"/>
                  </a:lnTo>
                  <a:lnTo>
                    <a:pt x="1382369" y="942098"/>
                  </a:lnTo>
                  <a:lnTo>
                    <a:pt x="1388719" y="938923"/>
                  </a:lnTo>
                  <a:close/>
                </a:path>
                <a:path w="1569085" h="2526029">
                  <a:moveTo>
                    <a:pt x="1530438" y="2487739"/>
                  </a:moveTo>
                  <a:lnTo>
                    <a:pt x="1454353" y="2449411"/>
                  </a:lnTo>
                  <a:lnTo>
                    <a:pt x="1454251" y="2484336"/>
                  </a:lnTo>
                  <a:lnTo>
                    <a:pt x="120484" y="2480424"/>
                  </a:lnTo>
                  <a:lnTo>
                    <a:pt x="120472" y="2486774"/>
                  </a:lnTo>
                  <a:lnTo>
                    <a:pt x="1454226" y="2490686"/>
                  </a:lnTo>
                  <a:lnTo>
                    <a:pt x="1454124" y="2525611"/>
                  </a:lnTo>
                  <a:lnTo>
                    <a:pt x="1524419" y="2490724"/>
                  </a:lnTo>
                  <a:lnTo>
                    <a:pt x="1530438" y="2487739"/>
                  </a:lnTo>
                  <a:close/>
                </a:path>
                <a:path w="1569085" h="2526029">
                  <a:moveTo>
                    <a:pt x="1541119" y="1091323"/>
                  </a:moveTo>
                  <a:lnTo>
                    <a:pt x="1465033" y="1053007"/>
                  </a:lnTo>
                  <a:lnTo>
                    <a:pt x="1464932" y="1087932"/>
                  </a:lnTo>
                  <a:lnTo>
                    <a:pt x="131165" y="1084008"/>
                  </a:lnTo>
                  <a:lnTo>
                    <a:pt x="131152" y="1090358"/>
                  </a:lnTo>
                  <a:lnTo>
                    <a:pt x="1464906" y="1094282"/>
                  </a:lnTo>
                  <a:lnTo>
                    <a:pt x="1464805" y="1129207"/>
                  </a:lnTo>
                  <a:lnTo>
                    <a:pt x="1535099" y="1094320"/>
                  </a:lnTo>
                  <a:lnTo>
                    <a:pt x="1541119" y="1091323"/>
                  </a:lnTo>
                  <a:close/>
                </a:path>
                <a:path w="1569085" h="2526029">
                  <a:moveTo>
                    <a:pt x="1568640" y="38315"/>
                  </a:moveTo>
                  <a:lnTo>
                    <a:pt x="1492554" y="0"/>
                  </a:lnTo>
                  <a:lnTo>
                    <a:pt x="1492453" y="34925"/>
                  </a:lnTo>
                  <a:lnTo>
                    <a:pt x="158686" y="31000"/>
                  </a:lnTo>
                  <a:lnTo>
                    <a:pt x="158661" y="37350"/>
                  </a:lnTo>
                  <a:lnTo>
                    <a:pt x="1492427" y="41275"/>
                  </a:lnTo>
                  <a:lnTo>
                    <a:pt x="1492326" y="76200"/>
                  </a:lnTo>
                  <a:lnTo>
                    <a:pt x="1562620" y="41300"/>
                  </a:lnTo>
                  <a:lnTo>
                    <a:pt x="1568640" y="3831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278782" y="1922513"/>
              <a:ext cx="2239645" cy="1468120"/>
            </a:xfrm>
            <a:custGeom>
              <a:avLst/>
              <a:gdLst/>
              <a:ahLst/>
              <a:cxnLst/>
              <a:rect l="l" t="t" r="r" b="b"/>
              <a:pathLst>
                <a:path w="2239645" h="1468120">
                  <a:moveTo>
                    <a:pt x="0" y="0"/>
                  </a:moveTo>
                  <a:lnTo>
                    <a:pt x="2239290" y="1467852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80247" y="1760473"/>
              <a:ext cx="2138045" cy="1476375"/>
            </a:xfrm>
            <a:custGeom>
              <a:avLst/>
              <a:gdLst/>
              <a:ahLst/>
              <a:cxnLst/>
              <a:rect l="l" t="t" r="r" b="b"/>
              <a:pathLst>
                <a:path w="2138045" h="1476375">
                  <a:moveTo>
                    <a:pt x="0" y="0"/>
                  </a:moveTo>
                  <a:lnTo>
                    <a:pt x="2137825" y="1476059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187829" y="1301194"/>
              <a:ext cx="2330450" cy="1719580"/>
            </a:xfrm>
            <a:custGeom>
              <a:avLst/>
              <a:gdLst/>
              <a:ahLst/>
              <a:cxnLst/>
              <a:rect l="l" t="t" r="r" b="b"/>
              <a:pathLst>
                <a:path w="2330450" h="1719580">
                  <a:moveTo>
                    <a:pt x="0" y="0"/>
                  </a:moveTo>
                  <a:lnTo>
                    <a:pt x="2330243" y="1719274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254591" y="2656439"/>
              <a:ext cx="2197100" cy="835660"/>
            </a:xfrm>
            <a:custGeom>
              <a:avLst/>
              <a:gdLst/>
              <a:ahLst/>
              <a:cxnLst/>
              <a:rect l="l" t="t" r="r" b="b"/>
              <a:pathLst>
                <a:path w="2197100" h="835660">
                  <a:moveTo>
                    <a:pt x="0" y="0"/>
                  </a:moveTo>
                  <a:lnTo>
                    <a:pt x="2196719" y="835652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337850" y="2913560"/>
              <a:ext cx="2089785" cy="687705"/>
            </a:xfrm>
            <a:custGeom>
              <a:avLst/>
              <a:gdLst/>
              <a:ahLst/>
              <a:cxnLst/>
              <a:rect l="l" t="t" r="r" b="b"/>
              <a:pathLst>
                <a:path w="2089784" h="687704">
                  <a:moveTo>
                    <a:pt x="0" y="0"/>
                  </a:moveTo>
                  <a:lnTo>
                    <a:pt x="2089269" y="687228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399508" y="3236532"/>
              <a:ext cx="2028189" cy="476250"/>
            </a:xfrm>
            <a:custGeom>
              <a:avLst/>
              <a:gdLst/>
              <a:ahLst/>
              <a:cxnLst/>
              <a:rect l="l" t="t" r="r" b="b"/>
              <a:pathLst>
                <a:path w="2028190" h="476250">
                  <a:moveTo>
                    <a:pt x="0" y="0"/>
                  </a:moveTo>
                  <a:lnTo>
                    <a:pt x="2027610" y="475962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254591" y="3901484"/>
              <a:ext cx="2197100" cy="79375"/>
            </a:xfrm>
            <a:custGeom>
              <a:avLst/>
              <a:gdLst/>
              <a:ahLst/>
              <a:cxnLst/>
              <a:rect l="l" t="t" r="r" b="b"/>
              <a:pathLst>
                <a:path w="2197100" h="79375">
                  <a:moveTo>
                    <a:pt x="0" y="79263"/>
                  </a:moveTo>
                  <a:lnTo>
                    <a:pt x="2196719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337850" y="4055316"/>
              <a:ext cx="2180590" cy="172085"/>
            </a:xfrm>
            <a:custGeom>
              <a:avLst/>
              <a:gdLst/>
              <a:ahLst/>
              <a:cxnLst/>
              <a:rect l="l" t="t" r="r" b="b"/>
              <a:pathLst>
                <a:path w="2180590" h="172085">
                  <a:moveTo>
                    <a:pt x="0" y="171603"/>
                  </a:moveTo>
                  <a:lnTo>
                    <a:pt x="2180222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399508" y="4226018"/>
              <a:ext cx="2118995" cy="231775"/>
            </a:xfrm>
            <a:custGeom>
              <a:avLst/>
              <a:gdLst/>
              <a:ahLst/>
              <a:cxnLst/>
              <a:rect l="l" t="t" r="r" b="b"/>
              <a:pathLst>
                <a:path w="2118995" h="231775">
                  <a:moveTo>
                    <a:pt x="0" y="231209"/>
                  </a:moveTo>
                  <a:lnTo>
                    <a:pt x="2118563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293669" y="4457226"/>
              <a:ext cx="2224405" cy="711835"/>
            </a:xfrm>
            <a:custGeom>
              <a:avLst/>
              <a:gdLst/>
              <a:ahLst/>
              <a:cxnLst/>
              <a:rect l="l" t="t" r="r" b="b"/>
              <a:pathLst>
                <a:path w="2224404" h="711835">
                  <a:moveTo>
                    <a:pt x="0" y="711214"/>
                  </a:moveTo>
                  <a:lnTo>
                    <a:pt x="2224403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399508" y="4583215"/>
              <a:ext cx="2118995" cy="790575"/>
            </a:xfrm>
            <a:custGeom>
              <a:avLst/>
              <a:gdLst/>
              <a:ahLst/>
              <a:cxnLst/>
              <a:rect l="l" t="t" r="r" b="b"/>
              <a:pathLst>
                <a:path w="2118995" h="790575">
                  <a:moveTo>
                    <a:pt x="0" y="790337"/>
                  </a:moveTo>
                  <a:lnTo>
                    <a:pt x="2118563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38040" y="4712266"/>
              <a:ext cx="2019300" cy="917575"/>
            </a:xfrm>
            <a:custGeom>
              <a:avLst/>
              <a:gdLst/>
              <a:ahLst/>
              <a:cxnLst/>
              <a:rect l="l" t="t" r="r" b="b"/>
              <a:pathLst>
                <a:path w="2019300" h="917575">
                  <a:moveTo>
                    <a:pt x="0" y="917047"/>
                  </a:moveTo>
                  <a:lnTo>
                    <a:pt x="2019111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32848" y="518159"/>
              <a:ext cx="734568" cy="7101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10154309" y="1670358"/>
              <a:ext cx="76200" cy="1096645"/>
            </a:xfrm>
            <a:custGeom>
              <a:avLst/>
              <a:gdLst/>
              <a:ahLst/>
              <a:cxnLst/>
              <a:rect l="l" t="t" r="r" b="b"/>
              <a:pathLst>
                <a:path w="76200" h="1096645">
                  <a:moveTo>
                    <a:pt x="34921" y="1020288"/>
                  </a:moveTo>
                  <a:lnTo>
                    <a:pt x="0" y="1020748"/>
                  </a:lnTo>
                  <a:lnTo>
                    <a:pt x="39099" y="1096440"/>
                  </a:lnTo>
                  <a:lnTo>
                    <a:pt x="69789" y="1032986"/>
                  </a:lnTo>
                  <a:lnTo>
                    <a:pt x="35088" y="1032986"/>
                  </a:lnTo>
                  <a:lnTo>
                    <a:pt x="34921" y="1020288"/>
                  </a:lnTo>
                  <a:close/>
                </a:path>
                <a:path w="76200" h="1096645">
                  <a:moveTo>
                    <a:pt x="41270" y="1020205"/>
                  </a:moveTo>
                  <a:lnTo>
                    <a:pt x="34921" y="1020288"/>
                  </a:lnTo>
                  <a:lnTo>
                    <a:pt x="35088" y="1032986"/>
                  </a:lnTo>
                  <a:lnTo>
                    <a:pt x="41437" y="1032903"/>
                  </a:lnTo>
                  <a:lnTo>
                    <a:pt x="41270" y="1020205"/>
                  </a:lnTo>
                  <a:close/>
                </a:path>
                <a:path w="76200" h="1096645">
                  <a:moveTo>
                    <a:pt x="76193" y="1019745"/>
                  </a:moveTo>
                  <a:lnTo>
                    <a:pt x="41270" y="1020205"/>
                  </a:lnTo>
                  <a:lnTo>
                    <a:pt x="41437" y="1032903"/>
                  </a:lnTo>
                  <a:lnTo>
                    <a:pt x="35088" y="1032986"/>
                  </a:lnTo>
                  <a:lnTo>
                    <a:pt x="69789" y="1032986"/>
                  </a:lnTo>
                  <a:lnTo>
                    <a:pt x="76193" y="1019745"/>
                  </a:lnTo>
                  <a:close/>
                </a:path>
                <a:path w="76200" h="1096645">
                  <a:moveTo>
                    <a:pt x="27847" y="0"/>
                  </a:moveTo>
                  <a:lnTo>
                    <a:pt x="21497" y="83"/>
                  </a:lnTo>
                  <a:lnTo>
                    <a:pt x="34921" y="1020288"/>
                  </a:lnTo>
                  <a:lnTo>
                    <a:pt x="41270" y="1020205"/>
                  </a:lnTo>
                  <a:lnTo>
                    <a:pt x="27847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1186194" y="3785107"/>
            <a:ext cx="796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attacker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458089" y="5650483"/>
            <a:ext cx="7715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405655" y="1591388"/>
            <a:ext cx="1332230" cy="76200"/>
          </a:xfrm>
          <a:custGeom>
            <a:avLst/>
            <a:gdLst/>
            <a:ahLst/>
            <a:cxnLst/>
            <a:rect l="l" t="t" r="r" b="b"/>
            <a:pathLst>
              <a:path w="1332229" h="76200">
                <a:moveTo>
                  <a:pt x="1325384" y="34925"/>
                </a:moveTo>
                <a:lnTo>
                  <a:pt x="1268234" y="34925"/>
                </a:lnTo>
                <a:lnTo>
                  <a:pt x="1268234" y="41275"/>
                </a:lnTo>
                <a:lnTo>
                  <a:pt x="1255534" y="41275"/>
                </a:lnTo>
                <a:lnTo>
                  <a:pt x="1255534" y="76200"/>
                </a:lnTo>
                <a:lnTo>
                  <a:pt x="1331734" y="38100"/>
                </a:lnTo>
                <a:lnTo>
                  <a:pt x="1325384" y="34925"/>
                </a:lnTo>
                <a:close/>
              </a:path>
              <a:path w="1332229" h="76200">
                <a:moveTo>
                  <a:pt x="1255534" y="34925"/>
                </a:moveTo>
                <a:lnTo>
                  <a:pt x="0" y="34926"/>
                </a:lnTo>
                <a:lnTo>
                  <a:pt x="0" y="41276"/>
                </a:lnTo>
                <a:lnTo>
                  <a:pt x="1255534" y="41275"/>
                </a:lnTo>
                <a:lnTo>
                  <a:pt x="1255534" y="34925"/>
                </a:lnTo>
                <a:close/>
              </a:path>
              <a:path w="1332229" h="76200">
                <a:moveTo>
                  <a:pt x="1268234" y="34925"/>
                </a:moveTo>
                <a:lnTo>
                  <a:pt x="1255534" y="34925"/>
                </a:lnTo>
                <a:lnTo>
                  <a:pt x="1255534" y="41275"/>
                </a:lnTo>
                <a:lnTo>
                  <a:pt x="1268234" y="41275"/>
                </a:lnTo>
                <a:lnTo>
                  <a:pt x="1268234" y="34925"/>
                </a:lnTo>
                <a:close/>
              </a:path>
              <a:path w="1332229" h="76200">
                <a:moveTo>
                  <a:pt x="1255534" y="0"/>
                </a:moveTo>
                <a:lnTo>
                  <a:pt x="1255534" y="34925"/>
                </a:lnTo>
                <a:lnTo>
                  <a:pt x="1325384" y="34925"/>
                </a:lnTo>
                <a:lnTo>
                  <a:pt x="1255534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464104" y="1774212"/>
            <a:ext cx="1320165" cy="76200"/>
          </a:xfrm>
          <a:custGeom>
            <a:avLst/>
            <a:gdLst/>
            <a:ahLst/>
            <a:cxnLst/>
            <a:rect l="l" t="t" r="r" b="b"/>
            <a:pathLst>
              <a:path w="1320164" h="76200">
                <a:moveTo>
                  <a:pt x="1243389" y="41274"/>
                </a:moveTo>
                <a:lnTo>
                  <a:pt x="1243389" y="76200"/>
                </a:lnTo>
                <a:lnTo>
                  <a:pt x="1313239" y="41275"/>
                </a:lnTo>
                <a:lnTo>
                  <a:pt x="1243389" y="41274"/>
                </a:lnTo>
                <a:close/>
              </a:path>
              <a:path w="1320164" h="76200">
                <a:moveTo>
                  <a:pt x="1243389" y="34924"/>
                </a:moveTo>
                <a:lnTo>
                  <a:pt x="1243389" y="41274"/>
                </a:lnTo>
                <a:lnTo>
                  <a:pt x="1256088" y="41275"/>
                </a:lnTo>
                <a:lnTo>
                  <a:pt x="1256088" y="34925"/>
                </a:lnTo>
                <a:lnTo>
                  <a:pt x="1243389" y="34924"/>
                </a:lnTo>
                <a:close/>
              </a:path>
              <a:path w="1320164" h="76200">
                <a:moveTo>
                  <a:pt x="1243389" y="0"/>
                </a:moveTo>
                <a:lnTo>
                  <a:pt x="1243389" y="34924"/>
                </a:lnTo>
                <a:lnTo>
                  <a:pt x="1256088" y="34925"/>
                </a:lnTo>
                <a:lnTo>
                  <a:pt x="1256088" y="41275"/>
                </a:lnTo>
                <a:lnTo>
                  <a:pt x="1313242" y="41273"/>
                </a:lnTo>
                <a:lnTo>
                  <a:pt x="1319589" y="38100"/>
                </a:lnTo>
                <a:lnTo>
                  <a:pt x="1243389" y="0"/>
                </a:lnTo>
                <a:close/>
              </a:path>
              <a:path w="1320164" h="76200">
                <a:moveTo>
                  <a:pt x="0" y="34923"/>
                </a:moveTo>
                <a:lnTo>
                  <a:pt x="0" y="41273"/>
                </a:lnTo>
                <a:lnTo>
                  <a:pt x="1243389" y="41274"/>
                </a:lnTo>
                <a:lnTo>
                  <a:pt x="1243389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7575039" y="5979667"/>
            <a:ext cx="440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545635" y="1322323"/>
            <a:ext cx="2146300" cy="1120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normal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users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850">
              <a:latin typeface="Calibri"/>
              <a:cs typeface="Calibri"/>
            </a:endParaRPr>
          </a:p>
          <a:p>
            <a:pPr marL="739140" marR="5080">
              <a:lnSpc>
                <a:spcPts val="2110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Not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accessible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Not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responsive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644875" y="4348988"/>
            <a:ext cx="107886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270510" marR="5080" indent="-258445">
              <a:lnSpc>
                <a:spcPts val="2090"/>
              </a:lnSpc>
              <a:spcBef>
                <a:spcPts val="22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appli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n 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server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7" name="object 47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17845" cy="953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21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80" dirty="0"/>
              <a:t>’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75" dirty="0"/>
              <a:t>DD</a:t>
            </a:r>
            <a:r>
              <a:rPr spc="195" dirty="0"/>
              <a:t>O</a:t>
            </a:r>
            <a:r>
              <a:rPr spc="-880" dirty="0"/>
              <a:t>S</a:t>
            </a:r>
            <a:r>
              <a:rPr spc="350" dirty="0"/>
              <a:t>*</a:t>
            </a:r>
            <a:r>
              <a:rPr spc="-215" dirty="0"/>
              <a:t> </a:t>
            </a:r>
            <a:r>
              <a:rPr spc="70" dirty="0"/>
              <a:t>A</a:t>
            </a:r>
            <a:r>
              <a:rPr spc="25" dirty="0"/>
              <a:t>t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345" dirty="0"/>
              <a:t>c</a:t>
            </a:r>
            <a:r>
              <a:rPr spc="-350" dirty="0"/>
              <a:t>k</a:t>
            </a:r>
            <a:r>
              <a:rPr spc="-1215" dirty="0"/>
              <a:t>?</a:t>
            </a:r>
          </a:p>
          <a:p>
            <a:pPr marL="32384">
              <a:lnSpc>
                <a:spcPts val="2090"/>
              </a:lnSpc>
            </a:pPr>
            <a:r>
              <a:rPr sz="1800" spc="-10" dirty="0">
                <a:latin typeface="Calibri"/>
                <a:cs typeface="Calibri"/>
              </a:rPr>
              <a:t>*Distributed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Denial-of-Service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0655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DD</a:t>
            </a:r>
            <a:r>
              <a:rPr spc="125" dirty="0"/>
              <a:t>O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705" dirty="0"/>
              <a:t>P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100" dirty="0"/>
              <a:t>t</a:t>
            </a:r>
            <a:r>
              <a:rPr spc="-370" dirty="0"/>
              <a:t>e</a:t>
            </a:r>
            <a:r>
              <a:rPr spc="-335" dirty="0"/>
              <a:t>c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9996805" cy="4173854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Shield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applications,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additional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24/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6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Fil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53: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Combined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Shield,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mitigation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5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ready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leverage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endParaRPr sz="4125" baseline="101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842759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790" dirty="0"/>
              <a:t>S</a:t>
            </a:r>
            <a:r>
              <a:rPr spc="-665" dirty="0"/>
              <a:t>a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6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229" dirty="0"/>
              <a:t>f</a:t>
            </a:r>
            <a:r>
              <a:rPr spc="-340" dirty="0"/>
              <a:t>e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210" dirty="0"/>
              <a:t> </a:t>
            </a:r>
            <a:r>
              <a:rPr dirty="0"/>
              <a:t>A</a:t>
            </a:r>
            <a:r>
              <a:rPr spc="-155" dirty="0"/>
              <a:t>r</a:t>
            </a:r>
            <a:r>
              <a:rPr spc="-220" dirty="0"/>
              <a:t>c</a:t>
            </a:r>
            <a:r>
              <a:rPr spc="-285" dirty="0"/>
              <a:t>h</a:t>
            </a:r>
            <a:r>
              <a:rPr spc="-40" dirty="0"/>
              <a:t>i</a:t>
            </a:r>
            <a:r>
              <a:rPr spc="-50" dirty="0"/>
              <a:t>t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145" dirty="0"/>
              <a:t>re  </a:t>
            </a:r>
            <a:r>
              <a:rPr spc="-90" dirty="0"/>
              <a:t>for</a:t>
            </a:r>
            <a:r>
              <a:rPr spc="50" dirty="0"/>
              <a:t> </a:t>
            </a:r>
            <a:r>
              <a:rPr spc="-195" dirty="0"/>
              <a:t>DDoS</a:t>
            </a:r>
            <a:r>
              <a:rPr spc="55" dirty="0"/>
              <a:t> </a:t>
            </a:r>
            <a:r>
              <a:rPr spc="-185" dirty="0"/>
              <a:t>Protection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46586" y="2207534"/>
            <a:ext cx="8293843" cy="2879183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399026" y="5818123"/>
            <a:ext cx="702373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https://aws.amazon.com/answers/networking/aws-ddos-attack-mitigation/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64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30" dirty="0"/>
              <a:t> </a:t>
            </a:r>
            <a:r>
              <a:rPr spc="-345" dirty="0"/>
              <a:t>Shield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9937750" cy="4018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Shield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ic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cu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om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Provides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 from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SYN/UDP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Floods,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Reflection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attacks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3/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Optional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mitigation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($3,000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organization)</a:t>
            </a:r>
            <a:endParaRPr sz="2400">
              <a:latin typeface="Microsoft Sans Serif"/>
              <a:cs typeface="Microsoft Sans Serif"/>
            </a:endParaRPr>
          </a:p>
          <a:p>
            <a:pPr marL="698500" marR="43815" lvl="1" indent="-228600">
              <a:lnSpc>
                <a:spcPts val="2620"/>
              </a:lnSpc>
              <a:spcBef>
                <a:spcPts val="5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aga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5091D0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5091D0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5091D0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5091D0"/>
                </a:solidFill>
                <a:latin typeface="Microsoft Sans Serif"/>
                <a:cs typeface="Microsoft Sans Serif"/>
              </a:rPr>
              <a:t>z</a:t>
            </a:r>
            <a:r>
              <a:rPr sz="2400" spc="-40" dirty="0">
                <a:solidFill>
                  <a:srgbClr val="5091D0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5091D0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5091D0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5091D0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5091D0"/>
                </a:solidFill>
                <a:latin typeface="Microsoft Sans Serif"/>
                <a:cs typeface="Microsoft Sans Serif"/>
              </a:rPr>
              <a:t>2,</a:t>
            </a:r>
            <a:r>
              <a:rPr sz="2400" spc="-17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5091D0"/>
                </a:solidFill>
                <a:latin typeface="Microsoft Sans Serif"/>
                <a:cs typeface="Microsoft Sans Serif"/>
              </a:rPr>
              <a:t>E</a:t>
            </a:r>
            <a:r>
              <a:rPr sz="2400" spc="-105" dirty="0">
                <a:solidFill>
                  <a:srgbClr val="5091D0"/>
                </a:solidFill>
                <a:latin typeface="Microsoft Sans Serif"/>
                <a:cs typeface="Microsoft Sans Serif"/>
              </a:rPr>
              <a:t>l</a:t>
            </a:r>
            <a:r>
              <a:rPr sz="2400" spc="-315" dirty="0">
                <a:solidFill>
                  <a:srgbClr val="5091D0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5091D0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5091D0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5091D0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5091D0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5091D0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5091D0"/>
                </a:solidFill>
                <a:latin typeface="Microsoft Sans Serif"/>
                <a:cs typeface="Microsoft Sans Serif"/>
              </a:rPr>
              <a:t>o</a:t>
            </a:r>
            <a:r>
              <a:rPr sz="2400" spc="-315" dirty="0">
                <a:solidFill>
                  <a:srgbClr val="5091D0"/>
                </a:solidFill>
                <a:latin typeface="Microsoft Sans Serif"/>
                <a:cs typeface="Microsoft Sans Serif"/>
              </a:rPr>
              <a:t>a</a:t>
            </a:r>
            <a:r>
              <a:rPr sz="2400" spc="-75" dirty="0">
                <a:solidFill>
                  <a:srgbClr val="5091D0"/>
                </a:solidFill>
                <a:latin typeface="Microsoft Sans Serif"/>
                <a:cs typeface="Microsoft Sans Serif"/>
              </a:rPr>
              <a:t>d  </a:t>
            </a:r>
            <a:r>
              <a:rPr sz="2400" spc="-225" dirty="0">
                <a:solidFill>
                  <a:srgbClr val="5091D0"/>
                </a:solidFill>
                <a:latin typeface="Microsoft Sans Serif"/>
                <a:cs typeface="Microsoft Sans Serif"/>
              </a:rPr>
              <a:t>Balancing</a:t>
            </a:r>
            <a:r>
              <a:rPr sz="2400" spc="3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5091D0"/>
                </a:solidFill>
                <a:latin typeface="Microsoft Sans Serif"/>
                <a:cs typeface="Microsoft Sans Serif"/>
              </a:rPr>
              <a:t>(ELB),</a:t>
            </a:r>
            <a:r>
              <a:rPr sz="2400" spc="-3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5091D0"/>
                </a:solidFill>
                <a:latin typeface="Microsoft Sans Serif"/>
                <a:cs typeface="Microsoft Sans Serif"/>
              </a:rPr>
              <a:t>Amazon</a:t>
            </a:r>
            <a:r>
              <a:rPr sz="2400" spc="3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5091D0"/>
                </a:solidFill>
                <a:latin typeface="Microsoft Sans Serif"/>
                <a:cs typeface="Microsoft Sans Serif"/>
              </a:rPr>
              <a:t>CloudFront,</a:t>
            </a:r>
            <a:r>
              <a:rPr sz="2400" spc="-3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5091D0"/>
                </a:solidFill>
                <a:latin typeface="Microsoft Sans Serif"/>
                <a:cs typeface="Microsoft Sans Serif"/>
              </a:rPr>
              <a:t>AWS</a:t>
            </a:r>
            <a:r>
              <a:rPr sz="2400" spc="3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5091D0"/>
                </a:solidFill>
                <a:latin typeface="Microsoft Sans Serif"/>
                <a:cs typeface="Microsoft Sans Serif"/>
              </a:rPr>
              <a:t>Global</a:t>
            </a:r>
            <a:r>
              <a:rPr sz="2400" spc="-12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5091D0"/>
                </a:solidFill>
                <a:latin typeface="Microsoft Sans Serif"/>
                <a:cs typeface="Microsoft Sans Serif"/>
              </a:rPr>
              <a:t>Accelerator,</a:t>
            </a:r>
            <a:r>
              <a:rPr sz="2400" spc="-16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5091D0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5091D0"/>
                </a:solidFill>
                <a:latin typeface="Microsoft Sans Serif"/>
                <a:cs typeface="Microsoft Sans Serif"/>
              </a:rPr>
              <a:t>Route</a:t>
            </a:r>
            <a:r>
              <a:rPr sz="2400" spc="35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5091D0"/>
                </a:solidFill>
                <a:latin typeface="Microsoft Sans Serif"/>
                <a:cs typeface="Microsoft Sans Serif"/>
              </a:rPr>
              <a:t>53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24/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aga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sp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55935" y="249936"/>
            <a:ext cx="1197864" cy="1197863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918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-390" dirty="0"/>
              <a:t> </a:t>
            </a:r>
            <a:r>
              <a:rPr spc="114" dirty="0"/>
              <a:t>W</a:t>
            </a:r>
            <a:r>
              <a:rPr dirty="0"/>
              <a:t>A</a:t>
            </a:r>
            <a:r>
              <a:rPr spc="-765" dirty="0"/>
              <a:t>F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-385" dirty="0"/>
              <a:t> </a:t>
            </a:r>
            <a:r>
              <a:rPr spc="-280" dirty="0"/>
              <a:t>W</a:t>
            </a:r>
            <a:r>
              <a:rPr spc="20" dirty="0"/>
              <a:t>e</a:t>
            </a:r>
            <a:r>
              <a:rPr spc="-204" dirty="0"/>
              <a:t>b</a:t>
            </a:r>
            <a:r>
              <a:rPr spc="-215" dirty="0"/>
              <a:t> </a:t>
            </a:r>
            <a:r>
              <a:rPr dirty="0"/>
              <a:t>A</a:t>
            </a:r>
            <a:r>
              <a:rPr spc="-215" dirty="0"/>
              <a:t>pp</a:t>
            </a:r>
            <a:r>
              <a:rPr spc="-185" dirty="0"/>
              <a:t>li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770" dirty="0"/>
              <a:t>F</a:t>
            </a:r>
            <a:r>
              <a:rPr spc="-185" dirty="0"/>
              <a:t>i</a:t>
            </a:r>
            <a:r>
              <a:rPr spc="-5" dirty="0"/>
              <a:t>r</a:t>
            </a:r>
            <a:r>
              <a:rPr spc="-335" dirty="0"/>
              <a:t>e</a:t>
            </a:r>
            <a:r>
              <a:rPr spc="-70" dirty="0"/>
              <a:t>w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180" dirty="0"/>
              <a:t>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901555" cy="4157979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exploits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(Layer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7)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4125" spc="-6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0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addresses,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headers,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body,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URI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strings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SQL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injection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Cross-Site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Scripting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(XSS)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con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aint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ge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match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loc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count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ies)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Rate-based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count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occurrences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7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</a:t>
            </a:r>
            <a:endParaRPr sz="3525" baseline="1182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8064" y="298704"/>
            <a:ext cx="1149096" cy="1149096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67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P</a:t>
            </a:r>
            <a:r>
              <a:rPr spc="-470" dirty="0"/>
              <a:t>e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100" dirty="0"/>
              <a:t>t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555" dirty="0"/>
              <a:t> </a:t>
            </a:r>
            <a:r>
              <a:rPr spc="-740" dirty="0"/>
              <a:t>T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200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10162540" cy="415544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marR="5080" indent="-228600">
              <a:lnSpc>
                <a:spcPts val="25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penetration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tests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their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6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without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prior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approval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3825" spc="-9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8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spcBef>
                <a:spcPts val="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NAT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Gateways,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2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Au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ys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bd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bd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2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Lightsail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List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(you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won’t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tested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exam)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0152" y="118871"/>
            <a:ext cx="1328927" cy="1328927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809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90" dirty="0"/>
              <a:t>P</a:t>
            </a:r>
            <a:r>
              <a:rPr spc="-470" dirty="0"/>
              <a:t>e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100" dirty="0"/>
              <a:t>t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-555" dirty="0"/>
              <a:t> </a:t>
            </a:r>
            <a:r>
              <a:rPr spc="-740" dirty="0"/>
              <a:t>T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455" dirty="0"/>
              <a:t>y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dirty="0"/>
              <a:t>r</a:t>
            </a:r>
            <a:r>
              <a:rPr spc="-210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10153650" cy="41814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walking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via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Hosted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Zones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Denial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(DoS),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Denial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(DDoS),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Simulated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DoS,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Simulated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Port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Protocol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(login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flooding,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flooding)</a:t>
            </a:r>
            <a:endParaRPr sz="2400">
              <a:latin typeface="Microsoft Sans Serif"/>
              <a:cs typeface="Microsoft Sans Serif"/>
            </a:endParaRPr>
          </a:p>
          <a:p>
            <a:pPr marL="241300" marR="1100455" indent="-228600">
              <a:lnSpc>
                <a:spcPts val="300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2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-22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800" u="sng" spc="-4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-</a:t>
            </a:r>
            <a:r>
              <a:rPr sz="2800" u="sng" spc="-30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se</a:t>
            </a:r>
            <a:r>
              <a:rPr sz="2800" u="sng" spc="-2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800" u="sng" spc="-1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8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8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2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800" u="sng" spc="-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-</a:t>
            </a:r>
            <a:r>
              <a:rPr sz="2800" u="sng" spc="-2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si</a:t>
            </a:r>
            <a:r>
              <a:rPr sz="2800" u="sng" spc="-2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800" u="sng" spc="-1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28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l</a:t>
            </a:r>
            <a:r>
              <a:rPr sz="2800" u="sng" spc="-3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1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ed</a:t>
            </a:r>
            <a:r>
              <a:rPr sz="28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- </a:t>
            </a:r>
            <a:r>
              <a:rPr sz="2800" spc="-4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22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  <a:hlinkClick r:id="rId2"/>
              </a:rPr>
              <a:t>event@amazon.com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more:</a:t>
            </a:r>
            <a:r>
              <a:rPr sz="2800" spc="-16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1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https://aws.amazon.com/security/penetration-testing/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60152" y="118871"/>
            <a:ext cx="1328927" cy="1328927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315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600" dirty="0"/>
              <a:t>K</a:t>
            </a:r>
            <a:r>
              <a:rPr spc="-229" dirty="0"/>
              <a:t>M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5" dirty="0"/>
              <a:t>(</a:t>
            </a:r>
            <a:r>
              <a:rPr spc="-600" dirty="0"/>
              <a:t>K</a:t>
            </a:r>
            <a:r>
              <a:rPr spc="-340" dirty="0"/>
              <a:t>e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-285" dirty="0"/>
              <a:t>m</a:t>
            </a:r>
            <a:r>
              <a:rPr spc="-340" dirty="0"/>
              <a:t>e</a:t>
            </a:r>
            <a:r>
              <a:rPr spc="-285" dirty="0"/>
              <a:t>n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880" dirty="0"/>
              <a:t>S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51788"/>
            <a:ext cx="9482455" cy="403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Anytime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hear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“encryption”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likely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KMS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KM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7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7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905"/>
              </a:lnSpc>
              <a:spcBef>
                <a:spcPts val="12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r>
              <a:rPr sz="3825" spc="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Opt-in: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6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Server-side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4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EF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ata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955"/>
              </a:lnSpc>
              <a:spcBef>
                <a:spcPts val="10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3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Enc</a:t>
            </a:r>
            <a:r>
              <a:rPr sz="3825" spc="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34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na</a:t>
            </a:r>
            <a:r>
              <a:rPr sz="3825" spc="-2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3825" baseline="1089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6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5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2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ew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26623" y="225552"/>
            <a:ext cx="1118616" cy="111861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470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Cl</a:t>
            </a:r>
            <a:r>
              <a:rPr spc="-160" dirty="0"/>
              <a:t>o</a:t>
            </a:r>
            <a:r>
              <a:rPr spc="-290" dirty="0"/>
              <a:t>u</a:t>
            </a:r>
            <a:r>
              <a:rPr spc="-215" dirty="0"/>
              <a:t>d</a:t>
            </a:r>
            <a:r>
              <a:rPr spc="-20" dirty="0"/>
              <a:t>H</a:t>
            </a:r>
            <a:r>
              <a:rPr spc="-880" dirty="0"/>
              <a:t>S</a:t>
            </a:r>
            <a:r>
              <a:rPr spc="-229" dirty="0"/>
              <a:t>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30256" y="335279"/>
            <a:ext cx="1112520" cy="11125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16939" y="1378203"/>
            <a:ext cx="5440045" cy="40335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KMS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&gt;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endParaRPr sz="2800">
              <a:latin typeface="Microsoft Sans Serif"/>
              <a:cs typeface="Microsoft Sans Serif"/>
            </a:endParaRPr>
          </a:p>
          <a:p>
            <a:pPr marL="241300" marR="749935" indent="-228600">
              <a:lnSpc>
                <a:spcPts val="269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CloudHSM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=&gt;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provisions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marR="997585" indent="-228600">
              <a:lnSpc>
                <a:spcPts val="271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(HSM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Module)</a:t>
            </a:r>
            <a:endParaRPr sz="2800">
              <a:latin typeface="Microsoft Sans Serif"/>
              <a:cs typeface="Microsoft Sans Serif"/>
            </a:endParaRPr>
          </a:p>
          <a:p>
            <a:pPr marL="241300" marR="448945" indent="-228600">
              <a:lnSpc>
                <a:spcPts val="2690"/>
              </a:lnSpc>
              <a:spcBef>
                <a:spcPts val="9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marR="151765" indent="-228600">
              <a:lnSpc>
                <a:spcPts val="271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HS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140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89134" y="2983523"/>
            <a:ext cx="4750931" cy="163763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8209819" y="4784852"/>
            <a:ext cx="18910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Sample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HSM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device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7835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35" dirty="0"/>
              <a:t>T</a:t>
            </a:r>
            <a:r>
              <a:rPr spc="-110" dirty="0"/>
              <a:t>o</a:t>
            </a:r>
            <a:r>
              <a:rPr spc="-285" dirty="0"/>
              <a:t>u</a:t>
            </a:r>
            <a:r>
              <a:rPr dirty="0"/>
              <a:t>r</a:t>
            </a:r>
            <a:r>
              <a:rPr spc="55" dirty="0"/>
              <a:t> </a:t>
            </a:r>
            <a:r>
              <a:rPr spc="-65" dirty="0"/>
              <a:t>o</a:t>
            </a:r>
            <a:r>
              <a:rPr spc="-170" dirty="0"/>
              <a:t>f</a:t>
            </a:r>
            <a:r>
              <a:rPr spc="60" dirty="0"/>
              <a:t> </a:t>
            </a:r>
            <a:r>
              <a:rPr spc="100" dirty="0"/>
              <a:t>t</a:t>
            </a:r>
            <a:r>
              <a:rPr spc="-285" dirty="0"/>
              <a:t>h</a:t>
            </a:r>
            <a:r>
              <a:rPr spc="-340" dirty="0"/>
              <a:t>e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spc="-185" dirty="0"/>
              <a:t>l</a:t>
            </a:r>
            <a:r>
              <a:rPr spc="-34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10224135" cy="46507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Ide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(I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M)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53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(DNS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CloudFront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(Content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241300" marR="4463415" indent="-241300" algn="r">
              <a:lnSpc>
                <a:spcPct val="100000"/>
              </a:lnSpc>
              <a:spcBef>
                <a:spcPts val="6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4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228600" marR="4542790" lvl="1" indent="-228600" algn="r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228600" algn="l"/>
              </a:tabLst>
            </a:pP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El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ic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Lam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vic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Rekognition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(Software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Table:</a:t>
            </a:r>
            <a:r>
              <a:rPr sz="2750" spc="-140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000" u="sng" spc="-114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https://aws.amazon.com/about-aws/global-infrastructure/regional-product-services</a:t>
            </a:r>
            <a:endParaRPr sz="20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2280" y="417576"/>
            <a:ext cx="731520" cy="73152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98864" y="3977640"/>
            <a:ext cx="938783" cy="93878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98864" y="1941576"/>
            <a:ext cx="938783" cy="938784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90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0" dirty="0"/>
              <a:t>CloudHSM</a:t>
            </a:r>
            <a:r>
              <a:rPr spc="-20" dirty="0"/>
              <a:t> </a:t>
            </a:r>
            <a:r>
              <a:rPr spc="-285" dirty="0"/>
              <a:t>Diagram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52835" y="4406900"/>
            <a:ext cx="1516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CloudHSM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69463" y="4528820"/>
            <a:ext cx="16186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CloudHSM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Client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894716" y="2431290"/>
            <a:ext cx="857784" cy="106760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7612947" y="2029459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manages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Hardware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753780" y="3658012"/>
            <a:ext cx="3157855" cy="76200"/>
          </a:xfrm>
          <a:custGeom>
            <a:avLst/>
            <a:gdLst/>
            <a:ahLst/>
            <a:cxnLst/>
            <a:rect l="l" t="t" r="r" b="b"/>
            <a:pathLst>
              <a:path w="3157854" h="76200">
                <a:moveTo>
                  <a:pt x="3081528" y="41276"/>
                </a:moveTo>
                <a:lnTo>
                  <a:pt x="3081528" y="76201"/>
                </a:lnTo>
                <a:lnTo>
                  <a:pt x="3151378" y="41276"/>
                </a:lnTo>
                <a:lnTo>
                  <a:pt x="3081528" y="41276"/>
                </a:lnTo>
                <a:close/>
              </a:path>
              <a:path w="3157854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5"/>
                </a:lnTo>
                <a:lnTo>
                  <a:pt x="63497" y="41274"/>
                </a:lnTo>
                <a:lnTo>
                  <a:pt x="63497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3157854" h="76200">
                <a:moveTo>
                  <a:pt x="3081528" y="34926"/>
                </a:moveTo>
                <a:lnTo>
                  <a:pt x="3081528" y="41276"/>
                </a:lnTo>
                <a:lnTo>
                  <a:pt x="3094230" y="41276"/>
                </a:lnTo>
                <a:lnTo>
                  <a:pt x="3094230" y="34926"/>
                </a:lnTo>
                <a:lnTo>
                  <a:pt x="3081528" y="34926"/>
                </a:lnTo>
                <a:close/>
              </a:path>
              <a:path w="3157854" h="76200">
                <a:moveTo>
                  <a:pt x="3081528" y="1"/>
                </a:moveTo>
                <a:lnTo>
                  <a:pt x="3081528" y="34926"/>
                </a:lnTo>
                <a:lnTo>
                  <a:pt x="3094230" y="34926"/>
                </a:lnTo>
                <a:lnTo>
                  <a:pt x="3094230" y="41276"/>
                </a:lnTo>
                <a:lnTo>
                  <a:pt x="3151380" y="41274"/>
                </a:lnTo>
                <a:lnTo>
                  <a:pt x="3157728" y="38101"/>
                </a:lnTo>
                <a:lnTo>
                  <a:pt x="3081528" y="1"/>
                </a:lnTo>
                <a:close/>
              </a:path>
              <a:path w="3157854" h="76200">
                <a:moveTo>
                  <a:pt x="76200" y="34925"/>
                </a:moveTo>
                <a:lnTo>
                  <a:pt x="76200" y="41275"/>
                </a:lnTo>
                <a:lnTo>
                  <a:pt x="3081528" y="41276"/>
                </a:lnTo>
                <a:lnTo>
                  <a:pt x="3081528" y="34926"/>
                </a:lnTo>
                <a:lnTo>
                  <a:pt x="76200" y="34925"/>
                </a:lnTo>
                <a:close/>
              </a:path>
              <a:path w="3157854" h="76200">
                <a:moveTo>
                  <a:pt x="63497" y="34924"/>
                </a:moveTo>
                <a:lnTo>
                  <a:pt x="63497" y="41274"/>
                </a:lnTo>
                <a:lnTo>
                  <a:pt x="76200" y="41275"/>
                </a:lnTo>
                <a:lnTo>
                  <a:pt x="76200" y="34925"/>
                </a:lnTo>
                <a:lnTo>
                  <a:pt x="63497" y="34924"/>
                </a:lnTo>
                <a:close/>
              </a:path>
              <a:path w="3157854" h="76200">
                <a:moveTo>
                  <a:pt x="76200" y="34924"/>
                </a:moveTo>
                <a:lnTo>
                  <a:pt x="63497" y="34924"/>
                </a:lnTo>
                <a:lnTo>
                  <a:pt x="76200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258420" y="3239516"/>
            <a:ext cx="2207895" cy="76962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345440">
              <a:lnSpc>
                <a:spcPct val="100000"/>
              </a:lnSpc>
              <a:spcBef>
                <a:spcPts val="86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SSL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Connection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manages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Keys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564658" y="2105087"/>
            <a:ext cx="2932430" cy="2504440"/>
            <a:chOff x="6564658" y="2105087"/>
            <a:chExt cx="2932430" cy="2504440"/>
          </a:xfrm>
        </p:grpSpPr>
        <p:sp>
          <p:nvSpPr>
            <p:cNvPr id="11" name="object 11"/>
            <p:cNvSpPr/>
            <p:nvPr/>
          </p:nvSpPr>
          <p:spPr>
            <a:xfrm>
              <a:off x="6567833" y="2108262"/>
              <a:ext cx="2926080" cy="2498090"/>
            </a:xfrm>
            <a:custGeom>
              <a:avLst/>
              <a:gdLst/>
              <a:ahLst/>
              <a:cxnLst/>
              <a:rect l="l" t="t" r="r" b="b"/>
              <a:pathLst>
                <a:path w="2926079" h="2498090">
                  <a:moveTo>
                    <a:pt x="0" y="0"/>
                  </a:moveTo>
                  <a:lnTo>
                    <a:pt x="2926080" y="2497874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8207" y="3230880"/>
              <a:ext cx="938783" cy="93878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4767" y="3072383"/>
            <a:ext cx="1316735" cy="1319783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6115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25" dirty="0"/>
              <a:t>T</a:t>
            </a:r>
            <a:r>
              <a:rPr spc="-240" dirty="0"/>
              <a:t>y</a:t>
            </a:r>
            <a:r>
              <a:rPr spc="-210" dirty="0"/>
              <a:t>p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170" dirty="0"/>
              <a:t>f</a:t>
            </a:r>
            <a:r>
              <a:rPr spc="60" dirty="0"/>
              <a:t> </a:t>
            </a:r>
            <a:r>
              <a:rPr spc="-600" dirty="0"/>
              <a:t>K</a:t>
            </a:r>
            <a:r>
              <a:rPr spc="-229" dirty="0"/>
              <a:t>M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600" dirty="0"/>
              <a:t>K</a:t>
            </a:r>
            <a:r>
              <a:rPr spc="-340" dirty="0"/>
              <a:t>e</a:t>
            </a:r>
            <a:r>
              <a:rPr spc="-370" dirty="0"/>
              <a:t>y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2970"/>
            <a:ext cx="10116820" cy="42595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Manager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CMK: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sa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Possibility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(new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year,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old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preserved)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vice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3,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/reds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t)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aged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own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CloudHSM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device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Cryptographic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operations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CloudHSM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cluster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984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100" dirty="0"/>
              <a:t>t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29" dirty="0"/>
              <a:t>M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dirty="0"/>
              <a:t>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747760" cy="3609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Capability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force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rotation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secrets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days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secrets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(uses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tgr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43743" y="234695"/>
            <a:ext cx="1210055" cy="121310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263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215" dirty="0"/>
              <a:t> </a:t>
            </a:r>
            <a:r>
              <a:rPr spc="-95" dirty="0"/>
              <a:t>Artifact</a:t>
            </a:r>
            <a:r>
              <a:rPr spc="50" dirty="0"/>
              <a:t> </a:t>
            </a:r>
            <a:r>
              <a:rPr spc="-65" dirty="0"/>
              <a:t>(not</a:t>
            </a:r>
            <a:r>
              <a:rPr spc="50" dirty="0"/>
              <a:t> </a:t>
            </a:r>
            <a:r>
              <a:rPr spc="-285" dirty="0"/>
              <a:t>really</a:t>
            </a:r>
            <a:r>
              <a:rPr spc="6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240" dirty="0"/>
              <a:t>service)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1752"/>
            <a:ext cx="10230485" cy="402717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241300" marR="1061720" indent="-228600">
              <a:lnSpc>
                <a:spcPts val="2970"/>
              </a:lnSpc>
              <a:spcBef>
                <a:spcPts val="4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4125" spc="-4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7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documentation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7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agreements</a:t>
            </a:r>
            <a:endParaRPr sz="2750">
              <a:latin typeface="Microsoft Sans Serif"/>
              <a:cs typeface="Microsoft Sans Serif"/>
            </a:endParaRPr>
          </a:p>
          <a:p>
            <a:pPr marL="241300" marR="407034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Artifact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download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 documents,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like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ISO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certifications,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Payment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Card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Industry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(PCI),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(SOC)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spcBef>
                <a:spcPts val="9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Artifact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Agreements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review,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accept,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track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status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agreements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Business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Associate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Addendum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(BAA)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pli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70464" y="271272"/>
            <a:ext cx="1024127" cy="102412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30" dirty="0"/>
              <a:t> </a:t>
            </a:r>
            <a:r>
              <a:rPr spc="-204" dirty="0"/>
              <a:t>GuardDuty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78839" y="1351788"/>
            <a:ext cx="9838690" cy="4043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79400" algn="l"/>
              </a:tabLst>
            </a:pP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Intelligent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Threat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discovery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600">
              <a:latin typeface="Microsoft Sans Serif"/>
              <a:cs typeface="Microsoft Sans Serif"/>
            </a:endParaRPr>
          </a:p>
          <a:p>
            <a:pPr marL="279400" indent="-228600">
              <a:lnSpc>
                <a:spcPct val="100000"/>
              </a:lnSpc>
              <a:spcBef>
                <a:spcPts val="95"/>
              </a:spcBef>
              <a:buFont typeface="Arial"/>
              <a:buChar char="•"/>
              <a:tabLst>
                <a:tab pos="279400" algn="l"/>
              </a:tabLst>
            </a:pP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Uses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Machine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Learning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algorithms,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anomaly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detection,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550" spc="-112" baseline="26143" dirty="0">
                <a:solidFill>
                  <a:srgbClr val="444949"/>
                </a:solidFill>
                <a:latin typeface="Microsoft Sans Serif"/>
                <a:cs typeface="Microsoft Sans Serif"/>
              </a:rPr>
              <a:t>rd</a:t>
            </a:r>
            <a:r>
              <a:rPr sz="2550" spc="442" baseline="26143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600">
              <a:latin typeface="Microsoft Sans Serif"/>
              <a:cs typeface="Microsoft Sans Serif"/>
            </a:endParaRPr>
          </a:p>
          <a:p>
            <a:pPr marL="2794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79400" algn="l"/>
              </a:tabLst>
            </a:pPr>
            <a:r>
              <a:rPr sz="26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30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n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2900">
              <a:latin typeface="Microsoft Sans Serif"/>
              <a:cs typeface="Microsoft Sans Serif"/>
            </a:endParaRPr>
          </a:p>
          <a:p>
            <a:pPr marL="279400" indent="-228600">
              <a:lnSpc>
                <a:spcPts val="2960"/>
              </a:lnSpc>
              <a:buFont typeface="Arial"/>
              <a:buChar char="•"/>
              <a:tabLst>
                <a:tab pos="2794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736600" lvl="1" indent="-228600">
              <a:lnSpc>
                <a:spcPts val="2360"/>
              </a:lnSpc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unusual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unauthorized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deployments</a:t>
            </a:r>
            <a:endParaRPr sz="2200">
              <a:latin typeface="Microsoft Sans Serif"/>
              <a:cs typeface="Microsoft Sans Serif"/>
            </a:endParaRPr>
          </a:p>
          <a:p>
            <a:pPr marL="736600" lvl="1" indent="-228600">
              <a:lnSpc>
                <a:spcPts val="2340"/>
              </a:lnSpc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2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u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u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736600" lvl="1" indent="-228600">
              <a:lnSpc>
                <a:spcPts val="2460"/>
              </a:lnSpc>
              <a:buFont typeface="Arial"/>
              <a:buChar char="•"/>
              <a:tabLst>
                <a:tab pos="735965" algn="l"/>
                <a:tab pos="736600" algn="l"/>
              </a:tabLst>
            </a:pP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Logs: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compromised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sending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encoded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queries</a:t>
            </a:r>
            <a:endParaRPr sz="2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2150">
              <a:latin typeface="Microsoft Sans Serif"/>
              <a:cs typeface="Microsoft Sans Serif"/>
            </a:endParaRPr>
          </a:p>
          <a:p>
            <a:pPr marL="279400" indent="-228600">
              <a:lnSpc>
                <a:spcPts val="3110"/>
              </a:lnSpc>
              <a:buFont typeface="Arial"/>
              <a:buChar char="•"/>
              <a:tabLst>
                <a:tab pos="279400" algn="l"/>
              </a:tabLst>
            </a:pP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findings</a:t>
            </a:r>
            <a:endParaRPr sz="2600">
              <a:latin typeface="Microsoft Sans Serif"/>
              <a:cs typeface="Microsoft Sans Serif"/>
            </a:endParaRPr>
          </a:p>
          <a:p>
            <a:pPr marL="279400" indent="-228600">
              <a:lnSpc>
                <a:spcPts val="3110"/>
              </a:lnSpc>
              <a:buFont typeface="Arial"/>
              <a:buChar char="•"/>
              <a:tabLst>
                <a:tab pos="279400" algn="l"/>
              </a:tabLst>
            </a:pP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target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6935" y="283463"/>
            <a:ext cx="1002792" cy="99974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87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30" dirty="0"/>
              <a:t> </a:t>
            </a:r>
            <a:r>
              <a:rPr spc="-204" dirty="0"/>
              <a:t>GuardDuty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4721352" y="3041904"/>
            <a:ext cx="3916679" cy="1000125"/>
            <a:chOff x="4721352" y="3041904"/>
            <a:chExt cx="3916679" cy="10001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21352" y="3041904"/>
              <a:ext cx="1002791" cy="99974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90104" y="3051048"/>
              <a:ext cx="947927" cy="94792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721339" y="3487159"/>
              <a:ext cx="1971675" cy="76200"/>
            </a:xfrm>
            <a:custGeom>
              <a:avLst/>
              <a:gdLst/>
              <a:ahLst/>
              <a:cxnLst/>
              <a:rect l="l" t="t" r="r" b="b"/>
              <a:pathLst>
                <a:path w="1971675" h="76200">
                  <a:moveTo>
                    <a:pt x="1966220" y="34817"/>
                  </a:moveTo>
                  <a:lnTo>
                    <a:pt x="1908091" y="34817"/>
                  </a:lnTo>
                  <a:lnTo>
                    <a:pt x="1908144" y="41167"/>
                  </a:lnTo>
                  <a:lnTo>
                    <a:pt x="1895447" y="41273"/>
                  </a:lnTo>
                  <a:lnTo>
                    <a:pt x="1895740" y="76197"/>
                  </a:lnTo>
                  <a:lnTo>
                    <a:pt x="1971619" y="37459"/>
                  </a:lnTo>
                  <a:lnTo>
                    <a:pt x="1966220" y="34817"/>
                  </a:lnTo>
                  <a:close/>
                </a:path>
                <a:path w="1971675" h="76200">
                  <a:moveTo>
                    <a:pt x="1895394" y="34923"/>
                  </a:moveTo>
                  <a:lnTo>
                    <a:pt x="0" y="50808"/>
                  </a:lnTo>
                  <a:lnTo>
                    <a:pt x="53" y="57158"/>
                  </a:lnTo>
                  <a:lnTo>
                    <a:pt x="1895447" y="41273"/>
                  </a:lnTo>
                  <a:lnTo>
                    <a:pt x="1895394" y="34923"/>
                  </a:lnTo>
                  <a:close/>
                </a:path>
                <a:path w="1971675" h="76200">
                  <a:moveTo>
                    <a:pt x="1908091" y="34817"/>
                  </a:moveTo>
                  <a:lnTo>
                    <a:pt x="1895394" y="34923"/>
                  </a:lnTo>
                  <a:lnTo>
                    <a:pt x="1895447" y="41273"/>
                  </a:lnTo>
                  <a:lnTo>
                    <a:pt x="1908144" y="41167"/>
                  </a:lnTo>
                  <a:lnTo>
                    <a:pt x="1908091" y="34817"/>
                  </a:lnTo>
                  <a:close/>
                </a:path>
                <a:path w="1971675" h="76200">
                  <a:moveTo>
                    <a:pt x="1895101" y="0"/>
                  </a:moveTo>
                  <a:lnTo>
                    <a:pt x="1895394" y="34923"/>
                  </a:lnTo>
                  <a:lnTo>
                    <a:pt x="1966220" y="34817"/>
                  </a:lnTo>
                  <a:lnTo>
                    <a:pt x="1895101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55775" y="2688335"/>
            <a:ext cx="472439" cy="47243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804727" y="2760979"/>
            <a:ext cx="1439545" cy="949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Flow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r>
              <a:rPr sz="1800" b="1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55775" y="3389376"/>
            <a:ext cx="472439" cy="47244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55775" y="3989832"/>
            <a:ext cx="478536" cy="4754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1811116" y="4059428"/>
            <a:ext cx="1992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DNS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(AWS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DNS)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97214" y="2556764"/>
            <a:ext cx="10610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G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73377" y="4038092"/>
            <a:ext cx="1749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Event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47504" y="2179320"/>
            <a:ext cx="716279" cy="713231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0539755" y="2370835"/>
            <a:ext cx="392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NS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747504" y="4053840"/>
            <a:ext cx="716279" cy="71323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539755" y="4184395"/>
            <a:ext cx="777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ambd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634908" y="2534983"/>
            <a:ext cx="1115060" cy="1875155"/>
          </a:xfrm>
          <a:custGeom>
            <a:avLst/>
            <a:gdLst/>
            <a:ahLst/>
            <a:cxnLst/>
            <a:rect l="l" t="t" r="r" b="b"/>
            <a:pathLst>
              <a:path w="1115059" h="1875154">
                <a:moveTo>
                  <a:pt x="1114894" y="0"/>
                </a:moveTo>
                <a:lnTo>
                  <a:pt x="1032637" y="22161"/>
                </a:lnTo>
                <a:lnTo>
                  <a:pt x="1055852" y="48260"/>
                </a:lnTo>
                <a:lnTo>
                  <a:pt x="0" y="987272"/>
                </a:lnTo>
                <a:lnTo>
                  <a:pt x="2108" y="989647"/>
                </a:lnTo>
                <a:lnTo>
                  <a:pt x="127" y="992124"/>
                </a:lnTo>
                <a:lnTo>
                  <a:pt x="1053287" y="1829714"/>
                </a:lnTo>
                <a:lnTo>
                  <a:pt x="1031544" y="1857057"/>
                </a:lnTo>
                <a:lnTo>
                  <a:pt x="1114894" y="1874659"/>
                </a:lnTo>
                <a:lnTo>
                  <a:pt x="1097673" y="1837626"/>
                </a:lnTo>
                <a:lnTo>
                  <a:pt x="1078979" y="1797418"/>
                </a:lnTo>
                <a:lnTo>
                  <a:pt x="1057236" y="1824748"/>
                </a:lnTo>
                <a:lnTo>
                  <a:pt x="7035" y="989507"/>
                </a:lnTo>
                <a:lnTo>
                  <a:pt x="1060069" y="53009"/>
                </a:lnTo>
                <a:lnTo>
                  <a:pt x="1083284" y="79108"/>
                </a:lnTo>
                <a:lnTo>
                  <a:pt x="1098981" y="39827"/>
                </a:lnTo>
                <a:lnTo>
                  <a:pt x="111489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10775" y="2454048"/>
            <a:ext cx="427990" cy="2242820"/>
          </a:xfrm>
          <a:custGeom>
            <a:avLst/>
            <a:gdLst/>
            <a:ahLst/>
            <a:cxnLst/>
            <a:rect l="l" t="t" r="r" b="b"/>
            <a:pathLst>
              <a:path w="427989" h="2242820">
                <a:moveTo>
                  <a:pt x="0" y="0"/>
                </a:moveTo>
                <a:lnTo>
                  <a:pt x="67605" y="1817"/>
                </a:lnTo>
                <a:lnTo>
                  <a:pt x="126320" y="6877"/>
                </a:lnTo>
                <a:lnTo>
                  <a:pt x="172622" y="14593"/>
                </a:lnTo>
                <a:lnTo>
                  <a:pt x="213890" y="35645"/>
                </a:lnTo>
                <a:lnTo>
                  <a:pt x="213890" y="1085597"/>
                </a:lnTo>
                <a:lnTo>
                  <a:pt x="224794" y="1096864"/>
                </a:lnTo>
                <a:lnTo>
                  <a:pt x="255158" y="1106649"/>
                </a:lnTo>
                <a:lnTo>
                  <a:pt x="301460" y="1114365"/>
                </a:lnTo>
                <a:lnTo>
                  <a:pt x="360175" y="1119425"/>
                </a:lnTo>
                <a:lnTo>
                  <a:pt x="427781" y="1121243"/>
                </a:lnTo>
                <a:lnTo>
                  <a:pt x="360175" y="1123060"/>
                </a:lnTo>
                <a:lnTo>
                  <a:pt x="301460" y="1128120"/>
                </a:lnTo>
                <a:lnTo>
                  <a:pt x="255158" y="1135836"/>
                </a:lnTo>
                <a:lnTo>
                  <a:pt x="224794" y="1145622"/>
                </a:lnTo>
                <a:lnTo>
                  <a:pt x="213890" y="1156889"/>
                </a:lnTo>
                <a:lnTo>
                  <a:pt x="213890" y="2206840"/>
                </a:lnTo>
                <a:lnTo>
                  <a:pt x="202986" y="2218107"/>
                </a:lnTo>
                <a:lnTo>
                  <a:pt x="172622" y="2227892"/>
                </a:lnTo>
                <a:lnTo>
                  <a:pt x="126320" y="2235608"/>
                </a:lnTo>
                <a:lnTo>
                  <a:pt x="67605" y="2240668"/>
                </a:lnTo>
                <a:lnTo>
                  <a:pt x="0" y="2242486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534400" y="2478023"/>
            <a:ext cx="2286000" cy="2289175"/>
            <a:chOff x="8534400" y="2478023"/>
            <a:chExt cx="2286000" cy="22891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534400" y="2478023"/>
              <a:ext cx="2286000" cy="22890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991600" y="3340607"/>
              <a:ext cx="472440" cy="47243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0455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30" dirty="0"/>
              <a:t> </a:t>
            </a:r>
            <a:r>
              <a:rPr spc="-240" dirty="0"/>
              <a:t>Inspector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8" y="1397886"/>
            <a:ext cx="6317615" cy="30060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55"/>
              </a:lnSpc>
              <a:spcBef>
                <a:spcPts val="10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Au</a:t>
            </a:r>
            <a:r>
              <a:rPr sz="3825" spc="-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71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25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ecu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20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5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25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5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825" spc="-25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20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>
              <a:lnSpc>
                <a:spcPts val="2815"/>
              </a:lnSpc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marR="1043940" indent="-228600">
              <a:lnSpc>
                <a:spcPct val="80300"/>
              </a:lnSpc>
              <a:spcBef>
                <a:spcPts val="99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2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7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agai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kn</a:t>
            </a:r>
            <a:r>
              <a:rPr sz="3825" spc="-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55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vulnerabilities</a:t>
            </a:r>
            <a:endParaRPr sz="2550">
              <a:latin typeface="Microsoft Sans Serif"/>
              <a:cs typeface="Microsoft Sans Serif"/>
            </a:endParaRPr>
          </a:p>
          <a:p>
            <a:pPr marL="241300" marR="1367155" indent="-228600">
              <a:lnSpc>
                <a:spcPct val="80300"/>
              </a:lnSpc>
              <a:spcBef>
                <a:spcPts val="104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aga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3825" spc="-10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ne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17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k  </a:t>
            </a:r>
            <a:r>
              <a:rPr sz="255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accessibility</a:t>
            </a:r>
            <a:endParaRPr sz="25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000"/>
              </a:lnSpc>
              <a:spcBef>
                <a:spcPts val="95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8" y="4869179"/>
            <a:ext cx="6122670" cy="74168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241300" marR="5080" indent="-228600">
              <a:lnSpc>
                <a:spcPts val="252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assessment,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list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vulnerabilities</a:t>
            </a:r>
            <a:endParaRPr sz="2600">
              <a:latin typeface="Microsoft Sans Serif"/>
              <a:cs typeface="Microsoft Sans Serif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35183" y="329184"/>
            <a:ext cx="1118616" cy="111861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517961" y="3324859"/>
            <a:ext cx="91059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or  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Agent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787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25" dirty="0"/>
              <a:t> </a:t>
            </a:r>
            <a:r>
              <a:rPr spc="-260" dirty="0"/>
              <a:t>Config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10245725" cy="43815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AWS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Possibility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storing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(analyzed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Athena)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sol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unrestricted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groups?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uc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66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ha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igu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tim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66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per-region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aggregated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4264" y="274320"/>
            <a:ext cx="1021079" cy="1021079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9949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25" dirty="0"/>
              <a:t> </a:t>
            </a:r>
            <a:r>
              <a:rPr spc="-260" dirty="0"/>
              <a:t>Config</a:t>
            </a:r>
            <a:r>
              <a:rPr spc="20" dirty="0"/>
              <a:t> </a:t>
            </a:r>
            <a:r>
              <a:rPr spc="-340" dirty="0"/>
              <a:t>Resource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600519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Vie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258820"/>
            <a:ext cx="623951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Vie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5124195"/>
            <a:ext cx="5154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enabled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4567" y="3760637"/>
            <a:ext cx="5198703" cy="123019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00628" y="1944079"/>
            <a:ext cx="5244337" cy="131903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931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480" dirty="0"/>
              <a:t>M</a:t>
            </a:r>
            <a:r>
              <a:rPr spc="-330" dirty="0"/>
              <a:t>a</a:t>
            </a:r>
            <a:r>
              <a:rPr spc="-375" dirty="0"/>
              <a:t>c</a:t>
            </a:r>
            <a:r>
              <a:rPr spc="-175" dirty="0"/>
              <a:t>i</a:t>
            </a:r>
            <a:r>
              <a:rPr spc="-340" dirty="0"/>
              <a:t>e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93095" y="252984"/>
            <a:ext cx="1060703" cy="106070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9" y="1378203"/>
            <a:ext cx="10172065" cy="1946275"/>
          </a:xfrm>
          <a:prstGeom prst="rect">
            <a:avLst/>
          </a:prstGeom>
        </p:spPr>
        <p:txBody>
          <a:bodyPr vert="horz" wrap="square" lIns="0" tIns="95885" rIns="0" bIns="0" rtlCol="0">
            <a:spAutoFit/>
          </a:bodyPr>
          <a:lstStyle/>
          <a:p>
            <a:pPr marL="241300" marR="5080" indent="-228600">
              <a:lnSpc>
                <a:spcPct val="80500"/>
              </a:lnSpc>
              <a:spcBef>
                <a:spcPts val="7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Macie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fully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privacy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uses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machine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learning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pattern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matching</a:t>
            </a:r>
            <a:r>
              <a:rPr sz="4125" spc="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discover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75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75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75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7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75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75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75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75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7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75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750" spc="29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750" spc="-5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75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750">
              <a:latin typeface="Microsoft Sans Serif"/>
              <a:cs typeface="Microsoft Sans Serif"/>
            </a:endParaRPr>
          </a:p>
          <a:p>
            <a:pPr marL="241300" marR="255270" indent="-228600">
              <a:lnSpc>
                <a:spcPct val="809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Macie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identify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alert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sensitive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personally </a:t>
            </a:r>
            <a:r>
              <a:rPr sz="4125" spc="-10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identifiable</a:t>
            </a:r>
            <a:r>
              <a:rPr sz="275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</a:t>
            </a:r>
            <a:r>
              <a:rPr sz="275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(PII)</a:t>
            </a:r>
            <a:endParaRPr sz="2750">
              <a:latin typeface="Microsoft Sans Serif"/>
              <a:cs typeface="Microsoft Sans Serif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2036064" y="3858767"/>
            <a:ext cx="3779520" cy="1079500"/>
            <a:chOff x="2036064" y="3858767"/>
            <a:chExt cx="3779520" cy="107950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6064" y="3858767"/>
              <a:ext cx="1078991" cy="107899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51832" y="3858767"/>
              <a:ext cx="1063752" cy="106375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115004" y="4353018"/>
              <a:ext cx="1639570" cy="76200"/>
            </a:xfrm>
            <a:custGeom>
              <a:avLst/>
              <a:gdLst/>
              <a:ahLst/>
              <a:cxnLst/>
              <a:rect l="l" t="t" r="r" b="b"/>
              <a:pathLst>
                <a:path w="1639570" h="76200">
                  <a:moveTo>
                    <a:pt x="1633386" y="34857"/>
                  </a:moveTo>
                  <a:lnTo>
                    <a:pt x="1575629" y="34857"/>
                  </a:lnTo>
                  <a:lnTo>
                    <a:pt x="1575662" y="41207"/>
                  </a:lnTo>
                  <a:lnTo>
                    <a:pt x="1562966" y="41274"/>
                  </a:lnTo>
                  <a:lnTo>
                    <a:pt x="1563149" y="76198"/>
                  </a:lnTo>
                  <a:lnTo>
                    <a:pt x="1639148" y="37701"/>
                  </a:lnTo>
                  <a:lnTo>
                    <a:pt x="1633386" y="34857"/>
                  </a:lnTo>
                  <a:close/>
                </a:path>
                <a:path w="1639570" h="76200">
                  <a:moveTo>
                    <a:pt x="1562933" y="34924"/>
                  </a:moveTo>
                  <a:lnTo>
                    <a:pt x="0" y="43097"/>
                  </a:lnTo>
                  <a:lnTo>
                    <a:pt x="33" y="49446"/>
                  </a:lnTo>
                  <a:lnTo>
                    <a:pt x="1562966" y="41274"/>
                  </a:lnTo>
                  <a:lnTo>
                    <a:pt x="1562933" y="34924"/>
                  </a:lnTo>
                  <a:close/>
                </a:path>
                <a:path w="1639570" h="76200">
                  <a:moveTo>
                    <a:pt x="1575629" y="34857"/>
                  </a:moveTo>
                  <a:lnTo>
                    <a:pt x="1562933" y="34924"/>
                  </a:lnTo>
                  <a:lnTo>
                    <a:pt x="1562966" y="41274"/>
                  </a:lnTo>
                  <a:lnTo>
                    <a:pt x="1575662" y="41207"/>
                  </a:lnTo>
                  <a:lnTo>
                    <a:pt x="1575629" y="34857"/>
                  </a:lnTo>
                  <a:close/>
                </a:path>
                <a:path w="1639570" h="76200">
                  <a:moveTo>
                    <a:pt x="1562750" y="0"/>
                  </a:moveTo>
                  <a:lnTo>
                    <a:pt x="1562933" y="34924"/>
                  </a:lnTo>
                  <a:lnTo>
                    <a:pt x="1633386" y="34857"/>
                  </a:lnTo>
                  <a:lnTo>
                    <a:pt x="1562750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2117084" y="5025644"/>
            <a:ext cx="1014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Buckets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82741" y="5025644"/>
            <a:ext cx="260223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Macie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Discover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Sensitive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(PII)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546847" y="3858767"/>
            <a:ext cx="1060703" cy="10607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171437" y="5025644"/>
            <a:ext cx="181356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49885" marR="5080" indent="-337820">
              <a:lnSpc>
                <a:spcPts val="2090"/>
              </a:lnSpc>
              <a:spcBef>
                <a:spcPts val="22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CloudWatch Events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EventBridge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61264" y="4346803"/>
            <a:ext cx="1639570" cy="76200"/>
          </a:xfrm>
          <a:custGeom>
            <a:avLst/>
            <a:gdLst/>
            <a:ahLst/>
            <a:cxnLst/>
            <a:rect l="l" t="t" r="r" b="b"/>
            <a:pathLst>
              <a:path w="1639570" h="76200">
                <a:moveTo>
                  <a:pt x="1633388" y="34857"/>
                </a:moveTo>
                <a:lnTo>
                  <a:pt x="1575628" y="34857"/>
                </a:lnTo>
                <a:lnTo>
                  <a:pt x="1575661" y="41207"/>
                </a:lnTo>
                <a:lnTo>
                  <a:pt x="1562965" y="41274"/>
                </a:lnTo>
                <a:lnTo>
                  <a:pt x="1563147" y="76198"/>
                </a:lnTo>
                <a:lnTo>
                  <a:pt x="1639148" y="37699"/>
                </a:lnTo>
                <a:lnTo>
                  <a:pt x="1633388" y="34857"/>
                </a:lnTo>
                <a:close/>
              </a:path>
              <a:path w="1639570" h="76200">
                <a:moveTo>
                  <a:pt x="1562932" y="34924"/>
                </a:moveTo>
                <a:lnTo>
                  <a:pt x="0" y="43096"/>
                </a:lnTo>
                <a:lnTo>
                  <a:pt x="33" y="49446"/>
                </a:lnTo>
                <a:lnTo>
                  <a:pt x="1562965" y="41274"/>
                </a:lnTo>
                <a:lnTo>
                  <a:pt x="1562932" y="34924"/>
                </a:lnTo>
                <a:close/>
              </a:path>
              <a:path w="1639570" h="76200">
                <a:moveTo>
                  <a:pt x="1575628" y="34857"/>
                </a:moveTo>
                <a:lnTo>
                  <a:pt x="1562932" y="34924"/>
                </a:lnTo>
                <a:lnTo>
                  <a:pt x="1562965" y="41274"/>
                </a:lnTo>
                <a:lnTo>
                  <a:pt x="1575661" y="41207"/>
                </a:lnTo>
                <a:lnTo>
                  <a:pt x="1575628" y="34857"/>
                </a:lnTo>
                <a:close/>
              </a:path>
              <a:path w="1639570" h="76200">
                <a:moveTo>
                  <a:pt x="1562750" y="0"/>
                </a:moveTo>
                <a:lnTo>
                  <a:pt x="1562932" y="34924"/>
                </a:lnTo>
                <a:lnTo>
                  <a:pt x="1633388" y="34857"/>
                </a:lnTo>
                <a:lnTo>
                  <a:pt x="156275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655117" y="4342517"/>
            <a:ext cx="1639570" cy="76200"/>
          </a:xfrm>
          <a:custGeom>
            <a:avLst/>
            <a:gdLst/>
            <a:ahLst/>
            <a:cxnLst/>
            <a:rect l="l" t="t" r="r" b="b"/>
            <a:pathLst>
              <a:path w="1639570" h="76200">
                <a:moveTo>
                  <a:pt x="1633388" y="34857"/>
                </a:moveTo>
                <a:lnTo>
                  <a:pt x="1575628" y="34857"/>
                </a:lnTo>
                <a:lnTo>
                  <a:pt x="1575661" y="41207"/>
                </a:lnTo>
                <a:lnTo>
                  <a:pt x="1562966" y="41274"/>
                </a:lnTo>
                <a:lnTo>
                  <a:pt x="1563149" y="76198"/>
                </a:lnTo>
                <a:lnTo>
                  <a:pt x="1639148" y="37699"/>
                </a:lnTo>
                <a:lnTo>
                  <a:pt x="1633388" y="34857"/>
                </a:lnTo>
                <a:close/>
              </a:path>
              <a:path w="1639570" h="76200">
                <a:moveTo>
                  <a:pt x="1562933" y="34924"/>
                </a:moveTo>
                <a:lnTo>
                  <a:pt x="0" y="43096"/>
                </a:lnTo>
                <a:lnTo>
                  <a:pt x="33" y="49446"/>
                </a:lnTo>
                <a:lnTo>
                  <a:pt x="1562966" y="41274"/>
                </a:lnTo>
                <a:lnTo>
                  <a:pt x="1562933" y="34924"/>
                </a:lnTo>
                <a:close/>
              </a:path>
              <a:path w="1639570" h="76200">
                <a:moveTo>
                  <a:pt x="1575628" y="34857"/>
                </a:moveTo>
                <a:lnTo>
                  <a:pt x="1562933" y="34924"/>
                </a:lnTo>
                <a:lnTo>
                  <a:pt x="1562966" y="41274"/>
                </a:lnTo>
                <a:lnTo>
                  <a:pt x="1575661" y="41207"/>
                </a:lnTo>
                <a:lnTo>
                  <a:pt x="1575628" y="34857"/>
                </a:lnTo>
                <a:close/>
              </a:path>
              <a:path w="1639570" h="76200">
                <a:moveTo>
                  <a:pt x="1562750" y="0"/>
                </a:moveTo>
                <a:lnTo>
                  <a:pt x="1562933" y="34924"/>
                </a:lnTo>
                <a:lnTo>
                  <a:pt x="1633388" y="34857"/>
                </a:lnTo>
                <a:lnTo>
                  <a:pt x="1562750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618683" y="3961892"/>
            <a:ext cx="718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al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63397" y="3961892"/>
            <a:ext cx="5702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0702" y="3961892"/>
            <a:ext cx="11341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eg</a:t>
            </a:r>
            <a:r>
              <a:rPr sz="1800" spc="-4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ti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899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h</a:t>
            </a:r>
            <a:r>
              <a:rPr spc="-575" dirty="0"/>
              <a:t>a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20" dirty="0"/>
              <a:t>i</a:t>
            </a:r>
            <a:r>
              <a:rPr spc="-28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50" dirty="0"/>
              <a:t>Mo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10" dirty="0"/>
              <a:t>d</a:t>
            </a:r>
            <a:r>
              <a:rPr spc="-225" dirty="0"/>
              <a:t>i</a:t>
            </a:r>
            <a:r>
              <a:rPr spc="-540" dirty="0"/>
              <a:t>a</a:t>
            </a:r>
            <a:r>
              <a:rPr spc="-575" dirty="0"/>
              <a:t>g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75" dirty="0"/>
              <a:t>m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14109" y="1422400"/>
            <a:ext cx="7315198" cy="39624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467859" y="5943091"/>
            <a:ext cx="6254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https://aws.amazon.com/compliance/shared-responsibility-model/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6" name="object 6"/>
          <p:cNvSpPr txBox="1"/>
          <p:nvPr/>
        </p:nvSpPr>
        <p:spPr>
          <a:xfrm>
            <a:off x="468039" y="4184395"/>
            <a:ext cx="276098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=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RESPONSIBILITY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THE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1800" b="1" u="sng" spc="-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Calibri"/>
                <a:cs typeface="Calibri"/>
              </a:rPr>
              <a:t>OF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8038" y="2050796"/>
            <a:ext cx="3204210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CUSTOMER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=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RESPONSIBILITY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FOR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SECURITY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u="sng" spc="-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Calibri"/>
                <a:cs typeface="Calibri"/>
              </a:rPr>
              <a:t>IN</a:t>
            </a:r>
            <a:r>
              <a:rPr sz="1800" b="1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118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65" dirty="0"/>
              <a:t>S</a:t>
            </a:r>
            <a:r>
              <a:rPr spc="-55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665" dirty="0"/>
              <a:t>S</a:t>
            </a:r>
            <a:r>
              <a:rPr spc="-550" dirty="0"/>
              <a:t>e</a:t>
            </a:r>
            <a:r>
              <a:rPr spc="-370" dirty="0"/>
              <a:t>c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40" dirty="0"/>
              <a:t>i</a:t>
            </a:r>
            <a:r>
              <a:rPr spc="-50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215" dirty="0"/>
              <a:t>li</a:t>
            </a:r>
            <a:r>
              <a:rPr spc="-520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1690"/>
            <a:ext cx="7953375" cy="43522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8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41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3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225" spc="-3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-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-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4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7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3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35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225" spc="-60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3225" baseline="1291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24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Shield: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DDoS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24/7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advanced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225" spc="1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-53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Fi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ilte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2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54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-3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3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7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40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51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39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3225" baseline="1291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7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3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KMS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anage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1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7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CloudHSM: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7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Artifact: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2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PCI,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ISO,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444949"/>
                </a:solidFill>
                <a:latin typeface="Microsoft Sans Serif"/>
                <a:cs typeface="Microsoft Sans Serif"/>
              </a:rPr>
              <a:t>etc…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3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GuardDuty: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Find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malicious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behavior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VPC,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6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3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Inspector: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install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agent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find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vulnerabilities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3225" spc="-19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17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ig</a:t>
            </a:r>
            <a:r>
              <a:rPr sz="3225" spc="-21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aga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23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Macie: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Find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sensitive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(ex: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PII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data)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:Track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767334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85" dirty="0"/>
              <a:t>Ma</a:t>
            </a:r>
            <a:r>
              <a:rPr sz="6000" spc="-430" dirty="0"/>
              <a:t>c</a:t>
            </a:r>
            <a:r>
              <a:rPr sz="6000" spc="-409" dirty="0"/>
              <a:t>h</a:t>
            </a:r>
            <a:r>
              <a:rPr sz="6000" spc="-250" dirty="0"/>
              <a:t>i</a:t>
            </a:r>
            <a:r>
              <a:rPr sz="6000" spc="-409" dirty="0"/>
              <a:t>n</a:t>
            </a:r>
            <a:r>
              <a:rPr sz="6000" spc="-465" dirty="0"/>
              <a:t>e</a:t>
            </a:r>
            <a:r>
              <a:rPr sz="6000" spc="70" dirty="0"/>
              <a:t> </a:t>
            </a:r>
            <a:r>
              <a:rPr sz="6000" spc="-535" dirty="0"/>
              <a:t>L</a:t>
            </a:r>
            <a:r>
              <a:rPr sz="6000" spc="-480" dirty="0"/>
              <a:t>ea</a:t>
            </a:r>
            <a:r>
              <a:rPr sz="6000" spc="-140" dirty="0"/>
              <a:t>r</a:t>
            </a:r>
            <a:r>
              <a:rPr sz="6000" spc="-409" dirty="0"/>
              <a:t>n</a:t>
            </a:r>
            <a:r>
              <a:rPr sz="6000" spc="-250" dirty="0"/>
              <a:t>i</a:t>
            </a:r>
            <a:r>
              <a:rPr sz="6000" spc="-409" dirty="0"/>
              <a:t>n</a:t>
            </a:r>
            <a:r>
              <a:rPr sz="6000" spc="-780" dirty="0"/>
              <a:t>g</a:t>
            </a:r>
            <a:r>
              <a:rPr sz="6000" spc="70" dirty="0"/>
              <a:t> </a:t>
            </a:r>
            <a:r>
              <a:rPr sz="6000" spc="-1200" dirty="0"/>
              <a:t>S</a:t>
            </a:r>
            <a:r>
              <a:rPr sz="6000" spc="-509" dirty="0"/>
              <a:t>e</a:t>
            </a:r>
            <a:r>
              <a:rPr sz="6000" spc="-459" dirty="0"/>
              <a:t>c</a:t>
            </a:r>
            <a:r>
              <a:rPr sz="6000" spc="-55" dirty="0"/>
              <a:t>t</a:t>
            </a:r>
            <a:r>
              <a:rPr sz="6000" spc="-50" dirty="0"/>
              <a:t>i</a:t>
            </a:r>
            <a:r>
              <a:rPr sz="6000" spc="-90" dirty="0"/>
              <a:t>o</a:t>
            </a:r>
            <a:r>
              <a:rPr sz="6000" spc="-400" dirty="0"/>
              <a:t>n</a:t>
            </a:r>
            <a:endParaRPr sz="6000"/>
          </a:p>
        </p:txBody>
      </p:sp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6056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5" dirty="0"/>
              <a:t> </a:t>
            </a:r>
            <a:r>
              <a:rPr spc="-265" dirty="0"/>
              <a:t>Rekognition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5531"/>
            <a:ext cx="10358120" cy="48628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Find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objects,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people,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scenes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videos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Facial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facial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search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verification,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people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counting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“familiar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faces”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celebrities</a:t>
            </a:r>
            <a:endParaRPr sz="2800">
              <a:latin typeface="Microsoft Sans Serif"/>
              <a:cs typeface="Microsoft Sans Serif"/>
            </a:endParaRPr>
          </a:p>
          <a:p>
            <a:pPr marL="241300" marR="8685530" indent="-241300" algn="r">
              <a:lnSpc>
                <a:spcPts val="3329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u="sng" spc="-2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Us</a:t>
            </a:r>
            <a:r>
              <a:rPr sz="28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800" u="sng" spc="-3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-3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ses:</a:t>
            </a:r>
            <a:endParaRPr sz="2800">
              <a:latin typeface="Microsoft Sans Serif"/>
              <a:cs typeface="Microsoft Sans Serif"/>
            </a:endParaRPr>
          </a:p>
          <a:p>
            <a:pPr marL="228600" marR="8683625" lvl="1" indent="-228600" algn="r">
              <a:lnSpc>
                <a:spcPts val="2815"/>
              </a:lnSpc>
              <a:buFont typeface="Arial"/>
              <a:buChar char="•"/>
              <a:tabLst>
                <a:tab pos="2286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La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Moderation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Face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Detection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(gender,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range,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emotions…)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ic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Celebrity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Recognition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5270500">
              <a:lnSpc>
                <a:spcPct val="100000"/>
              </a:lnSpc>
              <a:spcBef>
                <a:spcPts val="320"/>
              </a:spcBef>
            </a:pPr>
            <a:r>
              <a:rPr sz="28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https://aws.amazon.com/rekognition/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78440" y="225552"/>
            <a:ext cx="1118616" cy="11186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998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-555" dirty="0"/>
              <a:t> </a:t>
            </a:r>
            <a:r>
              <a:rPr spc="-610" dirty="0"/>
              <a:t>T</a:t>
            </a:r>
            <a:r>
              <a:rPr spc="105" dirty="0"/>
              <a:t>r</a:t>
            </a:r>
            <a:r>
              <a:rPr spc="-580" dirty="0"/>
              <a:t>a</a:t>
            </a:r>
            <a:r>
              <a:rPr spc="-285" dirty="0"/>
              <a:t>n</a:t>
            </a:r>
            <a:r>
              <a:rPr spc="-640" dirty="0"/>
              <a:t>s</a:t>
            </a:r>
            <a:r>
              <a:rPr spc="-220" dirty="0"/>
              <a:t>c</a:t>
            </a:r>
            <a:r>
              <a:rPr spc="-45" dirty="0"/>
              <a:t>r</a:t>
            </a:r>
            <a:r>
              <a:rPr spc="-185" dirty="0"/>
              <a:t>i</a:t>
            </a:r>
            <a:r>
              <a:rPr spc="-215" dirty="0"/>
              <a:t>b</a:t>
            </a:r>
            <a:r>
              <a:rPr spc="-340" dirty="0"/>
              <a:t>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5016" y="301752"/>
            <a:ext cx="1146048" cy="114604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29018" y="4659922"/>
            <a:ext cx="2225079" cy="1189490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4369116" y="5186865"/>
            <a:ext cx="2225675" cy="76200"/>
          </a:xfrm>
          <a:custGeom>
            <a:avLst/>
            <a:gdLst/>
            <a:ahLst/>
            <a:cxnLst/>
            <a:rect l="l" t="t" r="r" b="b"/>
            <a:pathLst>
              <a:path w="2225675" h="76200">
                <a:moveTo>
                  <a:pt x="2220038" y="34780"/>
                </a:moveTo>
                <a:lnTo>
                  <a:pt x="2161578" y="34780"/>
                </a:lnTo>
                <a:lnTo>
                  <a:pt x="2161647" y="41130"/>
                </a:lnTo>
                <a:lnTo>
                  <a:pt x="2148954" y="41271"/>
                </a:lnTo>
                <a:lnTo>
                  <a:pt x="2149344" y="76194"/>
                </a:lnTo>
                <a:lnTo>
                  <a:pt x="2225114" y="37247"/>
                </a:lnTo>
                <a:lnTo>
                  <a:pt x="2220038" y="34780"/>
                </a:lnTo>
                <a:close/>
              </a:path>
              <a:path w="2225675" h="76200">
                <a:moveTo>
                  <a:pt x="2148883" y="34921"/>
                </a:moveTo>
                <a:lnTo>
                  <a:pt x="0" y="58884"/>
                </a:lnTo>
                <a:lnTo>
                  <a:pt x="71" y="65234"/>
                </a:lnTo>
                <a:lnTo>
                  <a:pt x="2148954" y="41271"/>
                </a:lnTo>
                <a:lnTo>
                  <a:pt x="2148883" y="34921"/>
                </a:lnTo>
                <a:close/>
              </a:path>
              <a:path w="2225675" h="76200">
                <a:moveTo>
                  <a:pt x="2161578" y="34780"/>
                </a:moveTo>
                <a:lnTo>
                  <a:pt x="2148883" y="34921"/>
                </a:lnTo>
                <a:lnTo>
                  <a:pt x="2148954" y="41271"/>
                </a:lnTo>
                <a:lnTo>
                  <a:pt x="2161647" y="41130"/>
                </a:lnTo>
                <a:lnTo>
                  <a:pt x="2161578" y="34780"/>
                </a:lnTo>
                <a:close/>
              </a:path>
              <a:path w="2225675" h="76200">
                <a:moveTo>
                  <a:pt x="2148494" y="0"/>
                </a:moveTo>
                <a:lnTo>
                  <a:pt x="2148883" y="34921"/>
                </a:lnTo>
                <a:lnTo>
                  <a:pt x="2161578" y="34780"/>
                </a:lnTo>
                <a:lnTo>
                  <a:pt x="2220038" y="34780"/>
                </a:lnTo>
                <a:lnTo>
                  <a:pt x="2148494" y="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16939" y="1332483"/>
            <a:ext cx="10118725" cy="43129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convert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speech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229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Uses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deep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learning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speech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recognition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>
              <a:lnSpc>
                <a:spcPts val="3229"/>
              </a:lnSpc>
            </a:pP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transcribe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calls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tomate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osed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capt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bt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metadata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media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assets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fully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searchable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archive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100">
              <a:latin typeface="Microsoft Sans Serif"/>
              <a:cs typeface="Microsoft Sans Serif"/>
            </a:endParaRPr>
          </a:p>
          <a:p>
            <a:pPr marL="5943600">
              <a:lnSpc>
                <a:spcPct val="100000"/>
              </a:lnSpc>
            </a:pP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”Hello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44949"/>
                </a:solidFill>
                <a:latin typeface="Calibri"/>
                <a:cs typeface="Calibri"/>
              </a:rPr>
              <a:t>my</a:t>
            </a:r>
            <a:r>
              <a:rPr sz="2400" i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name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is</a:t>
            </a:r>
            <a:r>
              <a:rPr sz="2400" i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Stéphane.</a:t>
            </a:r>
            <a:endParaRPr sz="2400">
              <a:latin typeface="Calibri"/>
              <a:cs typeface="Calibri"/>
            </a:endParaRPr>
          </a:p>
          <a:p>
            <a:pPr marL="5943600">
              <a:lnSpc>
                <a:spcPct val="100000"/>
              </a:lnSpc>
              <a:spcBef>
                <a:spcPts val="25"/>
              </a:spcBef>
            </a:pP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hope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25" dirty="0">
                <a:solidFill>
                  <a:srgbClr val="444949"/>
                </a:solidFill>
                <a:latin typeface="Calibri"/>
                <a:cs typeface="Calibri"/>
              </a:rPr>
              <a:t>you’re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enjoying the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course!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0092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5" dirty="0"/>
              <a:t>Amazon</a:t>
            </a:r>
            <a:r>
              <a:rPr spc="5" dirty="0"/>
              <a:t> </a:t>
            </a:r>
            <a:r>
              <a:rPr spc="-355" dirty="0"/>
              <a:t>Polly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5531"/>
            <a:ext cx="6964045" cy="9645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Turn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lifelike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speech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deep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talk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29565" y="3910076"/>
            <a:ext cx="4309745" cy="760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Hi!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My</a:t>
            </a:r>
            <a:r>
              <a:rPr sz="2400" i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name</a:t>
            </a:r>
            <a:r>
              <a:rPr sz="2400" i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is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Stéphane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and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5" dirty="0">
                <a:solidFill>
                  <a:srgbClr val="444949"/>
                </a:solidFill>
                <a:latin typeface="Calibri"/>
                <a:cs typeface="Calibri"/>
              </a:rPr>
              <a:t>this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is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demo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4949"/>
                </a:solidFill>
                <a:latin typeface="Calibri"/>
                <a:cs typeface="Calibri"/>
              </a:rPr>
              <a:t>of</a:t>
            </a:r>
            <a:r>
              <a:rPr sz="2400" i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44949"/>
                </a:solidFill>
                <a:latin typeface="Calibri"/>
                <a:cs typeface="Calibri"/>
              </a:rPr>
              <a:t>Amazon Polly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2975" y="3919659"/>
            <a:ext cx="812800" cy="8128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65664" y="240791"/>
            <a:ext cx="1088135" cy="1088135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5762382" y="4278862"/>
            <a:ext cx="1447800" cy="76200"/>
          </a:xfrm>
          <a:custGeom>
            <a:avLst/>
            <a:gdLst/>
            <a:ahLst/>
            <a:cxnLst/>
            <a:rect l="l" t="t" r="r" b="b"/>
            <a:pathLst>
              <a:path w="1447800" h="76200">
                <a:moveTo>
                  <a:pt x="1371109" y="0"/>
                </a:moveTo>
                <a:lnTo>
                  <a:pt x="1371109" y="76200"/>
                </a:lnTo>
                <a:lnTo>
                  <a:pt x="1440962" y="41275"/>
                </a:lnTo>
                <a:lnTo>
                  <a:pt x="1383809" y="41275"/>
                </a:lnTo>
                <a:lnTo>
                  <a:pt x="1383809" y="34925"/>
                </a:lnTo>
                <a:lnTo>
                  <a:pt x="1440957" y="34925"/>
                </a:lnTo>
                <a:lnTo>
                  <a:pt x="1371109" y="0"/>
                </a:lnTo>
                <a:close/>
              </a:path>
              <a:path w="1447800" h="76200">
                <a:moveTo>
                  <a:pt x="1371109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1371109" y="41275"/>
                </a:lnTo>
                <a:lnTo>
                  <a:pt x="1371109" y="34925"/>
                </a:lnTo>
                <a:close/>
              </a:path>
              <a:path w="1447800" h="76200">
                <a:moveTo>
                  <a:pt x="1440957" y="34925"/>
                </a:moveTo>
                <a:lnTo>
                  <a:pt x="1383809" y="34925"/>
                </a:lnTo>
                <a:lnTo>
                  <a:pt x="1383809" y="41275"/>
                </a:lnTo>
                <a:lnTo>
                  <a:pt x="1440962" y="41275"/>
                </a:lnTo>
                <a:lnTo>
                  <a:pt x="1447309" y="38101"/>
                </a:lnTo>
                <a:lnTo>
                  <a:pt x="1440957" y="34925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715210" y="3722215"/>
            <a:ext cx="2225079" cy="1189490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8881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-555" dirty="0"/>
              <a:t> </a:t>
            </a:r>
            <a:r>
              <a:rPr spc="-610" dirty="0"/>
              <a:t>T</a:t>
            </a:r>
            <a:r>
              <a:rPr spc="105" dirty="0"/>
              <a:t>r</a:t>
            </a:r>
            <a:r>
              <a:rPr spc="-580" dirty="0"/>
              <a:t>a</a:t>
            </a:r>
            <a:r>
              <a:rPr spc="-285" dirty="0"/>
              <a:t>n</a:t>
            </a:r>
            <a:r>
              <a:rPr spc="-640" dirty="0"/>
              <a:t>s</a:t>
            </a:r>
            <a:r>
              <a:rPr spc="-185" dirty="0"/>
              <a:t>l</a:t>
            </a:r>
            <a:r>
              <a:rPr spc="-580" dirty="0"/>
              <a:t>a</a:t>
            </a:r>
            <a:r>
              <a:rPr spc="95" dirty="0"/>
              <a:t>t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146665" cy="181800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Natural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accurate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language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translation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700"/>
              </a:lnSpc>
              <a:spcBef>
                <a:spcPts val="9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Translate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localize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international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,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easily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translate</a:t>
            </a:r>
            <a:r>
              <a:rPr sz="2800" spc="4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large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efficiently.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38200" y="3116126"/>
            <a:ext cx="10146665" cy="3179445"/>
            <a:chOff x="838200" y="3116126"/>
            <a:chExt cx="10146665" cy="317944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38200" y="3116126"/>
              <a:ext cx="10146323" cy="129729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59730" y="4350247"/>
              <a:ext cx="4824790" cy="97556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59730" y="5273189"/>
              <a:ext cx="4824790" cy="1021843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66831" y="301752"/>
            <a:ext cx="1036320" cy="1039368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78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40" dirty="0"/>
              <a:t> </a:t>
            </a:r>
            <a:r>
              <a:rPr spc="-325" dirty="0"/>
              <a:t>Machine</a:t>
            </a:r>
            <a:r>
              <a:rPr spc="45" dirty="0"/>
              <a:t> </a:t>
            </a:r>
            <a:r>
              <a:rPr spc="-315" dirty="0"/>
              <a:t>Learning</a:t>
            </a:r>
            <a:r>
              <a:rPr spc="30" dirty="0"/>
              <a:t> </a:t>
            </a:r>
            <a:r>
              <a:rPr spc="-90" dirty="0"/>
              <a:t>-</a:t>
            </a:r>
            <a:r>
              <a:rPr spc="35" dirty="0"/>
              <a:t> </a:t>
            </a:r>
            <a:r>
              <a:rPr spc="-3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187055" cy="2073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Rekognition: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face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detection,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labeling,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celebrity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recognition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Transcribe: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(ex: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subtitles)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Polly: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text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audio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2730500"/>
            <a:ext cx="9274175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spc="-275" dirty="0"/>
              <a:t>Accoun</a:t>
            </a:r>
            <a:r>
              <a:rPr sz="6000" spc="-135" dirty="0"/>
              <a:t>t</a:t>
            </a:r>
            <a:r>
              <a:rPr sz="6000" spc="60" dirty="0"/>
              <a:t> </a:t>
            </a:r>
            <a:r>
              <a:rPr sz="6000" spc="-310" dirty="0"/>
              <a:t>M</a:t>
            </a:r>
            <a:r>
              <a:rPr sz="6000" spc="-645" dirty="0"/>
              <a:t>anag</a:t>
            </a:r>
            <a:r>
              <a:rPr sz="6000" spc="-635" dirty="0"/>
              <a:t>e</a:t>
            </a:r>
            <a:r>
              <a:rPr sz="6000" spc="-509" dirty="0"/>
              <a:t>m</a:t>
            </a:r>
            <a:r>
              <a:rPr sz="6000" spc="-335" dirty="0"/>
              <a:t>e</a:t>
            </a:r>
            <a:r>
              <a:rPr sz="6000" spc="-330" dirty="0"/>
              <a:t>nt</a:t>
            </a:r>
            <a:r>
              <a:rPr sz="6000" spc="-215" dirty="0"/>
              <a:t>,</a:t>
            </a:r>
            <a:r>
              <a:rPr sz="6000" spc="-420" dirty="0"/>
              <a:t> </a:t>
            </a:r>
            <a:r>
              <a:rPr sz="6000" spc="-815" dirty="0"/>
              <a:t>B</a:t>
            </a:r>
            <a:r>
              <a:rPr sz="6000" spc="-315" dirty="0"/>
              <a:t>illin</a:t>
            </a:r>
            <a:r>
              <a:rPr sz="6000" spc="-590" dirty="0"/>
              <a:t>g</a:t>
            </a:r>
            <a:r>
              <a:rPr sz="6000" spc="60" dirty="0"/>
              <a:t> </a:t>
            </a:r>
            <a:r>
              <a:rPr sz="6000" spc="-190" dirty="0"/>
              <a:t>&amp;  </a:t>
            </a:r>
            <a:r>
              <a:rPr sz="6000" spc="-229" dirty="0"/>
              <a:t>Support</a:t>
            </a:r>
            <a:r>
              <a:rPr sz="6000" spc="60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3878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10" dirty="0"/>
              <a:t> </a:t>
            </a:r>
            <a:r>
              <a:rPr spc="-265" dirty="0"/>
              <a:t>Organizations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264650" cy="42684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ipl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cco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cco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Benefits: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Consolidated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payment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method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benefits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aggregated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5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(volume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EC2,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S3…)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Pooling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creation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7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Restrict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privileges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Policies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(SCP)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34016" y="353568"/>
            <a:ext cx="1319783" cy="1319783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65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M</a:t>
            </a:r>
            <a:r>
              <a:rPr spc="-204" dirty="0"/>
              <a:t>u</a:t>
            </a:r>
            <a:r>
              <a:rPr spc="-185" dirty="0"/>
              <a:t>l</a:t>
            </a:r>
            <a:r>
              <a:rPr spc="100" dirty="0"/>
              <a:t>t</a:t>
            </a:r>
            <a:r>
              <a:rPr spc="-180" dirty="0"/>
              <a:t>i</a:t>
            </a:r>
            <a:r>
              <a:rPr spc="-215" dirty="0"/>
              <a:t> </a:t>
            </a:r>
            <a:r>
              <a:rPr spc="-220" dirty="0"/>
              <a:t>Acco</a:t>
            </a:r>
            <a:r>
              <a:rPr spc="-215" dirty="0"/>
              <a:t>u</a:t>
            </a:r>
            <a:r>
              <a:rPr spc="-290" dirty="0"/>
              <a:t>n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390" dirty="0"/>
              <a:t>St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35" dirty="0"/>
              <a:t>e</a:t>
            </a:r>
            <a:r>
              <a:rPr spc="-575" dirty="0"/>
              <a:t>g</a:t>
            </a:r>
            <a:r>
              <a:rPr spc="-185" dirty="0"/>
              <a:t>i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9395460" cy="4161790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241300" marR="5080" indent="-228600">
              <a:lnSpc>
                <a:spcPct val="90500"/>
              </a:lnSpc>
              <a:spcBef>
                <a:spcPts val="4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Cr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dep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pe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/ 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prod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regulatory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restrictions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(using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SCP),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isolation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(ex:VPC),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separate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per-account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4125" spc="-10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gg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VP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oses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CloudTrail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central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1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gg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1823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-215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210" dirty="0"/>
              <a:t>p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0" dirty="0"/>
              <a:t>b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919" dirty="0"/>
              <a:t>P</a:t>
            </a:r>
            <a:r>
              <a:rPr spc="-65" dirty="0"/>
              <a:t>o</a:t>
            </a:r>
            <a:r>
              <a:rPr spc="-185" dirty="0"/>
              <a:t>li</a:t>
            </a:r>
            <a:r>
              <a:rPr spc="-370" dirty="0"/>
              <a:t>cy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7009765" cy="3006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sng" spc="-1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https://aws.amazon.com/aup/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Illegal,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Harmful,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Offensive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E-Mail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Message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Abuse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416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54" dirty="0"/>
              <a:t>Organizational</a:t>
            </a:r>
            <a:r>
              <a:rPr spc="45" dirty="0"/>
              <a:t> </a:t>
            </a:r>
            <a:r>
              <a:rPr spc="-225" dirty="0"/>
              <a:t>Units</a:t>
            </a:r>
            <a:r>
              <a:rPr spc="55" dirty="0"/>
              <a:t> </a:t>
            </a:r>
            <a:r>
              <a:rPr spc="20" dirty="0"/>
              <a:t>(OU)</a:t>
            </a:r>
            <a:r>
              <a:rPr spc="5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390" dirty="0"/>
              <a:t>Examples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608" y="2298289"/>
            <a:ext cx="3326356" cy="22612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9197" y="2184886"/>
            <a:ext cx="3473353" cy="236113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5155" y="2251991"/>
            <a:ext cx="3445067" cy="234190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662214" y="1672844"/>
            <a:ext cx="1298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Business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Unit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8" name="object 8"/>
          <p:cNvSpPr txBox="1"/>
          <p:nvPr/>
        </p:nvSpPr>
        <p:spPr>
          <a:xfrm>
            <a:off x="4927347" y="1669796"/>
            <a:ext cx="22625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Environmental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Lifecycle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39643" y="1669796"/>
            <a:ext cx="13227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j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-ba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02724" y="5095747"/>
            <a:ext cx="5811520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0"/>
              </a:spcBef>
            </a:pP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</a:t>
            </a:r>
            <a:r>
              <a:rPr sz="1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tps</a:t>
            </a:r>
            <a:r>
              <a:rPr sz="18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: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800" u="sng" spc="-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w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</a:t>
            </a:r>
            <a:r>
              <a:rPr sz="18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z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on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.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sw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r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ac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c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ou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8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-m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ana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g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e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n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t</a:t>
            </a:r>
            <a:r>
              <a:rPr sz="1800" u="sng" spc="-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/</a:t>
            </a:r>
            <a:r>
              <a:rPr sz="1800" u="sng" spc="-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aw</a:t>
            </a:r>
            <a:r>
              <a:rPr sz="18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s</a:t>
            </a:r>
            <a:r>
              <a:rPr sz="18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- </a:t>
            </a:r>
            <a:r>
              <a:rPr sz="1800" dirty="0">
                <a:solidFill>
                  <a:srgbClr val="0563C1"/>
                </a:solidFill>
                <a:latin typeface="Calibri"/>
                <a:cs typeface="Calibri"/>
              </a:rPr>
              <a:t> </a:t>
            </a: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multi-account-billing-strategy/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1890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dirty="0"/>
              <a:t> </a:t>
            </a:r>
            <a:r>
              <a:rPr spc="-235" dirty="0"/>
              <a:t>Organization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20311" y="2151888"/>
            <a:ext cx="472439" cy="4724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843000" y="3120644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Prod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2516930" y="1613819"/>
            <a:ext cx="7444105" cy="4336415"/>
            <a:chOff x="2516930" y="1613819"/>
            <a:chExt cx="7444105" cy="4336415"/>
          </a:xfrm>
        </p:grpSpPr>
        <p:sp>
          <p:nvSpPr>
            <p:cNvPr id="7" name="object 7"/>
            <p:cNvSpPr/>
            <p:nvPr/>
          </p:nvSpPr>
          <p:spPr>
            <a:xfrm>
              <a:off x="2523280" y="1620169"/>
              <a:ext cx="7431405" cy="4323715"/>
            </a:xfrm>
            <a:custGeom>
              <a:avLst/>
              <a:gdLst/>
              <a:ahLst/>
              <a:cxnLst/>
              <a:rect l="l" t="t" r="r" b="b"/>
              <a:pathLst>
                <a:path w="7431405" h="4323715">
                  <a:moveTo>
                    <a:pt x="0" y="0"/>
                  </a:moveTo>
                  <a:lnTo>
                    <a:pt x="7430947" y="0"/>
                  </a:lnTo>
                  <a:lnTo>
                    <a:pt x="7430947" y="4323627"/>
                  </a:lnTo>
                  <a:lnTo>
                    <a:pt x="0" y="43236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293867" y="3464189"/>
              <a:ext cx="4464050" cy="2172335"/>
            </a:xfrm>
            <a:custGeom>
              <a:avLst/>
              <a:gdLst/>
              <a:ahLst/>
              <a:cxnLst/>
              <a:rect l="l" t="t" r="r" b="b"/>
              <a:pathLst>
                <a:path w="4464050" h="2172335">
                  <a:moveTo>
                    <a:pt x="0" y="0"/>
                  </a:moveTo>
                  <a:lnTo>
                    <a:pt x="4463590" y="0"/>
                  </a:lnTo>
                  <a:lnTo>
                    <a:pt x="4463590" y="2171743"/>
                  </a:lnTo>
                  <a:lnTo>
                    <a:pt x="0" y="2171743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39383" y="3666744"/>
              <a:ext cx="472439" cy="47244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70320" y="3666744"/>
              <a:ext cx="472440" cy="472440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6606043" y="4260595"/>
            <a:ext cx="1108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Finance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276088" y="3063239"/>
            <a:ext cx="2318385" cy="2437765"/>
            <a:chOff x="5276088" y="3063239"/>
            <a:chExt cx="2318385" cy="2437765"/>
          </a:xfrm>
        </p:grpSpPr>
        <p:sp>
          <p:nvSpPr>
            <p:cNvPr id="13" name="object 13"/>
            <p:cNvSpPr/>
            <p:nvPr/>
          </p:nvSpPr>
          <p:spPr>
            <a:xfrm>
              <a:off x="6060240" y="4608737"/>
              <a:ext cx="1527810" cy="885825"/>
            </a:xfrm>
            <a:custGeom>
              <a:avLst/>
              <a:gdLst/>
              <a:ahLst/>
              <a:cxnLst/>
              <a:rect l="l" t="t" r="r" b="b"/>
              <a:pathLst>
                <a:path w="1527809" h="885825">
                  <a:moveTo>
                    <a:pt x="0" y="0"/>
                  </a:moveTo>
                  <a:lnTo>
                    <a:pt x="1527722" y="0"/>
                  </a:lnTo>
                  <a:lnTo>
                    <a:pt x="1527722" y="885305"/>
                  </a:lnTo>
                  <a:lnTo>
                    <a:pt x="0" y="8853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19088" y="4858511"/>
              <a:ext cx="472439" cy="47244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46976" y="4858511"/>
              <a:ext cx="472440" cy="472440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6088" y="3063239"/>
              <a:ext cx="472439" cy="47243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56376" y="4187951"/>
              <a:ext cx="472440" cy="47244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248706" y="3138932"/>
            <a:ext cx="746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Dev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740151" y="1261872"/>
            <a:ext cx="6793865" cy="4238625"/>
            <a:chOff x="2740151" y="1261872"/>
            <a:chExt cx="6793865" cy="4238625"/>
          </a:xfrm>
        </p:grpSpPr>
        <p:sp>
          <p:nvSpPr>
            <p:cNvPr id="20" name="object 20"/>
            <p:cNvSpPr/>
            <p:nvPr/>
          </p:nvSpPr>
          <p:spPr>
            <a:xfrm>
              <a:off x="2770640" y="3479957"/>
              <a:ext cx="2051685" cy="990600"/>
            </a:xfrm>
            <a:custGeom>
              <a:avLst/>
              <a:gdLst/>
              <a:ahLst/>
              <a:cxnLst/>
              <a:rect l="l" t="t" r="r" b="b"/>
              <a:pathLst>
                <a:path w="2051685" h="990600">
                  <a:moveTo>
                    <a:pt x="0" y="0"/>
                  </a:moveTo>
                  <a:lnTo>
                    <a:pt x="2051616" y="0"/>
                  </a:lnTo>
                  <a:lnTo>
                    <a:pt x="2051616" y="990045"/>
                  </a:lnTo>
                  <a:lnTo>
                    <a:pt x="0" y="99004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5639" y="3681983"/>
              <a:ext cx="472439" cy="475488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846575" y="3681983"/>
              <a:ext cx="472439" cy="4754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40151" y="3078479"/>
              <a:ext cx="472439" cy="4724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1335" y="1261872"/>
              <a:ext cx="713232" cy="716279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999329" y="4608737"/>
              <a:ext cx="1527810" cy="885825"/>
            </a:xfrm>
            <a:custGeom>
              <a:avLst/>
              <a:gdLst/>
              <a:ahLst/>
              <a:cxnLst/>
              <a:rect l="l" t="t" r="r" b="b"/>
              <a:pathLst>
                <a:path w="1527809" h="885825">
                  <a:moveTo>
                    <a:pt x="0" y="0"/>
                  </a:moveTo>
                  <a:lnTo>
                    <a:pt x="1527722" y="0"/>
                  </a:lnTo>
                  <a:lnTo>
                    <a:pt x="1527722" y="885305"/>
                  </a:lnTo>
                  <a:lnTo>
                    <a:pt x="0" y="88530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7616" y="4858512"/>
              <a:ext cx="472440" cy="47244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85504" y="4858512"/>
              <a:ext cx="472440" cy="47244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994904" y="4187951"/>
              <a:ext cx="472440" cy="4724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4655728" y="1282700"/>
            <a:ext cx="1558290" cy="1189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Root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2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Calibri"/>
              <a:cs typeface="Calibri"/>
            </a:endParaRPr>
          </a:p>
          <a:p>
            <a:pPr marL="48260">
              <a:lnSpc>
                <a:spcPct val="100000"/>
              </a:lnSpc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Master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Account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0" name="object 30"/>
          <p:cNvSpPr txBox="1"/>
          <p:nvPr/>
        </p:nvSpPr>
        <p:spPr>
          <a:xfrm>
            <a:off x="8545131" y="4260595"/>
            <a:ext cx="654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HR</a:t>
            </a:r>
            <a:r>
              <a:rPr sz="1800" b="1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OU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0584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75" dirty="0"/>
              <a:t>P</a:t>
            </a:r>
            <a:r>
              <a:rPr spc="-130" dirty="0"/>
              <a:t>r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5" dirty="0"/>
              <a:t> </a:t>
            </a:r>
            <a:r>
              <a:rPr spc="-229" dirty="0"/>
              <a:t>M</a:t>
            </a:r>
            <a:r>
              <a:rPr spc="-65" dirty="0"/>
              <a:t>o</a:t>
            </a:r>
            <a:r>
              <a:rPr spc="-285" dirty="0"/>
              <a:t>d</a:t>
            </a:r>
            <a:r>
              <a:rPr spc="-270" dirty="0"/>
              <a:t>e</a:t>
            </a:r>
            <a:r>
              <a:rPr spc="-185" dirty="0"/>
              <a:t>l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2483"/>
            <a:ext cx="10708005" cy="4396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241300" marR="446405" indent="-228600">
              <a:lnSpc>
                <a:spcPts val="3100"/>
              </a:lnSpc>
              <a:spcBef>
                <a:spcPts val="96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4125" spc="-4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4125" spc="-4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go: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remain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agile,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responsive,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meet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9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Save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reserve: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minimize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risks,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predictably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comply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long-terms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requirements</a:t>
            </a:r>
            <a:endParaRPr sz="2800">
              <a:latin typeface="Microsoft Sans Serif"/>
              <a:cs typeface="Microsoft Sans Serif"/>
            </a:endParaRPr>
          </a:p>
          <a:p>
            <a:pPr marL="697865" marR="233679" lvl="1" indent="-228600">
              <a:lnSpc>
                <a:spcPct val="90400"/>
              </a:lnSpc>
              <a:spcBef>
                <a:spcPts val="4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Reservations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DynamoDB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ElastiCache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Nodes,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Redshift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Nodes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1189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55" dirty="0"/>
              <a:t>Fr</a:t>
            </a:r>
            <a:r>
              <a:rPr spc="-405" dirty="0"/>
              <a:t>e</a:t>
            </a:r>
            <a:r>
              <a:rPr spc="-340" dirty="0"/>
              <a:t>e</a:t>
            </a:r>
            <a:r>
              <a:rPr spc="55" dirty="0"/>
              <a:t> </a:t>
            </a:r>
            <a:r>
              <a:rPr spc="-375" dirty="0"/>
              <a:t>se</a:t>
            </a:r>
            <a:r>
              <a:rPr spc="6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495" dirty="0"/>
              <a:t>es</a:t>
            </a:r>
            <a:r>
              <a:rPr spc="55" dirty="0"/>
              <a:t> </a:t>
            </a:r>
            <a:r>
              <a:rPr spc="-229" dirty="0"/>
              <a:t>&amp;</a:t>
            </a:r>
            <a:r>
              <a:rPr spc="55" dirty="0"/>
              <a:t> </a:t>
            </a:r>
            <a:r>
              <a:rPr spc="-80" dirty="0"/>
              <a:t>f</a:t>
            </a:r>
            <a:r>
              <a:rPr spc="-100" dirty="0"/>
              <a:t>r</a:t>
            </a:r>
            <a:r>
              <a:rPr spc="-340" dirty="0"/>
              <a:t>ee</a:t>
            </a:r>
            <a:r>
              <a:rPr spc="55" dirty="0"/>
              <a:t> 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70" dirty="0"/>
              <a:t>er</a:t>
            </a:r>
            <a:r>
              <a:rPr spc="70" dirty="0"/>
              <a:t> </a:t>
            </a:r>
            <a:r>
              <a:rPr spc="-145" dirty="0"/>
              <a:t>i</a:t>
            </a:r>
            <a:r>
              <a:rPr spc="-335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2985770" cy="2073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VPC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Consolidated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377691"/>
            <a:ext cx="5694045" cy="23412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ie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</a:t>
            </a:r>
            <a:r>
              <a:rPr sz="2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1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800" u="sng" spc="-4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28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//</a:t>
            </a:r>
            <a:r>
              <a:rPr sz="2800" u="sng" spc="-4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800" u="sng" spc="-4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800" u="sng" spc="-3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-3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800" u="sng" spc="-2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-3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z</a:t>
            </a:r>
            <a:r>
              <a:rPr sz="28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800" u="sng" spc="-31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800" u="sng" spc="-1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800" u="sng" spc="-2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8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800" u="sng" spc="-8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m/</a:t>
            </a:r>
            <a:r>
              <a:rPr sz="2800" u="sng" spc="-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f</a:t>
            </a:r>
            <a:r>
              <a:rPr sz="28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800" u="sng" spc="-22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ee</a:t>
            </a:r>
            <a:r>
              <a:rPr sz="28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2.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3,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75651" y="3011556"/>
            <a:ext cx="318135" cy="1481455"/>
          </a:xfrm>
          <a:custGeom>
            <a:avLst/>
            <a:gdLst/>
            <a:ahLst/>
            <a:cxnLst/>
            <a:rect l="l" t="t" r="r" b="b"/>
            <a:pathLst>
              <a:path w="318135" h="1481454">
                <a:moveTo>
                  <a:pt x="0" y="0"/>
                </a:moveTo>
                <a:lnTo>
                  <a:pt x="61900" y="2082"/>
                </a:lnTo>
                <a:lnTo>
                  <a:pt x="112448" y="7762"/>
                </a:lnTo>
                <a:lnTo>
                  <a:pt x="146529" y="16186"/>
                </a:lnTo>
                <a:lnTo>
                  <a:pt x="159026" y="26502"/>
                </a:lnTo>
                <a:lnTo>
                  <a:pt x="159026" y="684151"/>
                </a:lnTo>
                <a:lnTo>
                  <a:pt x="171523" y="694467"/>
                </a:lnTo>
                <a:lnTo>
                  <a:pt x="205604" y="702891"/>
                </a:lnTo>
                <a:lnTo>
                  <a:pt x="256153" y="708571"/>
                </a:lnTo>
                <a:lnTo>
                  <a:pt x="318053" y="710653"/>
                </a:lnTo>
                <a:lnTo>
                  <a:pt x="256153" y="712736"/>
                </a:lnTo>
                <a:lnTo>
                  <a:pt x="205604" y="718416"/>
                </a:lnTo>
                <a:lnTo>
                  <a:pt x="171523" y="726840"/>
                </a:lnTo>
                <a:lnTo>
                  <a:pt x="159026" y="737156"/>
                </a:lnTo>
                <a:lnTo>
                  <a:pt x="159026" y="1454427"/>
                </a:lnTo>
                <a:lnTo>
                  <a:pt x="146529" y="1464743"/>
                </a:lnTo>
                <a:lnTo>
                  <a:pt x="112448" y="1473167"/>
                </a:lnTo>
                <a:lnTo>
                  <a:pt x="61900" y="1478847"/>
                </a:lnTo>
                <a:lnTo>
                  <a:pt x="0" y="1480930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17004" y="3496564"/>
            <a:ext cx="540512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85" dirty="0">
                <a:solidFill>
                  <a:srgbClr val="444949"/>
                </a:solidFill>
                <a:latin typeface="Calibri"/>
                <a:cs typeface="Calibri"/>
              </a:rPr>
              <a:t>You</a:t>
            </a:r>
            <a:r>
              <a:rPr sz="28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do</a:t>
            </a: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444949"/>
                </a:solidFill>
                <a:latin typeface="Calibri"/>
                <a:cs typeface="Calibri"/>
              </a:rPr>
              <a:t>pay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444949"/>
                </a:solidFill>
                <a:latin typeface="Calibri"/>
                <a:cs typeface="Calibri"/>
              </a:rPr>
              <a:t>resources </a:t>
            </a:r>
            <a:r>
              <a:rPr sz="2800" b="1" spc="-15" dirty="0">
                <a:solidFill>
                  <a:srgbClr val="444949"/>
                </a:solidFill>
                <a:latin typeface="Calibri"/>
                <a:cs typeface="Calibri"/>
              </a:rPr>
              <a:t>created</a:t>
            </a:r>
            <a:endParaRPr sz="2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Compute</a:t>
            </a:r>
            <a:r>
              <a:rPr spc="40" dirty="0"/>
              <a:t> </a:t>
            </a:r>
            <a:r>
              <a:rPr spc="-315" dirty="0"/>
              <a:t>Pricing</a:t>
            </a:r>
            <a:r>
              <a:rPr spc="35" dirty="0"/>
              <a:t> </a:t>
            </a:r>
            <a:r>
              <a:rPr spc="910" dirty="0"/>
              <a:t>–</a:t>
            </a:r>
            <a:r>
              <a:rPr spc="35" dirty="0"/>
              <a:t> </a:t>
            </a:r>
            <a:r>
              <a:rPr spc="-409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7013575" cy="41529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apa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sta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sta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unn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Detailed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18647" y="262127"/>
            <a:ext cx="1045463" cy="1045463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Compute</a:t>
            </a:r>
            <a:r>
              <a:rPr spc="40" dirty="0"/>
              <a:t> </a:t>
            </a:r>
            <a:r>
              <a:rPr spc="-315" dirty="0"/>
              <a:t>Pricing</a:t>
            </a:r>
            <a:r>
              <a:rPr spc="35" dirty="0"/>
              <a:t> </a:t>
            </a:r>
            <a:r>
              <a:rPr spc="910" dirty="0"/>
              <a:t>–</a:t>
            </a:r>
            <a:r>
              <a:rPr spc="35" dirty="0"/>
              <a:t> </a:t>
            </a:r>
            <a:r>
              <a:rPr spc="-409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6849"/>
            <a:ext cx="8105775" cy="42659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Minimum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60s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x)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hou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(W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ws)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75%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commitm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partial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Spot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90%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495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Compute</a:t>
            </a:r>
            <a:r>
              <a:rPr spc="40" dirty="0"/>
              <a:t> </a:t>
            </a:r>
            <a:r>
              <a:rPr spc="-315" dirty="0"/>
              <a:t>Pricing</a:t>
            </a:r>
            <a:r>
              <a:rPr spc="35" dirty="0"/>
              <a:t> </a:t>
            </a:r>
            <a:r>
              <a:rPr spc="910" dirty="0"/>
              <a:t>–</a:t>
            </a:r>
            <a:r>
              <a:rPr spc="35" dirty="0"/>
              <a:t> </a:t>
            </a:r>
            <a:r>
              <a:rPr spc="-409" dirty="0"/>
              <a:t>EC2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6849"/>
            <a:ext cx="9497060" cy="415290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72%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Commit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individual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families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(in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$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hour)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Regard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les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tenancy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partial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Host: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lans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6250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295" dirty="0"/>
              <a:t>m</a:t>
            </a:r>
            <a:r>
              <a:rPr spc="-204" dirty="0"/>
              <a:t>p</a:t>
            </a:r>
            <a:r>
              <a:rPr spc="-290" dirty="0"/>
              <a:t>u</a:t>
            </a:r>
            <a:r>
              <a:rPr spc="-85" dirty="0"/>
              <a:t>t</a:t>
            </a:r>
            <a:r>
              <a:rPr spc="-160" dirty="0"/>
              <a:t>e</a:t>
            </a:r>
            <a:r>
              <a:rPr spc="60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175" dirty="0"/>
              <a:t>i</a:t>
            </a:r>
            <a:r>
              <a:rPr spc="-375" dirty="0"/>
              <a:t>c</a:t>
            </a:r>
            <a:r>
              <a:rPr spc="-145" dirty="0"/>
              <a:t>i</a:t>
            </a:r>
            <a:r>
              <a:rPr spc="-335" dirty="0"/>
              <a:t>n</a:t>
            </a:r>
            <a:r>
              <a:rPr spc="-570" dirty="0"/>
              <a:t>g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484" dirty="0"/>
              <a:t>L</a:t>
            </a:r>
            <a:r>
              <a:rPr spc="-490" dirty="0"/>
              <a:t>a</a:t>
            </a:r>
            <a:r>
              <a:rPr spc="-285" dirty="0"/>
              <a:t>m</a:t>
            </a:r>
            <a:r>
              <a:rPr spc="-210" dirty="0"/>
              <a:t>bd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87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7672705" cy="4112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Lambda: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ECS:</a:t>
            </a:r>
            <a:endParaRPr sz="2800">
              <a:latin typeface="Microsoft Sans Serif"/>
              <a:cs typeface="Microsoft Sans Serif"/>
            </a:endParaRPr>
          </a:p>
          <a:p>
            <a:pPr marL="698500" marR="309880" lvl="1" indent="-228600">
              <a:lnSpc>
                <a:spcPct val="80000"/>
              </a:lnSpc>
              <a:spcBef>
                <a:spcPts val="5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Fargate:</a:t>
            </a:r>
            <a:endParaRPr sz="28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300"/>
              </a:lnSpc>
              <a:spcBef>
                <a:spcPts val="53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Fargate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Type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Model: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vCPU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memory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allocated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containers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14559" y="1652016"/>
            <a:ext cx="713231" cy="71627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99319" y="3368040"/>
            <a:ext cx="716279" cy="7162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814559" y="5084063"/>
            <a:ext cx="713231" cy="71628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297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Storage</a:t>
            </a:r>
            <a:r>
              <a:rPr spc="40" dirty="0"/>
              <a:t> </a:t>
            </a:r>
            <a:r>
              <a:rPr spc="-315" dirty="0"/>
              <a:t>Pricing</a:t>
            </a:r>
            <a:r>
              <a:rPr spc="30" dirty="0"/>
              <a:t> </a:t>
            </a:r>
            <a:r>
              <a:rPr spc="910" dirty="0"/>
              <a:t>–</a:t>
            </a:r>
            <a:r>
              <a:rPr spc="40" dirty="0"/>
              <a:t> </a:t>
            </a:r>
            <a:r>
              <a:rPr spc="-565" dirty="0"/>
              <a:t>S3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10151110" cy="40703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261620" indent="-228600">
              <a:lnSpc>
                <a:spcPts val="269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Standard,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Infrequent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One-Zone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IA,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Intelligent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Tiering,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Glacier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Glacier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Deep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size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tiered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(based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Num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cyc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Similar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service: </a:t>
            </a:r>
            <a:r>
              <a:rPr sz="28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EFS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(pay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infrequent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lifecycle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5559" y="289559"/>
            <a:ext cx="1158240" cy="115824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6177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0" dirty="0"/>
              <a:t>Storage</a:t>
            </a:r>
            <a:r>
              <a:rPr spc="45" dirty="0"/>
              <a:t> </a:t>
            </a:r>
            <a:r>
              <a:rPr spc="-315" dirty="0"/>
              <a:t>Pricing</a:t>
            </a:r>
            <a:r>
              <a:rPr spc="30" dirty="0"/>
              <a:t> </a:t>
            </a:r>
            <a:r>
              <a:rPr spc="-90" dirty="0"/>
              <a:t>-</a:t>
            </a:r>
            <a:r>
              <a:rPr spc="35" dirty="0"/>
              <a:t> </a:t>
            </a:r>
            <a:r>
              <a:rPr spc="-750" dirty="0"/>
              <a:t>EBS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2643"/>
            <a:ext cx="6822440" cy="42310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type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(based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GB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provisionned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IOPS: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2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OPS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OPS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Snapshots: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cos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Outbound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tiered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05288" y="259079"/>
            <a:ext cx="1048511" cy="104851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369760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250" dirty="0"/>
              <a:t>IAM</a:t>
            </a:r>
            <a:r>
              <a:rPr sz="6000" dirty="0"/>
              <a:t>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51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459" dirty="0"/>
              <a:t>s</a:t>
            </a:r>
            <a:r>
              <a:rPr spc="-520" dirty="0"/>
              <a:t>e</a:t>
            </a:r>
            <a:r>
              <a:rPr spc="60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425" dirty="0"/>
              <a:t>n</a:t>
            </a:r>
            <a:r>
              <a:rPr spc="-430" dirty="0"/>
              <a:t>g</a:t>
            </a:r>
            <a:r>
              <a:rPr spc="4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290" dirty="0"/>
              <a:t>R</a:t>
            </a:r>
            <a:r>
              <a:rPr spc="-285" dirty="0"/>
              <a:t>D</a:t>
            </a:r>
            <a:r>
              <a:rPr spc="-87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5531"/>
            <a:ext cx="10114915" cy="402462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Engine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Size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Memory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pe: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(1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years)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up-front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69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Storage:There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additional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charge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100%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2511" y="201168"/>
            <a:ext cx="1161288" cy="11643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51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75" dirty="0"/>
              <a:t>D</a:t>
            </a:r>
            <a:r>
              <a:rPr spc="-220" dirty="0"/>
              <a:t>a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459" dirty="0"/>
              <a:t>s</a:t>
            </a:r>
            <a:r>
              <a:rPr spc="-520" dirty="0"/>
              <a:t>e</a:t>
            </a:r>
            <a:r>
              <a:rPr spc="60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425" dirty="0"/>
              <a:t>n</a:t>
            </a:r>
            <a:r>
              <a:rPr spc="-430" dirty="0"/>
              <a:t>g</a:t>
            </a:r>
            <a:r>
              <a:rPr spc="4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290" dirty="0"/>
              <a:t>R</a:t>
            </a:r>
            <a:r>
              <a:rPr spc="-285" dirty="0"/>
              <a:t>D</a:t>
            </a:r>
            <a:r>
              <a:rPr spc="-87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7383780" cy="36487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Num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nth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1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Singl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  <a:p>
            <a:pPr marL="698500" marR="5153660" lvl="1" indent="-698500" algn="r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Zs</a:t>
            </a:r>
            <a:endParaRPr sz="2400">
              <a:latin typeface="Microsoft Sans Serif"/>
              <a:cs typeface="Microsoft Sans Serif"/>
            </a:endParaRPr>
          </a:p>
          <a:p>
            <a:pPr marL="241300" marR="5207000" indent="-241300" algn="r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Outbound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tiered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ree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192511" y="201168"/>
            <a:ext cx="1161288" cy="11643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9761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0" dirty="0"/>
              <a:t>Content</a:t>
            </a:r>
            <a:r>
              <a:rPr spc="35" dirty="0"/>
              <a:t> </a:t>
            </a:r>
            <a:r>
              <a:rPr spc="-180" dirty="0"/>
              <a:t>Delivery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45" dirty="0"/>
              <a:t> </a:t>
            </a:r>
            <a:r>
              <a:rPr spc="-200" dirty="0"/>
              <a:t>CloudFront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514715" cy="2073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geographic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Aggregated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location,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then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HTTP/HTTPS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28750" y="4023928"/>
            <a:ext cx="9067800" cy="175812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23576" y="283463"/>
            <a:ext cx="1167383" cy="1164336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1949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 dirty="0"/>
              <a:t>Networking</a:t>
            </a:r>
            <a:r>
              <a:rPr spc="55" dirty="0"/>
              <a:t> </a:t>
            </a:r>
            <a:r>
              <a:rPr spc="-290" dirty="0"/>
              <a:t>Costs</a:t>
            </a:r>
            <a:r>
              <a:rPr spc="60" dirty="0"/>
              <a:t> </a:t>
            </a:r>
            <a:r>
              <a:rPr spc="-240" dirty="0"/>
              <a:t>in</a:t>
            </a:r>
            <a:r>
              <a:rPr spc="-204" dirty="0"/>
              <a:t> </a:t>
            </a:r>
            <a:r>
              <a:rPr spc="-240" dirty="0"/>
              <a:t>AWS</a:t>
            </a:r>
            <a:r>
              <a:rPr spc="55" dirty="0"/>
              <a:t> </a:t>
            </a:r>
            <a:r>
              <a:rPr spc="-185" dirty="0"/>
              <a:t>per</a:t>
            </a:r>
            <a:r>
              <a:rPr spc="60" dirty="0"/>
              <a:t> </a:t>
            </a:r>
            <a:r>
              <a:rPr spc="-434" dirty="0"/>
              <a:t>GB</a:t>
            </a:r>
            <a:r>
              <a:rPr spc="3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290" dirty="0"/>
              <a:t>Simplified</a:t>
            </a:r>
          </a:p>
        </p:txBody>
      </p:sp>
      <p:sp>
        <p:nvSpPr>
          <p:cNvPr id="4" name="object 4"/>
          <p:cNvSpPr/>
          <p:nvPr/>
        </p:nvSpPr>
        <p:spPr>
          <a:xfrm>
            <a:off x="976343" y="1580258"/>
            <a:ext cx="4342765" cy="3599815"/>
          </a:xfrm>
          <a:custGeom>
            <a:avLst/>
            <a:gdLst/>
            <a:ahLst/>
            <a:cxnLst/>
            <a:rect l="l" t="t" r="r" b="b"/>
            <a:pathLst>
              <a:path w="4342765" h="3599815">
                <a:moveTo>
                  <a:pt x="0" y="0"/>
                </a:moveTo>
                <a:lnTo>
                  <a:pt x="4342561" y="0"/>
                </a:lnTo>
                <a:lnTo>
                  <a:pt x="4342561" y="3599725"/>
                </a:lnTo>
                <a:lnTo>
                  <a:pt x="0" y="35997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20843" y="164541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A5A5A5"/>
                </a:solidFill>
                <a:latin typeface="Calibri"/>
                <a:cs typeface="Calibri"/>
              </a:rPr>
              <a:t>Region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975360" y="1578863"/>
            <a:ext cx="1790700" cy="3249930"/>
            <a:chOff x="975360" y="1578863"/>
            <a:chExt cx="1790700" cy="324993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75360" y="1578863"/>
              <a:ext cx="332231" cy="3322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426799" y="2019903"/>
              <a:ext cx="1332865" cy="2802890"/>
            </a:xfrm>
            <a:custGeom>
              <a:avLst/>
              <a:gdLst/>
              <a:ahLst/>
              <a:cxnLst/>
              <a:rect l="l" t="t" r="r" b="b"/>
              <a:pathLst>
                <a:path w="1332864" h="2802890">
                  <a:moveTo>
                    <a:pt x="0" y="0"/>
                  </a:moveTo>
                  <a:lnTo>
                    <a:pt x="1332372" y="0"/>
                  </a:lnTo>
                  <a:lnTo>
                    <a:pt x="1332372" y="2802351"/>
                  </a:lnTo>
                  <a:lnTo>
                    <a:pt x="0" y="28023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574317" y="2087371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200" spc="-6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612414" y="2019903"/>
            <a:ext cx="1332865" cy="2802890"/>
          </a:xfrm>
          <a:custGeom>
            <a:avLst/>
            <a:gdLst/>
            <a:ahLst/>
            <a:cxnLst/>
            <a:rect l="l" t="t" r="r" b="b"/>
            <a:pathLst>
              <a:path w="1332864" h="2802890">
                <a:moveTo>
                  <a:pt x="0" y="0"/>
                </a:moveTo>
                <a:lnTo>
                  <a:pt x="1332372" y="0"/>
                </a:lnTo>
                <a:lnTo>
                  <a:pt x="1332372" y="2802351"/>
                </a:lnTo>
                <a:lnTo>
                  <a:pt x="0" y="2802351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759932" y="2087371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200" spc="-6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17298" y="1578664"/>
            <a:ext cx="1991995" cy="3599815"/>
          </a:xfrm>
          <a:custGeom>
            <a:avLst/>
            <a:gdLst/>
            <a:ahLst/>
            <a:cxnLst/>
            <a:rect l="l" t="t" r="r" b="b"/>
            <a:pathLst>
              <a:path w="1991995" h="3599815">
                <a:moveTo>
                  <a:pt x="0" y="0"/>
                </a:moveTo>
                <a:lnTo>
                  <a:pt x="1991436" y="0"/>
                </a:lnTo>
                <a:lnTo>
                  <a:pt x="1991436" y="3599725"/>
                </a:lnTo>
                <a:lnTo>
                  <a:pt x="0" y="3599725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A5A5A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61798" y="1645411"/>
            <a:ext cx="448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A5A5A5"/>
                </a:solidFill>
                <a:latin typeface="Calibri"/>
                <a:cs typeface="Calibri"/>
              </a:rPr>
              <a:t>Region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516623" y="1575816"/>
            <a:ext cx="1670050" cy="3253104"/>
            <a:chOff x="6516623" y="1575816"/>
            <a:chExt cx="1670050" cy="3253104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16623" y="1575816"/>
              <a:ext cx="332231" cy="3352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847498" y="2019904"/>
              <a:ext cx="1332865" cy="2802890"/>
            </a:xfrm>
            <a:custGeom>
              <a:avLst/>
              <a:gdLst/>
              <a:ahLst/>
              <a:cxnLst/>
              <a:rect l="l" t="t" r="r" b="b"/>
              <a:pathLst>
                <a:path w="1332865" h="2802890">
                  <a:moveTo>
                    <a:pt x="0" y="0"/>
                  </a:moveTo>
                  <a:lnTo>
                    <a:pt x="1332372" y="0"/>
                  </a:lnTo>
                  <a:lnTo>
                    <a:pt x="1332372" y="2802351"/>
                  </a:lnTo>
                  <a:lnTo>
                    <a:pt x="0" y="28023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995014" y="2087371"/>
            <a:ext cx="10375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200" spc="-6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64199" y="4036058"/>
            <a:ext cx="2647315" cy="76200"/>
          </a:xfrm>
          <a:custGeom>
            <a:avLst/>
            <a:gdLst/>
            <a:ahLst/>
            <a:cxnLst/>
            <a:rect l="l" t="t" r="r" b="b"/>
            <a:pathLst>
              <a:path w="2647315" h="76200">
                <a:moveTo>
                  <a:pt x="2570676" y="41274"/>
                </a:moveTo>
                <a:lnTo>
                  <a:pt x="2570676" y="76200"/>
                </a:lnTo>
                <a:lnTo>
                  <a:pt x="2640526" y="41275"/>
                </a:lnTo>
                <a:lnTo>
                  <a:pt x="2570676" y="41274"/>
                </a:lnTo>
                <a:close/>
              </a:path>
              <a:path w="2647315" h="76200">
                <a:moveTo>
                  <a:pt x="2570676" y="34924"/>
                </a:moveTo>
                <a:lnTo>
                  <a:pt x="2570676" y="41274"/>
                </a:lnTo>
                <a:lnTo>
                  <a:pt x="2583376" y="41275"/>
                </a:lnTo>
                <a:lnTo>
                  <a:pt x="2583376" y="34925"/>
                </a:lnTo>
                <a:lnTo>
                  <a:pt x="2570676" y="34924"/>
                </a:lnTo>
                <a:close/>
              </a:path>
              <a:path w="2647315" h="76200">
                <a:moveTo>
                  <a:pt x="2570676" y="0"/>
                </a:moveTo>
                <a:lnTo>
                  <a:pt x="2570676" y="34924"/>
                </a:lnTo>
                <a:lnTo>
                  <a:pt x="2583376" y="34925"/>
                </a:lnTo>
                <a:lnTo>
                  <a:pt x="2583376" y="41275"/>
                </a:lnTo>
                <a:lnTo>
                  <a:pt x="2640529" y="41273"/>
                </a:lnTo>
                <a:lnTo>
                  <a:pt x="2646876" y="38100"/>
                </a:lnTo>
                <a:lnTo>
                  <a:pt x="2570676" y="0"/>
                </a:lnTo>
                <a:close/>
              </a:path>
              <a:path w="2647315" h="76200">
                <a:moveTo>
                  <a:pt x="0" y="34923"/>
                </a:moveTo>
                <a:lnTo>
                  <a:pt x="0" y="41273"/>
                </a:lnTo>
                <a:lnTo>
                  <a:pt x="2570676" y="41274"/>
                </a:lnTo>
                <a:lnTo>
                  <a:pt x="2570676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392765" y="3801364"/>
            <a:ext cx="1002665" cy="510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91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$0.02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ts val="1910"/>
              </a:lnSpc>
            </a:pPr>
            <a:r>
              <a:rPr sz="1600" spc="-10" dirty="0">
                <a:solidFill>
                  <a:srgbClr val="444949"/>
                </a:solidFill>
                <a:latin typeface="Calibri"/>
                <a:cs typeface="Calibri"/>
              </a:rPr>
              <a:t>Inter-region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552433" y="5273547"/>
            <a:ext cx="16148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444949"/>
                </a:solidFill>
                <a:latin typeface="Calibri"/>
                <a:cs typeface="Calibri"/>
              </a:rPr>
              <a:t>$0.02</a:t>
            </a:r>
            <a:r>
              <a:rPr sz="1600" b="1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if</a:t>
            </a:r>
            <a:r>
              <a:rPr sz="16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using </a:t>
            </a:r>
            <a:r>
              <a:rPr sz="16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Public</a:t>
            </a:r>
            <a:r>
              <a:rPr sz="16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r>
              <a:rPr sz="16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444949"/>
                </a:solidFill>
                <a:latin typeface="Calibri"/>
                <a:cs typeface="Calibri"/>
              </a:rPr>
              <a:t>/</a:t>
            </a:r>
            <a:r>
              <a:rPr sz="16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6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89176" y="2612135"/>
            <a:ext cx="2776855" cy="2933065"/>
            <a:chOff x="1789176" y="2612135"/>
            <a:chExt cx="2776855" cy="2933065"/>
          </a:xfrm>
        </p:grpSpPr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89176" y="2612135"/>
              <a:ext cx="606551" cy="60655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9176" y="3770375"/>
              <a:ext cx="606551" cy="6065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9352" y="3770375"/>
              <a:ext cx="606551" cy="60655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053587" y="3216274"/>
              <a:ext cx="76200" cy="556260"/>
            </a:xfrm>
            <a:custGeom>
              <a:avLst/>
              <a:gdLst/>
              <a:ahLst/>
              <a:cxnLst/>
              <a:rect l="l" t="t" r="r" b="b"/>
              <a:pathLst>
                <a:path w="76200" h="556260">
                  <a:moveTo>
                    <a:pt x="34925" y="479743"/>
                  </a:moveTo>
                  <a:lnTo>
                    <a:pt x="0" y="479743"/>
                  </a:lnTo>
                  <a:lnTo>
                    <a:pt x="38100" y="555943"/>
                  </a:lnTo>
                  <a:lnTo>
                    <a:pt x="69850" y="492443"/>
                  </a:lnTo>
                  <a:lnTo>
                    <a:pt x="34925" y="492443"/>
                  </a:lnTo>
                  <a:lnTo>
                    <a:pt x="34925" y="479743"/>
                  </a:lnTo>
                  <a:close/>
                </a:path>
                <a:path w="76200" h="556260">
                  <a:moveTo>
                    <a:pt x="41275" y="63500"/>
                  </a:moveTo>
                  <a:lnTo>
                    <a:pt x="34925" y="63500"/>
                  </a:lnTo>
                  <a:lnTo>
                    <a:pt x="34925" y="492443"/>
                  </a:lnTo>
                  <a:lnTo>
                    <a:pt x="41275" y="492443"/>
                  </a:lnTo>
                  <a:lnTo>
                    <a:pt x="41275" y="63500"/>
                  </a:lnTo>
                  <a:close/>
                </a:path>
                <a:path w="76200" h="556260">
                  <a:moveTo>
                    <a:pt x="76200" y="479743"/>
                  </a:moveTo>
                  <a:lnTo>
                    <a:pt x="41275" y="479743"/>
                  </a:lnTo>
                  <a:lnTo>
                    <a:pt x="41275" y="492443"/>
                  </a:lnTo>
                  <a:lnTo>
                    <a:pt x="69850" y="492443"/>
                  </a:lnTo>
                  <a:lnTo>
                    <a:pt x="76200" y="479743"/>
                  </a:lnTo>
                  <a:close/>
                </a:path>
                <a:path w="76200" h="556260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56260">
                  <a:moveTo>
                    <a:pt x="69850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59937" y="4369747"/>
              <a:ext cx="2212340" cy="1175385"/>
            </a:xfrm>
            <a:custGeom>
              <a:avLst/>
              <a:gdLst/>
              <a:ahLst/>
              <a:cxnLst/>
              <a:rect l="l" t="t" r="r" b="b"/>
              <a:pathLst>
                <a:path w="2212340" h="1175385">
                  <a:moveTo>
                    <a:pt x="41275" y="76199"/>
                  </a:moveTo>
                  <a:lnTo>
                    <a:pt x="34925" y="76199"/>
                  </a:lnTo>
                  <a:lnTo>
                    <a:pt x="34925" y="1175052"/>
                  </a:lnTo>
                  <a:lnTo>
                    <a:pt x="2211848" y="1175052"/>
                  </a:lnTo>
                  <a:lnTo>
                    <a:pt x="2211848" y="1171877"/>
                  </a:lnTo>
                  <a:lnTo>
                    <a:pt x="41275" y="1171877"/>
                  </a:lnTo>
                  <a:lnTo>
                    <a:pt x="38100" y="1168702"/>
                  </a:lnTo>
                  <a:lnTo>
                    <a:pt x="41275" y="1168702"/>
                  </a:lnTo>
                  <a:lnTo>
                    <a:pt x="41275" y="76199"/>
                  </a:lnTo>
                  <a:close/>
                </a:path>
                <a:path w="2212340" h="1175385">
                  <a:moveTo>
                    <a:pt x="41275" y="1168702"/>
                  </a:moveTo>
                  <a:lnTo>
                    <a:pt x="38100" y="1168702"/>
                  </a:lnTo>
                  <a:lnTo>
                    <a:pt x="41275" y="1171877"/>
                  </a:lnTo>
                  <a:lnTo>
                    <a:pt x="41275" y="1168702"/>
                  </a:lnTo>
                  <a:close/>
                </a:path>
                <a:path w="2212340" h="1175385">
                  <a:moveTo>
                    <a:pt x="2205498" y="1168702"/>
                  </a:moveTo>
                  <a:lnTo>
                    <a:pt x="41275" y="1168702"/>
                  </a:lnTo>
                  <a:lnTo>
                    <a:pt x="41275" y="1171877"/>
                  </a:lnTo>
                  <a:lnTo>
                    <a:pt x="2205498" y="1171877"/>
                  </a:lnTo>
                  <a:lnTo>
                    <a:pt x="2205498" y="1168702"/>
                  </a:lnTo>
                  <a:close/>
                </a:path>
                <a:path w="2212340" h="1175385">
                  <a:moveTo>
                    <a:pt x="2211848" y="0"/>
                  </a:moveTo>
                  <a:lnTo>
                    <a:pt x="2205498" y="0"/>
                  </a:lnTo>
                  <a:lnTo>
                    <a:pt x="2205498" y="1171877"/>
                  </a:lnTo>
                  <a:lnTo>
                    <a:pt x="2208673" y="1168702"/>
                  </a:lnTo>
                  <a:lnTo>
                    <a:pt x="2211848" y="1168702"/>
                  </a:lnTo>
                  <a:lnTo>
                    <a:pt x="2211848" y="0"/>
                  </a:lnTo>
                  <a:close/>
                </a:path>
                <a:path w="2212340" h="1175385">
                  <a:moveTo>
                    <a:pt x="2211848" y="1168702"/>
                  </a:moveTo>
                  <a:lnTo>
                    <a:pt x="2208673" y="1168702"/>
                  </a:lnTo>
                  <a:lnTo>
                    <a:pt x="2205498" y="1171877"/>
                  </a:lnTo>
                  <a:lnTo>
                    <a:pt x="2211848" y="1171877"/>
                  </a:lnTo>
                  <a:lnTo>
                    <a:pt x="2211848" y="1168702"/>
                  </a:lnTo>
                  <a:close/>
                </a:path>
                <a:path w="2212340" h="1175385">
                  <a:moveTo>
                    <a:pt x="38100" y="12699"/>
                  </a:moveTo>
                  <a:lnTo>
                    <a:pt x="0" y="88899"/>
                  </a:lnTo>
                  <a:lnTo>
                    <a:pt x="34925" y="88899"/>
                  </a:lnTo>
                  <a:lnTo>
                    <a:pt x="34925" y="76199"/>
                  </a:lnTo>
                  <a:lnTo>
                    <a:pt x="69850" y="76199"/>
                  </a:lnTo>
                  <a:lnTo>
                    <a:pt x="38100" y="12699"/>
                  </a:lnTo>
                  <a:close/>
                </a:path>
                <a:path w="2212340" h="1175385">
                  <a:moveTo>
                    <a:pt x="69850" y="76199"/>
                  </a:moveTo>
                  <a:lnTo>
                    <a:pt x="41275" y="76199"/>
                  </a:lnTo>
                  <a:lnTo>
                    <a:pt x="41275" y="88899"/>
                  </a:lnTo>
                  <a:lnTo>
                    <a:pt x="76200" y="88899"/>
                  </a:lnTo>
                  <a:lnTo>
                    <a:pt x="69850" y="76199"/>
                  </a:lnTo>
                  <a:close/>
                </a:path>
              </a:pathLst>
            </a:custGeom>
            <a:solidFill>
              <a:srgbClr val="F6980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393626" y="4036057"/>
              <a:ext cx="1567180" cy="76200"/>
            </a:xfrm>
            <a:custGeom>
              <a:avLst/>
              <a:gdLst/>
              <a:ahLst/>
              <a:cxnLst/>
              <a:rect l="l" t="t" r="r" b="b"/>
              <a:pathLst>
                <a:path w="1567179" h="76200">
                  <a:moveTo>
                    <a:pt x="1490494" y="41276"/>
                  </a:moveTo>
                  <a:lnTo>
                    <a:pt x="1490494" y="76201"/>
                  </a:lnTo>
                  <a:lnTo>
                    <a:pt x="1560344" y="41276"/>
                  </a:lnTo>
                  <a:lnTo>
                    <a:pt x="1490494" y="41276"/>
                  </a:lnTo>
                  <a:close/>
                </a:path>
                <a:path w="1567179" h="76200">
                  <a:moveTo>
                    <a:pt x="76200" y="0"/>
                  </a:moveTo>
                  <a:lnTo>
                    <a:pt x="0" y="38100"/>
                  </a:lnTo>
                  <a:lnTo>
                    <a:pt x="76200" y="76200"/>
                  </a:lnTo>
                  <a:lnTo>
                    <a:pt x="76200" y="41275"/>
                  </a:lnTo>
                  <a:lnTo>
                    <a:pt x="63500" y="41275"/>
                  </a:lnTo>
                  <a:lnTo>
                    <a:pt x="63500" y="34925"/>
                  </a:lnTo>
                  <a:lnTo>
                    <a:pt x="76200" y="34925"/>
                  </a:lnTo>
                  <a:lnTo>
                    <a:pt x="76200" y="0"/>
                  </a:lnTo>
                  <a:close/>
                </a:path>
                <a:path w="1567179" h="76200">
                  <a:moveTo>
                    <a:pt x="1490494" y="34926"/>
                  </a:moveTo>
                  <a:lnTo>
                    <a:pt x="1490494" y="41276"/>
                  </a:lnTo>
                  <a:lnTo>
                    <a:pt x="1503194" y="41276"/>
                  </a:lnTo>
                  <a:lnTo>
                    <a:pt x="1503194" y="34926"/>
                  </a:lnTo>
                  <a:lnTo>
                    <a:pt x="1490494" y="34926"/>
                  </a:lnTo>
                  <a:close/>
                </a:path>
                <a:path w="1567179" h="76200">
                  <a:moveTo>
                    <a:pt x="1490494" y="1"/>
                  </a:moveTo>
                  <a:lnTo>
                    <a:pt x="1490494" y="34926"/>
                  </a:lnTo>
                  <a:lnTo>
                    <a:pt x="1503194" y="34926"/>
                  </a:lnTo>
                  <a:lnTo>
                    <a:pt x="1503194" y="41276"/>
                  </a:lnTo>
                  <a:lnTo>
                    <a:pt x="1560347" y="41275"/>
                  </a:lnTo>
                  <a:lnTo>
                    <a:pt x="1566694" y="38101"/>
                  </a:lnTo>
                  <a:lnTo>
                    <a:pt x="1490494" y="1"/>
                  </a:lnTo>
                  <a:close/>
                </a:path>
                <a:path w="1567179" h="76200">
                  <a:moveTo>
                    <a:pt x="76200" y="34925"/>
                  </a:moveTo>
                  <a:lnTo>
                    <a:pt x="76200" y="41275"/>
                  </a:lnTo>
                  <a:lnTo>
                    <a:pt x="1490494" y="41276"/>
                  </a:lnTo>
                  <a:lnTo>
                    <a:pt x="1490494" y="34926"/>
                  </a:lnTo>
                  <a:lnTo>
                    <a:pt x="76200" y="34925"/>
                  </a:lnTo>
                  <a:close/>
                </a:path>
                <a:path w="1567179" h="76200">
                  <a:moveTo>
                    <a:pt x="63500" y="34925"/>
                  </a:moveTo>
                  <a:lnTo>
                    <a:pt x="63500" y="41275"/>
                  </a:lnTo>
                  <a:lnTo>
                    <a:pt x="76200" y="41275"/>
                  </a:lnTo>
                  <a:lnTo>
                    <a:pt x="76200" y="34925"/>
                  </a:lnTo>
                  <a:lnTo>
                    <a:pt x="63500" y="34925"/>
                  </a:lnTo>
                  <a:close/>
                </a:path>
                <a:path w="1567179" h="76200">
                  <a:moveTo>
                    <a:pt x="76200" y="34925"/>
                  </a:moveTo>
                  <a:lnTo>
                    <a:pt x="63500" y="34925"/>
                  </a:lnTo>
                  <a:lnTo>
                    <a:pt x="76200" y="34925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2170426" y="3273044"/>
            <a:ext cx="77660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3299"/>
              </a:lnSpc>
              <a:spcBef>
                <a:spcPts val="50"/>
              </a:spcBef>
            </a:pPr>
            <a:r>
              <a:rPr sz="1200" b="1" spc="-10" dirty="0">
                <a:solidFill>
                  <a:srgbClr val="444949"/>
                </a:solidFill>
                <a:latin typeface="Calibri"/>
                <a:cs typeface="Calibri"/>
              </a:rPr>
              <a:t>Free</a:t>
            </a:r>
            <a:r>
              <a:rPr sz="12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if</a:t>
            </a:r>
            <a:r>
              <a:rPr sz="12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using </a:t>
            </a:r>
            <a:r>
              <a:rPr sz="1200" spc="-254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785686" y="3832860"/>
            <a:ext cx="5708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$0.01</a:t>
            </a:r>
            <a:r>
              <a:rPr sz="1400" b="1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if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785686" y="4046220"/>
            <a:ext cx="1151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Using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private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IP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519764" y="2876236"/>
            <a:ext cx="7295515" cy="1501140"/>
            <a:chOff x="519764" y="2876236"/>
            <a:chExt cx="7295515" cy="1501140"/>
          </a:xfrm>
        </p:grpSpPr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8520" y="3770375"/>
              <a:ext cx="606551" cy="60655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519764" y="2876236"/>
              <a:ext cx="1270000" cy="76200"/>
            </a:xfrm>
            <a:custGeom>
              <a:avLst/>
              <a:gdLst/>
              <a:ahLst/>
              <a:cxnLst/>
              <a:rect l="l" t="t" r="r" b="b"/>
              <a:pathLst>
                <a:path w="1270000" h="76200">
                  <a:moveTo>
                    <a:pt x="1193783" y="0"/>
                  </a:moveTo>
                  <a:lnTo>
                    <a:pt x="1193783" y="76200"/>
                  </a:lnTo>
                  <a:lnTo>
                    <a:pt x="1263633" y="41275"/>
                  </a:lnTo>
                  <a:lnTo>
                    <a:pt x="1206483" y="41275"/>
                  </a:lnTo>
                  <a:lnTo>
                    <a:pt x="1206483" y="34925"/>
                  </a:lnTo>
                  <a:lnTo>
                    <a:pt x="1263633" y="34925"/>
                  </a:lnTo>
                  <a:lnTo>
                    <a:pt x="1193783" y="0"/>
                  </a:lnTo>
                  <a:close/>
                </a:path>
                <a:path w="1270000" h="76200">
                  <a:moveTo>
                    <a:pt x="1193783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1193783" y="41275"/>
                  </a:lnTo>
                  <a:lnTo>
                    <a:pt x="1193783" y="34925"/>
                  </a:lnTo>
                  <a:close/>
                </a:path>
                <a:path w="1270000" h="76200">
                  <a:moveTo>
                    <a:pt x="1263633" y="34925"/>
                  </a:moveTo>
                  <a:lnTo>
                    <a:pt x="1206483" y="34925"/>
                  </a:lnTo>
                  <a:lnTo>
                    <a:pt x="1206483" y="41275"/>
                  </a:lnTo>
                  <a:lnTo>
                    <a:pt x="1263633" y="41275"/>
                  </a:lnTo>
                  <a:lnTo>
                    <a:pt x="1269983" y="38100"/>
                  </a:lnTo>
                  <a:lnTo>
                    <a:pt x="1263633" y="34925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917674" y="1707387"/>
            <a:ext cx="2674620" cy="4033520"/>
          </a:xfrm>
          <a:prstGeom prst="rect">
            <a:avLst/>
          </a:prstGeom>
        </p:spPr>
        <p:txBody>
          <a:bodyPr vert="horz" wrap="square" lIns="0" tIns="55879" rIns="0" bIns="0" rtlCol="0">
            <a:spAutoFit/>
          </a:bodyPr>
          <a:lstStyle/>
          <a:p>
            <a:pPr marL="241300" marR="160020" indent="-228600">
              <a:lnSpc>
                <a:spcPct val="89900"/>
              </a:lnSpc>
              <a:spcBef>
                <a:spcPts val="43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P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lic 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1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 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ngs 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(at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36" name="object 3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5" name="object 35"/>
          <p:cNvSpPr txBox="1"/>
          <p:nvPr/>
        </p:nvSpPr>
        <p:spPr>
          <a:xfrm>
            <a:off x="518689" y="2657347"/>
            <a:ext cx="10591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444949"/>
                </a:solidFill>
                <a:latin typeface="Calibri"/>
                <a:cs typeface="Calibri"/>
              </a:rPr>
              <a:t>Free</a:t>
            </a:r>
            <a:r>
              <a:rPr sz="12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444949"/>
                </a:solidFill>
                <a:latin typeface="Calibri"/>
                <a:cs typeface="Calibri"/>
              </a:rPr>
              <a:t>traffic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in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546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B</a:t>
            </a:r>
            <a:r>
              <a:rPr spc="-204" dirty="0"/>
              <a:t>i</a:t>
            </a:r>
            <a:r>
              <a:rPr spc="-185" dirty="0"/>
              <a:t>lli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204" dirty="0"/>
              <a:t>C</a:t>
            </a:r>
            <a:r>
              <a:rPr spc="-375" dirty="0"/>
              <a:t>o</a:t>
            </a:r>
            <a:r>
              <a:rPr spc="-330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-565" dirty="0"/>
              <a:t> </a:t>
            </a:r>
            <a:r>
              <a:rPr spc="-785" dirty="0"/>
              <a:t>T</a:t>
            </a:r>
            <a:r>
              <a:rPr spc="-125" dirty="0"/>
              <a:t>oo</a:t>
            </a:r>
            <a:r>
              <a:rPr spc="-60" dirty="0"/>
              <a:t>l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6204585" cy="46526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Estimating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TCO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Simple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Monthly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Tracking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lli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ard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ocat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ags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Usag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</a:t>
            </a:r>
            <a:r>
              <a:rPr sz="24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Explorer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against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plans: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lli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0592" y="164592"/>
            <a:ext cx="1283207" cy="1283207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408939"/>
            <a:ext cx="1005268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220" dirty="0"/>
              <a:t>AWS</a:t>
            </a:r>
            <a:r>
              <a:rPr sz="4000" spc="-515" dirty="0"/>
              <a:t> </a:t>
            </a:r>
            <a:r>
              <a:rPr sz="4000" spc="-275" dirty="0"/>
              <a:t>Total</a:t>
            </a:r>
            <a:r>
              <a:rPr sz="4000" spc="50" dirty="0"/>
              <a:t> </a:t>
            </a:r>
            <a:r>
              <a:rPr sz="4000" spc="-185" dirty="0"/>
              <a:t>Cost</a:t>
            </a:r>
            <a:r>
              <a:rPr sz="4000" spc="55" dirty="0"/>
              <a:t> </a:t>
            </a:r>
            <a:r>
              <a:rPr sz="4000" spc="-110" dirty="0"/>
              <a:t>of</a:t>
            </a:r>
            <a:r>
              <a:rPr sz="4000" spc="55" dirty="0"/>
              <a:t> </a:t>
            </a:r>
            <a:r>
              <a:rPr sz="4000" spc="-170" dirty="0"/>
              <a:t>Ownership</a:t>
            </a:r>
            <a:r>
              <a:rPr sz="4000" spc="50" dirty="0"/>
              <a:t> </a:t>
            </a:r>
            <a:r>
              <a:rPr sz="4000" spc="-35" dirty="0"/>
              <a:t>(TCO)</a:t>
            </a:r>
            <a:r>
              <a:rPr sz="4000" spc="55" dirty="0"/>
              <a:t> </a:t>
            </a:r>
            <a:r>
              <a:rPr sz="4000" spc="-235" dirty="0"/>
              <a:t>Calculators</a:t>
            </a:r>
            <a:endParaRPr sz="4000"/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0351770" cy="3909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ct val="911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Total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Ownership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(TCO)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reducing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4125" spc="-10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invest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large</a:t>
            </a:r>
            <a:r>
              <a:rPr sz="4125" spc="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capital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expenditures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providing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pay-as-you-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go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</a:t>
            </a:r>
            <a:endParaRPr sz="2800">
              <a:latin typeface="Microsoft Sans Serif"/>
              <a:cs typeface="Microsoft Sans Serif"/>
            </a:endParaRPr>
          </a:p>
          <a:p>
            <a:pPr marL="241300" marR="177800" indent="-228600">
              <a:lnSpc>
                <a:spcPct val="89500"/>
              </a:lnSpc>
              <a:spcBef>
                <a:spcPts val="9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TCO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estimate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1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detailed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set</a:t>
            </a:r>
            <a:r>
              <a:rPr sz="2800" spc="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 reports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r>
              <a:rPr sz="2800" spc="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executive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presentations.</a:t>
            </a:r>
            <a:endParaRPr sz="2750">
              <a:latin typeface="Microsoft Sans Serif"/>
              <a:cs typeface="Microsoft Sans Serif"/>
            </a:endParaRPr>
          </a:p>
          <a:p>
            <a:pPr marL="241300" marR="255270" indent="-228600">
              <a:lnSpc>
                <a:spcPts val="3000"/>
              </a:lnSpc>
              <a:spcBef>
                <a:spcPts val="11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traditional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hosting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environment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AWS: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Labor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10"/>
              </a:spcBef>
              <a:buClr>
                <a:srgbClr val="444949"/>
              </a:buClr>
              <a:buFont typeface="Arial"/>
              <a:buChar char="•"/>
              <a:tabLst>
                <a:tab pos="241300" algn="l"/>
              </a:tabLst>
            </a:pPr>
            <a:r>
              <a:rPr sz="28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https://awstcocalculator.com/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146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35" dirty="0"/>
              <a:t>Points</a:t>
            </a:r>
            <a:r>
              <a:rPr spc="60" dirty="0"/>
              <a:t> </a:t>
            </a:r>
            <a:r>
              <a:rPr spc="-114" dirty="0"/>
              <a:t>of</a:t>
            </a:r>
            <a:r>
              <a:rPr spc="65" dirty="0"/>
              <a:t> </a:t>
            </a:r>
            <a:r>
              <a:rPr spc="-260" dirty="0"/>
              <a:t>comparison</a:t>
            </a:r>
            <a:r>
              <a:rPr spc="65" dirty="0"/>
              <a:t> </a:t>
            </a:r>
            <a:r>
              <a:rPr spc="-114" dirty="0"/>
              <a:t>of</a:t>
            </a:r>
            <a:r>
              <a:rPr spc="65" dirty="0"/>
              <a:t> </a:t>
            </a:r>
            <a:r>
              <a:rPr spc="-305" dirty="0"/>
              <a:t>On-Premises</a:t>
            </a:r>
            <a:r>
              <a:rPr spc="60" dirty="0"/>
              <a:t> </a:t>
            </a:r>
            <a:r>
              <a:rPr spc="-484" dirty="0"/>
              <a:t>vs</a:t>
            </a:r>
            <a:r>
              <a:rPr spc="-200" dirty="0"/>
              <a:t> </a:t>
            </a:r>
            <a:r>
              <a:rPr spc="-240" dirty="0"/>
              <a:t>AWS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8427" y="1679840"/>
            <a:ext cx="7145041" cy="38748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59056" y="5912611"/>
            <a:ext cx="6075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https://aws.amazon.com/blogs/aws/the-new-aws-tco-calculator/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073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TCO</a:t>
            </a:r>
            <a:r>
              <a:rPr spc="-30" dirty="0"/>
              <a:t> </a:t>
            </a:r>
            <a:r>
              <a:rPr spc="-350" dirty="0"/>
              <a:t>Example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2458294" y="1437026"/>
            <a:ext cx="7275830" cy="4287520"/>
            <a:chOff x="2458294" y="1437026"/>
            <a:chExt cx="7275830" cy="42875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615908" y="1576976"/>
              <a:ext cx="6966106" cy="4072811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463057" y="1441789"/>
              <a:ext cx="7266305" cy="4277995"/>
            </a:xfrm>
            <a:custGeom>
              <a:avLst/>
              <a:gdLst/>
              <a:ahLst/>
              <a:cxnLst/>
              <a:rect l="l" t="t" r="r" b="b"/>
              <a:pathLst>
                <a:path w="7266305" h="4277995">
                  <a:moveTo>
                    <a:pt x="0" y="0"/>
                  </a:moveTo>
                  <a:lnTo>
                    <a:pt x="7265887" y="0"/>
                  </a:lnTo>
                  <a:lnTo>
                    <a:pt x="7265887" y="4277973"/>
                  </a:lnTo>
                  <a:lnTo>
                    <a:pt x="0" y="4277973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6939" y="367283"/>
            <a:ext cx="26746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TCO</a:t>
            </a:r>
            <a:r>
              <a:rPr sz="4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Result</a:t>
            </a:r>
            <a:endParaRPr sz="440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440007" y="1668440"/>
            <a:ext cx="5543550" cy="3727450"/>
            <a:chOff x="1440007" y="1668440"/>
            <a:chExt cx="5543550" cy="372745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00273" y="1804748"/>
              <a:ext cx="5473758" cy="3448495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444769" y="1673203"/>
              <a:ext cx="5534025" cy="3717925"/>
            </a:xfrm>
            <a:custGeom>
              <a:avLst/>
              <a:gdLst/>
              <a:ahLst/>
              <a:cxnLst/>
              <a:rect l="l" t="t" r="r" b="b"/>
              <a:pathLst>
                <a:path w="5534025" h="3717925">
                  <a:moveTo>
                    <a:pt x="0" y="0"/>
                  </a:moveTo>
                  <a:lnTo>
                    <a:pt x="5534025" y="0"/>
                  </a:lnTo>
                  <a:lnTo>
                    <a:pt x="5534025" y="3717925"/>
                  </a:lnTo>
                  <a:lnTo>
                    <a:pt x="0" y="3717925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7597" y="1723829"/>
            <a:ext cx="2623658" cy="37084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36337" y="1593596"/>
            <a:ext cx="2118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PDF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Report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(25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pages)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10539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45" dirty="0"/>
              <a:t>Simple</a:t>
            </a:r>
            <a:r>
              <a:rPr spc="55" dirty="0"/>
              <a:t> </a:t>
            </a:r>
            <a:r>
              <a:rPr spc="-195" dirty="0"/>
              <a:t>Monthly</a:t>
            </a:r>
            <a:r>
              <a:rPr spc="55" dirty="0"/>
              <a:t> </a:t>
            </a:r>
            <a:r>
              <a:rPr spc="-235" dirty="0"/>
              <a:t>Calculator</a:t>
            </a:r>
            <a:r>
              <a:rPr spc="55" dirty="0"/>
              <a:t> </a:t>
            </a:r>
            <a:r>
              <a:rPr spc="10" dirty="0"/>
              <a:t>/</a:t>
            </a:r>
            <a:r>
              <a:rPr spc="55" dirty="0"/>
              <a:t> </a:t>
            </a:r>
            <a:r>
              <a:rPr spc="-315" dirty="0"/>
              <a:t>Pricing</a:t>
            </a:r>
            <a:r>
              <a:rPr spc="50" dirty="0"/>
              <a:t> </a:t>
            </a:r>
            <a:r>
              <a:rPr spc="-235" dirty="0"/>
              <a:t>Calculator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239" y="1332483"/>
            <a:ext cx="8407400" cy="1564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540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815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0</a:t>
            </a:r>
            <a:r>
              <a:rPr sz="2850" spc="-67" baseline="233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50" spc="-82" baseline="23391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50" spc="375" baseline="233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2020)</a:t>
            </a:r>
            <a:endParaRPr sz="2800">
              <a:latin typeface="Microsoft Sans Serif"/>
              <a:cs typeface="Microsoft Sans Serif"/>
            </a:endParaRPr>
          </a:p>
          <a:p>
            <a:pPr marL="2540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Replaced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4125" spc="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</a:t>
            </a:r>
            <a:r>
              <a:rPr sz="2750" spc="50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8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https://calculator.aws/</a:t>
            </a:r>
            <a:endParaRPr sz="2800">
              <a:latin typeface="Microsoft Sans Serif"/>
              <a:cs typeface="Microsoft Sans Serif"/>
            </a:endParaRPr>
          </a:p>
          <a:p>
            <a:pPr marL="2540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540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Estimate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solution.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43150" y="3105150"/>
            <a:ext cx="7505700" cy="291339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827261" cy="68993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 </a:t>
            </a:r>
            <a:r>
              <a:rPr lang="en-US" spc="55" dirty="0"/>
              <a:t>Just </a:t>
            </a:r>
            <a:r>
              <a:rPr spc="-170" dirty="0"/>
              <a:t>li</a:t>
            </a:r>
            <a:r>
              <a:rPr spc="-405" dirty="0"/>
              <a:t>k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w</a:t>
            </a:r>
            <a:r>
              <a:rPr spc="-150" dirty="0"/>
              <a:t>h</a:t>
            </a:r>
            <a:r>
              <a:rPr spc="-335" dirty="0"/>
              <a:t>e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459" dirty="0"/>
              <a:t>y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380" dirty="0"/>
              <a:t>’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60" dirty="0"/>
              <a:t> </a:t>
            </a:r>
            <a:r>
              <a:rPr spc="-640" dirty="0"/>
              <a:t>s</a:t>
            </a:r>
            <a:r>
              <a:rPr spc="-335" dirty="0"/>
              <a:t>e</a:t>
            </a:r>
            <a:r>
              <a:rPr spc="-285" dirty="0"/>
              <a:t>n</a:t>
            </a:r>
            <a:r>
              <a:rPr spc="-215" dirty="0"/>
              <a:t>d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0" dirty="0"/>
              <a:t>g</a:t>
            </a:r>
            <a:r>
              <a:rPr spc="55" dirty="0"/>
              <a:t> </a:t>
            </a:r>
            <a:r>
              <a:rPr spc="-215" dirty="0"/>
              <a:t>p</a:t>
            </a:r>
            <a:r>
              <a:rPr spc="-65" dirty="0"/>
              <a:t>o</a:t>
            </a:r>
            <a:r>
              <a:rPr spc="-640" dirty="0"/>
              <a:t>s</a:t>
            </a:r>
            <a:r>
              <a:rPr spc="105" dirty="0"/>
              <a:t>t</a:t>
            </a:r>
            <a:r>
              <a:rPr spc="55" dirty="0"/>
              <a:t> </a:t>
            </a:r>
            <a:r>
              <a:rPr spc="-285" dirty="0"/>
              <a:t>m</a:t>
            </a:r>
            <a:r>
              <a:rPr spc="-350" dirty="0"/>
              <a:t>ail!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48000" y="1589881"/>
            <a:ext cx="6096000" cy="40639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7275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105" dirty="0"/>
              <a:t>U</a:t>
            </a:r>
            <a:r>
              <a:rPr spc="-640" dirty="0"/>
              <a:t>s</a:t>
            </a:r>
            <a:r>
              <a:rPr spc="-335" dirty="0"/>
              <a:t>e</a:t>
            </a:r>
            <a:r>
              <a:rPr spc="170" dirty="0"/>
              <a:t>r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114" dirty="0"/>
              <a:t>Gr</a:t>
            </a:r>
            <a:r>
              <a:rPr spc="-110" dirty="0"/>
              <a:t>o</a:t>
            </a:r>
            <a:r>
              <a:rPr spc="-285" dirty="0"/>
              <a:t>u</a:t>
            </a:r>
            <a:r>
              <a:rPr spc="-215" dirty="0"/>
              <a:t>p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230883"/>
            <a:ext cx="9614535" cy="231140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  <a:tab pos="914400" algn="l"/>
              </a:tabLst>
            </a:pP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IAM	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default,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shouldn’t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people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grouped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525" spc="-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oth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belong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belong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695" y="387095"/>
            <a:ext cx="954024" cy="9540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80744" y="4450079"/>
            <a:ext cx="731519" cy="7315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474797" y="5290820"/>
            <a:ext cx="485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Alic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73095" y="4450079"/>
            <a:ext cx="731519" cy="73151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837720" y="5315203"/>
            <a:ext cx="39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965447" y="4450079"/>
            <a:ext cx="731520" cy="731519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3956668" y="5315203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Charles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81800" y="4450079"/>
            <a:ext cx="731520" cy="73151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859842" y="5315203"/>
            <a:ext cx="56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vi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74152" y="4450079"/>
            <a:ext cx="731520" cy="73151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8116748" y="5272532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105114" y="3868550"/>
            <a:ext cx="3941445" cy="2114550"/>
          </a:xfrm>
          <a:custGeom>
            <a:avLst/>
            <a:gdLst/>
            <a:ahLst/>
            <a:cxnLst/>
            <a:rect l="l" t="t" r="r" b="b"/>
            <a:pathLst>
              <a:path w="3941445" h="2114550">
                <a:moveTo>
                  <a:pt x="0" y="352417"/>
                </a:moveTo>
                <a:lnTo>
                  <a:pt x="3217" y="304596"/>
                </a:lnTo>
                <a:lnTo>
                  <a:pt x="12588" y="258731"/>
                </a:lnTo>
                <a:lnTo>
                  <a:pt x="27694" y="215240"/>
                </a:lnTo>
                <a:lnTo>
                  <a:pt x="48115" y="174545"/>
                </a:lnTo>
                <a:lnTo>
                  <a:pt x="73430" y="137065"/>
                </a:lnTo>
                <a:lnTo>
                  <a:pt x="103220" y="103220"/>
                </a:lnTo>
                <a:lnTo>
                  <a:pt x="137065" y="73430"/>
                </a:lnTo>
                <a:lnTo>
                  <a:pt x="174545" y="48115"/>
                </a:lnTo>
                <a:lnTo>
                  <a:pt x="215240" y="27694"/>
                </a:lnTo>
                <a:lnTo>
                  <a:pt x="258730" y="12588"/>
                </a:lnTo>
                <a:lnTo>
                  <a:pt x="304596" y="3217"/>
                </a:lnTo>
                <a:lnTo>
                  <a:pt x="352417" y="0"/>
                </a:lnTo>
                <a:lnTo>
                  <a:pt x="3588519" y="0"/>
                </a:lnTo>
                <a:lnTo>
                  <a:pt x="3636340" y="3217"/>
                </a:lnTo>
                <a:lnTo>
                  <a:pt x="3682205" y="12588"/>
                </a:lnTo>
                <a:lnTo>
                  <a:pt x="3725695" y="27694"/>
                </a:lnTo>
                <a:lnTo>
                  <a:pt x="3766390" y="48115"/>
                </a:lnTo>
                <a:lnTo>
                  <a:pt x="3803870" y="73430"/>
                </a:lnTo>
                <a:lnTo>
                  <a:pt x="3837715" y="103220"/>
                </a:lnTo>
                <a:lnTo>
                  <a:pt x="3867505" y="137065"/>
                </a:lnTo>
                <a:lnTo>
                  <a:pt x="3892820" y="174545"/>
                </a:lnTo>
                <a:lnTo>
                  <a:pt x="3913241" y="215240"/>
                </a:lnTo>
                <a:lnTo>
                  <a:pt x="3928347" y="258731"/>
                </a:lnTo>
                <a:lnTo>
                  <a:pt x="3937718" y="304596"/>
                </a:lnTo>
                <a:lnTo>
                  <a:pt x="3940936" y="352417"/>
                </a:lnTo>
                <a:lnTo>
                  <a:pt x="3940936" y="1762038"/>
                </a:lnTo>
                <a:lnTo>
                  <a:pt x="3937718" y="1809859"/>
                </a:lnTo>
                <a:lnTo>
                  <a:pt x="3928347" y="1855724"/>
                </a:lnTo>
                <a:lnTo>
                  <a:pt x="3913241" y="1899214"/>
                </a:lnTo>
                <a:lnTo>
                  <a:pt x="3892820" y="1939910"/>
                </a:lnTo>
                <a:lnTo>
                  <a:pt x="3867505" y="1977390"/>
                </a:lnTo>
                <a:lnTo>
                  <a:pt x="3837715" y="2011235"/>
                </a:lnTo>
                <a:lnTo>
                  <a:pt x="3803870" y="2041025"/>
                </a:lnTo>
                <a:lnTo>
                  <a:pt x="3766390" y="2066340"/>
                </a:lnTo>
                <a:lnTo>
                  <a:pt x="3725695" y="2086761"/>
                </a:lnTo>
                <a:lnTo>
                  <a:pt x="3682205" y="2101867"/>
                </a:lnTo>
                <a:lnTo>
                  <a:pt x="3636340" y="2111238"/>
                </a:lnTo>
                <a:lnTo>
                  <a:pt x="3588519" y="2114456"/>
                </a:lnTo>
                <a:lnTo>
                  <a:pt x="352417" y="2114456"/>
                </a:lnTo>
                <a:lnTo>
                  <a:pt x="304596" y="2111238"/>
                </a:lnTo>
                <a:lnTo>
                  <a:pt x="258730" y="2101867"/>
                </a:lnTo>
                <a:lnTo>
                  <a:pt x="215240" y="2086761"/>
                </a:lnTo>
                <a:lnTo>
                  <a:pt x="174545" y="2066340"/>
                </a:lnTo>
                <a:lnTo>
                  <a:pt x="137065" y="2041025"/>
                </a:lnTo>
                <a:lnTo>
                  <a:pt x="103220" y="2011235"/>
                </a:lnTo>
                <a:lnTo>
                  <a:pt x="73430" y="1977390"/>
                </a:lnTo>
                <a:lnTo>
                  <a:pt x="48115" y="1939910"/>
                </a:lnTo>
                <a:lnTo>
                  <a:pt x="27694" y="1899214"/>
                </a:lnTo>
                <a:lnTo>
                  <a:pt x="12588" y="1855724"/>
                </a:lnTo>
                <a:lnTo>
                  <a:pt x="3217" y="1809859"/>
                </a:lnTo>
                <a:lnTo>
                  <a:pt x="0" y="1762038"/>
                </a:lnTo>
                <a:lnTo>
                  <a:pt x="0" y="352417"/>
                </a:lnTo>
                <a:close/>
              </a:path>
            </a:pathLst>
          </a:custGeom>
          <a:ln w="571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287073" y="3992371"/>
            <a:ext cx="1793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Group: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Developers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333937" y="3868550"/>
            <a:ext cx="3299460" cy="2114550"/>
          </a:xfrm>
          <a:custGeom>
            <a:avLst/>
            <a:gdLst/>
            <a:ahLst/>
            <a:cxnLst/>
            <a:rect l="l" t="t" r="r" b="b"/>
            <a:pathLst>
              <a:path w="3299459" h="2114550">
                <a:moveTo>
                  <a:pt x="0" y="352415"/>
                </a:moveTo>
                <a:lnTo>
                  <a:pt x="3217" y="304594"/>
                </a:lnTo>
                <a:lnTo>
                  <a:pt x="12588" y="258729"/>
                </a:lnTo>
                <a:lnTo>
                  <a:pt x="27694" y="215239"/>
                </a:lnTo>
                <a:lnTo>
                  <a:pt x="48114" y="174544"/>
                </a:lnTo>
                <a:lnTo>
                  <a:pt x="73430" y="137064"/>
                </a:lnTo>
                <a:lnTo>
                  <a:pt x="103219" y="103220"/>
                </a:lnTo>
                <a:lnTo>
                  <a:pt x="137064" y="73430"/>
                </a:lnTo>
                <a:lnTo>
                  <a:pt x="174544" y="48115"/>
                </a:lnTo>
                <a:lnTo>
                  <a:pt x="215239" y="27694"/>
                </a:lnTo>
                <a:lnTo>
                  <a:pt x="258729" y="12588"/>
                </a:lnTo>
                <a:lnTo>
                  <a:pt x="304594" y="3217"/>
                </a:lnTo>
                <a:lnTo>
                  <a:pt x="352415" y="0"/>
                </a:lnTo>
                <a:lnTo>
                  <a:pt x="2947045" y="0"/>
                </a:lnTo>
                <a:lnTo>
                  <a:pt x="2994865" y="3217"/>
                </a:lnTo>
                <a:lnTo>
                  <a:pt x="3040730" y="12588"/>
                </a:lnTo>
                <a:lnTo>
                  <a:pt x="3084220" y="27694"/>
                </a:lnTo>
                <a:lnTo>
                  <a:pt x="3124915" y="48115"/>
                </a:lnTo>
                <a:lnTo>
                  <a:pt x="3162395" y="73430"/>
                </a:lnTo>
                <a:lnTo>
                  <a:pt x="3196239" y="103220"/>
                </a:lnTo>
                <a:lnTo>
                  <a:pt x="3226029" y="137064"/>
                </a:lnTo>
                <a:lnTo>
                  <a:pt x="3251344" y="174544"/>
                </a:lnTo>
                <a:lnTo>
                  <a:pt x="3271765" y="215239"/>
                </a:lnTo>
                <a:lnTo>
                  <a:pt x="3286871" y="258729"/>
                </a:lnTo>
                <a:lnTo>
                  <a:pt x="3296242" y="304594"/>
                </a:lnTo>
                <a:lnTo>
                  <a:pt x="3299460" y="352415"/>
                </a:lnTo>
                <a:lnTo>
                  <a:pt x="3299460" y="1762041"/>
                </a:lnTo>
                <a:lnTo>
                  <a:pt x="3296242" y="1809861"/>
                </a:lnTo>
                <a:lnTo>
                  <a:pt x="3286871" y="1855726"/>
                </a:lnTo>
                <a:lnTo>
                  <a:pt x="3271765" y="1899216"/>
                </a:lnTo>
                <a:lnTo>
                  <a:pt x="3251344" y="1939911"/>
                </a:lnTo>
                <a:lnTo>
                  <a:pt x="3226029" y="1977391"/>
                </a:lnTo>
                <a:lnTo>
                  <a:pt x="3196239" y="2011235"/>
                </a:lnTo>
                <a:lnTo>
                  <a:pt x="3162395" y="2041025"/>
                </a:lnTo>
                <a:lnTo>
                  <a:pt x="3124915" y="2066340"/>
                </a:lnTo>
                <a:lnTo>
                  <a:pt x="3084220" y="2086761"/>
                </a:lnTo>
                <a:lnTo>
                  <a:pt x="3040730" y="2101867"/>
                </a:lnTo>
                <a:lnTo>
                  <a:pt x="2994865" y="2111238"/>
                </a:lnTo>
                <a:lnTo>
                  <a:pt x="2947045" y="2114456"/>
                </a:lnTo>
                <a:lnTo>
                  <a:pt x="352415" y="2114456"/>
                </a:lnTo>
                <a:lnTo>
                  <a:pt x="304594" y="2111238"/>
                </a:lnTo>
                <a:lnTo>
                  <a:pt x="258729" y="2101867"/>
                </a:lnTo>
                <a:lnTo>
                  <a:pt x="215239" y="2086761"/>
                </a:lnTo>
                <a:lnTo>
                  <a:pt x="174544" y="2066340"/>
                </a:lnTo>
                <a:lnTo>
                  <a:pt x="137064" y="2041025"/>
                </a:lnTo>
                <a:lnTo>
                  <a:pt x="103219" y="2011235"/>
                </a:lnTo>
                <a:lnTo>
                  <a:pt x="73430" y="1977391"/>
                </a:lnTo>
                <a:lnTo>
                  <a:pt x="48114" y="1939911"/>
                </a:lnTo>
                <a:lnTo>
                  <a:pt x="27694" y="1899216"/>
                </a:lnTo>
                <a:lnTo>
                  <a:pt x="12588" y="1855726"/>
                </a:lnTo>
                <a:lnTo>
                  <a:pt x="3217" y="1809861"/>
                </a:lnTo>
                <a:lnTo>
                  <a:pt x="0" y="1762041"/>
                </a:lnTo>
                <a:lnTo>
                  <a:pt x="0" y="352415"/>
                </a:lnTo>
                <a:close/>
              </a:path>
            </a:pathLst>
          </a:custGeom>
          <a:ln w="5715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7671977" y="3992371"/>
            <a:ext cx="17805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Group:</a:t>
            </a:r>
            <a:r>
              <a:rPr sz="1800" b="1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765767" y="4041034"/>
            <a:ext cx="3862070" cy="1723389"/>
          </a:xfrm>
          <a:custGeom>
            <a:avLst/>
            <a:gdLst/>
            <a:ahLst/>
            <a:cxnLst/>
            <a:rect l="l" t="t" r="r" b="b"/>
            <a:pathLst>
              <a:path w="3862070" h="1723389">
                <a:moveTo>
                  <a:pt x="0" y="287179"/>
                </a:moveTo>
                <a:lnTo>
                  <a:pt x="3758" y="240597"/>
                </a:lnTo>
                <a:lnTo>
                  <a:pt x="14640" y="196408"/>
                </a:lnTo>
                <a:lnTo>
                  <a:pt x="32054" y="155203"/>
                </a:lnTo>
                <a:lnTo>
                  <a:pt x="55408" y="117574"/>
                </a:lnTo>
                <a:lnTo>
                  <a:pt x="84112" y="84112"/>
                </a:lnTo>
                <a:lnTo>
                  <a:pt x="117574" y="55408"/>
                </a:lnTo>
                <a:lnTo>
                  <a:pt x="155203" y="32054"/>
                </a:lnTo>
                <a:lnTo>
                  <a:pt x="196408" y="14640"/>
                </a:lnTo>
                <a:lnTo>
                  <a:pt x="240597" y="3758"/>
                </a:lnTo>
                <a:lnTo>
                  <a:pt x="287179" y="0"/>
                </a:lnTo>
                <a:lnTo>
                  <a:pt x="3574762" y="0"/>
                </a:lnTo>
                <a:lnTo>
                  <a:pt x="3621344" y="3758"/>
                </a:lnTo>
                <a:lnTo>
                  <a:pt x="3665532" y="14640"/>
                </a:lnTo>
                <a:lnTo>
                  <a:pt x="3706737" y="32054"/>
                </a:lnTo>
                <a:lnTo>
                  <a:pt x="3744366" y="55408"/>
                </a:lnTo>
                <a:lnTo>
                  <a:pt x="3777828" y="84112"/>
                </a:lnTo>
                <a:lnTo>
                  <a:pt x="3806532" y="117574"/>
                </a:lnTo>
                <a:lnTo>
                  <a:pt x="3829886" y="155203"/>
                </a:lnTo>
                <a:lnTo>
                  <a:pt x="3847300" y="196408"/>
                </a:lnTo>
                <a:lnTo>
                  <a:pt x="3858182" y="240597"/>
                </a:lnTo>
                <a:lnTo>
                  <a:pt x="3861941" y="287179"/>
                </a:lnTo>
                <a:lnTo>
                  <a:pt x="3861941" y="1435859"/>
                </a:lnTo>
                <a:lnTo>
                  <a:pt x="3858182" y="1482440"/>
                </a:lnTo>
                <a:lnTo>
                  <a:pt x="3847300" y="1526629"/>
                </a:lnTo>
                <a:lnTo>
                  <a:pt x="3829886" y="1567834"/>
                </a:lnTo>
                <a:lnTo>
                  <a:pt x="3806532" y="1605462"/>
                </a:lnTo>
                <a:lnTo>
                  <a:pt x="3777828" y="1638925"/>
                </a:lnTo>
                <a:lnTo>
                  <a:pt x="3744366" y="1667628"/>
                </a:lnTo>
                <a:lnTo>
                  <a:pt x="3706737" y="1690983"/>
                </a:lnTo>
                <a:lnTo>
                  <a:pt x="3665532" y="1708397"/>
                </a:lnTo>
                <a:lnTo>
                  <a:pt x="3621344" y="1719279"/>
                </a:lnTo>
                <a:lnTo>
                  <a:pt x="3574762" y="1723038"/>
                </a:lnTo>
                <a:lnTo>
                  <a:pt x="287179" y="1723038"/>
                </a:lnTo>
                <a:lnTo>
                  <a:pt x="240597" y="1719279"/>
                </a:lnTo>
                <a:lnTo>
                  <a:pt x="196408" y="1708397"/>
                </a:lnTo>
                <a:lnTo>
                  <a:pt x="155203" y="1690983"/>
                </a:lnTo>
                <a:lnTo>
                  <a:pt x="117574" y="1667628"/>
                </a:lnTo>
                <a:lnTo>
                  <a:pt x="84112" y="1638925"/>
                </a:lnTo>
                <a:lnTo>
                  <a:pt x="55408" y="1605462"/>
                </a:lnTo>
                <a:lnTo>
                  <a:pt x="32054" y="1567834"/>
                </a:lnTo>
                <a:lnTo>
                  <a:pt x="14640" y="1526629"/>
                </a:lnTo>
                <a:lnTo>
                  <a:pt x="3758" y="1482440"/>
                </a:lnTo>
                <a:lnTo>
                  <a:pt x="0" y="1435859"/>
                </a:lnTo>
                <a:lnTo>
                  <a:pt x="0" y="287179"/>
                </a:lnTo>
                <a:close/>
              </a:path>
            </a:pathLst>
          </a:custGeom>
          <a:ln w="5715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172418" y="4144771"/>
            <a:ext cx="110172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215900">
              <a:lnSpc>
                <a:spcPts val="2110"/>
              </a:lnSpc>
              <a:spcBef>
                <a:spcPts val="21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Group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 Audit</a:t>
            </a:r>
            <a:r>
              <a:rPr sz="18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76104" y="4450079"/>
            <a:ext cx="731520" cy="73151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0122437" y="5290820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720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185" dirty="0"/>
              <a:t>illi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210" dirty="0"/>
              <a:t>b</a:t>
            </a:r>
            <a:r>
              <a:rPr spc="-65" dirty="0"/>
              <a:t>o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14968" y="1548206"/>
            <a:ext cx="7094692" cy="412027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8661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770" dirty="0"/>
              <a:t>F</a:t>
            </a:r>
            <a:r>
              <a:rPr spc="-5" dirty="0"/>
              <a:t>r</a:t>
            </a:r>
            <a:r>
              <a:rPr spc="-340" dirty="0"/>
              <a:t>ee</a:t>
            </a:r>
            <a:r>
              <a:rPr spc="-555" dirty="0"/>
              <a:t> </a:t>
            </a:r>
            <a:r>
              <a:rPr spc="-170" dirty="0"/>
              <a:t>T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80" dirty="0"/>
              <a:t>D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210" dirty="0"/>
              <a:t>b</a:t>
            </a:r>
            <a:r>
              <a:rPr spc="-65" dirty="0"/>
              <a:t>o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204" dirty="0"/>
              <a:t>d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2600" y="1367971"/>
            <a:ext cx="8686800" cy="44068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037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-215" dirty="0"/>
              <a:t> </a:t>
            </a:r>
            <a:r>
              <a:rPr dirty="0"/>
              <a:t>A</a:t>
            </a:r>
            <a:r>
              <a:rPr spc="-100" dirty="0"/>
              <a:t>ll</a:t>
            </a:r>
            <a:r>
              <a:rPr spc="-229" dirty="0"/>
              <a:t>o</a:t>
            </a:r>
            <a:r>
              <a:rPr spc="-370" dirty="0"/>
              <a:t>c</a:t>
            </a:r>
            <a:r>
              <a:rPr spc="-160" dirty="0"/>
              <a:t>ati</a:t>
            </a:r>
            <a:r>
              <a:rPr spc="-240" dirty="0"/>
              <a:t>o</a:t>
            </a:r>
            <a:r>
              <a:rPr spc="-290" dirty="0"/>
              <a:t>n</a:t>
            </a:r>
            <a:r>
              <a:rPr spc="-560" dirty="0"/>
              <a:t> </a:t>
            </a:r>
            <a:r>
              <a:rPr spc="-740" dirty="0"/>
              <a:t>T</a:t>
            </a:r>
            <a:r>
              <a:rPr spc="-600" dirty="0"/>
              <a:t>ags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696450" cy="1438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allocation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track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detailed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generated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699584"/>
            <a:ext cx="3427729" cy="17633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6985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Prefix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aws: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User-defined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Starts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Prefix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user:</a:t>
            </a:r>
            <a:endParaRPr sz="3525" baseline="1182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65515" y="2778462"/>
            <a:ext cx="2432050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3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35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r>
              <a:rPr sz="235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35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r>
              <a:rPr sz="23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3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35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35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35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35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35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35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35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35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35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35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3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35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35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7980" y="3510386"/>
            <a:ext cx="5695819" cy="199236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570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55" dirty="0"/>
              <a:t>T</a:t>
            </a:r>
            <a:r>
              <a:rPr spc="-365" dirty="0"/>
              <a:t>a</a:t>
            </a:r>
            <a:r>
              <a:rPr spc="-575" dirty="0"/>
              <a:t>gg</a:t>
            </a:r>
            <a:r>
              <a:rPr spc="-180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55" dirty="0"/>
              <a:t> </a:t>
            </a:r>
            <a:r>
              <a:rPr spc="-265" dirty="0"/>
              <a:t>G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10" dirty="0"/>
              <a:t>p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9812020" cy="426593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EC2: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images,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groups…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53,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I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et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1040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tagged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way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32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naming,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are: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Name,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Environment,Team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61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collection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43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434" dirty="0"/>
              <a:t>a</a:t>
            </a:r>
            <a:r>
              <a:rPr spc="-425" dirty="0"/>
              <a:t>n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500" dirty="0"/>
              <a:t>ag</a:t>
            </a:r>
            <a:r>
              <a:rPr spc="-495" dirty="0"/>
              <a:t>e</a:t>
            </a:r>
            <a:r>
              <a:rPr spc="6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215" dirty="0"/>
              <a:t>p</a:t>
            </a:r>
            <a:r>
              <a:rPr spc="-65" dirty="0"/>
              <a:t>o</a:t>
            </a:r>
            <a:r>
              <a:rPr spc="345" dirty="0"/>
              <a:t>r</a:t>
            </a:r>
            <a:r>
              <a:rPr spc="-275" dirty="0"/>
              <a:t>ts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5531"/>
            <a:ext cx="10065385" cy="394842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805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contains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comprehensive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set </a:t>
            </a:r>
            <a:r>
              <a:rPr sz="4125" spc="-10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1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4125" spc="-4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,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including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additional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metadata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about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services,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pricing,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reservations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(e.g.,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75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75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(RIs)).</a:t>
            </a:r>
            <a:endParaRPr sz="2750">
              <a:latin typeface="Microsoft Sans Serif"/>
              <a:cs typeface="Microsoft Sans Serif"/>
            </a:endParaRPr>
          </a:p>
          <a:p>
            <a:pPr marL="241300" marR="269240" indent="-228600">
              <a:lnSpc>
                <a:spcPct val="79300"/>
              </a:lnSpc>
              <a:spcBef>
                <a:spcPts val="107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lists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cco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items, 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well 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tags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activated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allocation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purposes.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Athena,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Redshift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QuickSight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11968" y="240791"/>
            <a:ext cx="1085087" cy="1085087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43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434" dirty="0"/>
              <a:t>a</a:t>
            </a:r>
            <a:r>
              <a:rPr spc="-425" dirty="0"/>
              <a:t>n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500" dirty="0"/>
              <a:t>ag</a:t>
            </a:r>
            <a:r>
              <a:rPr spc="-495" dirty="0"/>
              <a:t>e</a:t>
            </a:r>
            <a:r>
              <a:rPr spc="6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215" dirty="0"/>
              <a:t>p</a:t>
            </a:r>
            <a:r>
              <a:rPr spc="-65" dirty="0"/>
              <a:t>o</a:t>
            </a:r>
            <a:r>
              <a:rPr spc="345" dirty="0"/>
              <a:t>r</a:t>
            </a:r>
            <a:r>
              <a:rPr spc="-275" dirty="0"/>
              <a:t>ts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5450" y="1808499"/>
            <a:ext cx="8801100" cy="36029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103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Cost</a:t>
            </a:r>
            <a:r>
              <a:rPr spc="-35" dirty="0"/>
              <a:t> </a:t>
            </a:r>
            <a:r>
              <a:rPr spc="-210" dirty="0"/>
              <a:t>Explorer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2483"/>
            <a:ext cx="1045019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Visualize,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understand,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analyze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Analyze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total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esou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ve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Choose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(to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13847" y="213359"/>
            <a:ext cx="1139952" cy="1139952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4114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80" dirty="0"/>
              <a:t>E</a:t>
            </a:r>
            <a:r>
              <a:rPr spc="-95" dirty="0"/>
              <a:t>x</a:t>
            </a:r>
            <a:r>
              <a:rPr spc="-215" dirty="0"/>
              <a:t>p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210" dirty="0"/>
              <a:t>Mo</a:t>
            </a:r>
            <a:r>
              <a:rPr spc="-165" dirty="0"/>
              <a:t>n</a:t>
            </a:r>
            <a:r>
              <a:rPr spc="100" dirty="0"/>
              <a:t>t</a:t>
            </a:r>
            <a:r>
              <a:rPr spc="-290" dirty="0"/>
              <a:t>h</a:t>
            </a:r>
            <a:r>
              <a:rPr spc="-229" dirty="0"/>
              <a:t>l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375" dirty="0"/>
              <a:t>o</a:t>
            </a:r>
            <a:r>
              <a:rPr spc="-330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280" dirty="0"/>
              <a:t>b</a:t>
            </a:r>
            <a:r>
              <a:rPr spc="-370" dirty="0"/>
              <a:t>y</a:t>
            </a:r>
            <a:r>
              <a:rPr spc="-210" dirty="0"/>
              <a:t> </a:t>
            </a:r>
            <a:r>
              <a:rPr spc="-215" dirty="0"/>
              <a:t>A</a:t>
            </a:r>
            <a:r>
              <a:rPr spc="-245" dirty="0"/>
              <a:t>WS</a:t>
            </a:r>
            <a:r>
              <a:rPr spc="55" dirty="0"/>
              <a:t> </a:t>
            </a:r>
            <a:r>
              <a:rPr spc="-665" dirty="0"/>
              <a:t>S</a:t>
            </a:r>
            <a:r>
              <a:rPr spc="-55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55" dirty="0"/>
              <a:t>ce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86971" y="1477277"/>
            <a:ext cx="7802389" cy="44221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055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00" dirty="0"/>
              <a:t>Cost</a:t>
            </a:r>
            <a:r>
              <a:rPr spc="50" dirty="0"/>
              <a:t> </a:t>
            </a:r>
            <a:r>
              <a:rPr spc="-90" dirty="0"/>
              <a:t>Explorer–</a:t>
            </a:r>
            <a:r>
              <a:rPr spc="55" dirty="0"/>
              <a:t> </a:t>
            </a:r>
            <a:r>
              <a:rPr spc="-135" dirty="0"/>
              <a:t>Hourly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340" dirty="0"/>
              <a:t>Resource</a:t>
            </a:r>
            <a:r>
              <a:rPr spc="65" dirty="0"/>
              <a:t> </a:t>
            </a:r>
            <a:r>
              <a:rPr spc="-330" dirty="0"/>
              <a:t>Level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2000" y="1446551"/>
            <a:ext cx="8128000" cy="429260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80" dirty="0"/>
              <a:t>E</a:t>
            </a:r>
            <a:r>
              <a:rPr spc="-95" dirty="0"/>
              <a:t>x</a:t>
            </a:r>
            <a:r>
              <a:rPr spc="-215" dirty="0"/>
              <a:t>p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690" dirty="0"/>
              <a:t>a</a:t>
            </a:r>
            <a:r>
              <a:rPr spc="-330" dirty="0"/>
              <a:t>v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5" dirty="0"/>
              <a:t>g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00" dirty="0"/>
              <a:t>P</a:t>
            </a:r>
            <a:r>
              <a:rPr spc="-225" dirty="0"/>
              <a:t>l</a:t>
            </a:r>
            <a:r>
              <a:rPr spc="-540" dirty="0"/>
              <a:t>a</a:t>
            </a:r>
            <a:r>
              <a:rPr spc="-190" dirty="0"/>
              <a:t>n  </a:t>
            </a:r>
            <a:r>
              <a:rPr spc="-185" dirty="0"/>
              <a:t>Alternative</a:t>
            </a:r>
            <a:r>
              <a:rPr spc="50" dirty="0"/>
              <a:t> </a:t>
            </a:r>
            <a:r>
              <a:rPr spc="15" dirty="0"/>
              <a:t>to</a:t>
            </a:r>
            <a:r>
              <a:rPr spc="45" dirty="0"/>
              <a:t> </a:t>
            </a:r>
            <a:r>
              <a:rPr spc="-325" dirty="0"/>
              <a:t>Reserved</a:t>
            </a:r>
            <a:r>
              <a:rPr spc="40" dirty="0"/>
              <a:t> </a:t>
            </a:r>
            <a:r>
              <a:rPr spc="-375" dirty="0"/>
              <a:t>Instances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47775" y="1446552"/>
            <a:ext cx="4096447" cy="4351337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6969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925" dirty="0"/>
              <a:t>P</a:t>
            </a:r>
            <a:r>
              <a:rPr spc="-335" dirty="0"/>
              <a:t>e</a:t>
            </a:r>
            <a:r>
              <a:rPr spc="105" dirty="0"/>
              <a:t>r</a:t>
            </a:r>
            <a:r>
              <a:rPr spc="-285" dirty="0"/>
              <a:t>m</a:t>
            </a:r>
            <a:r>
              <a:rPr spc="-265" dirty="0"/>
              <a:t>i</a:t>
            </a:r>
            <a:r>
              <a:rPr spc="-560" dirty="0"/>
              <a:t>s</a:t>
            </a:r>
            <a:r>
              <a:rPr spc="-640" dirty="0"/>
              <a:t>s</a:t>
            </a:r>
            <a:r>
              <a:rPr spc="-75" dirty="0"/>
              <a:t>i</a:t>
            </a:r>
            <a:r>
              <a:rPr spc="-170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4382770" cy="3780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431800" indent="-228600">
              <a:lnSpc>
                <a:spcPct val="911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9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800" spc="-7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ts 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policies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8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>
              <a:lnSpc>
                <a:spcPts val="3180"/>
              </a:lnSpc>
            </a:pP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2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9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ns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tha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67416" y="1124711"/>
            <a:ext cx="883920" cy="88391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5743976" y="1001822"/>
            <a:ext cx="5756910" cy="5263515"/>
          </a:xfrm>
          <a:prstGeom prst="rect">
            <a:avLst/>
          </a:prstGeom>
          <a:ln w="9525">
            <a:solidFill>
              <a:srgbClr val="444949"/>
            </a:solidFill>
          </a:ln>
        </p:spPr>
        <p:txBody>
          <a:bodyPr vert="horz" wrap="square" lIns="0" tIns="33020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60"/>
              </a:spcBef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"Version"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1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"2012-10-17"</a:t>
            </a:r>
            <a:r>
              <a:rPr sz="1400" dirty="0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"Statement"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dirty="0">
                <a:latin typeface="Consolas"/>
                <a:cs typeface="Consolas"/>
              </a:rPr>
              <a:t>[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ts val="1645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1905" marR="1917700">
              <a:lnSpc>
                <a:spcPts val="1700"/>
              </a:lnSpc>
              <a:spcBef>
                <a:spcPts val="5"/>
              </a:spcBef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latin typeface="Consolas"/>
                <a:cs typeface="Consolas"/>
              </a:rPr>
              <a:t>, 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1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"ec2:Describe*"</a:t>
            </a:r>
            <a:r>
              <a:rPr sz="1400" dirty="0">
                <a:latin typeface="Consolas"/>
                <a:cs typeface="Consolas"/>
              </a:rPr>
              <a:t>,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31515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ts val="1650"/>
              </a:lnSpc>
            </a:pPr>
            <a:r>
              <a:rPr sz="1400" spc="5" dirty="0"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ts val="1645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1905">
              <a:lnSpc>
                <a:spcPts val="1645"/>
              </a:lnSpc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-1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271905" marR="244475">
              <a:lnSpc>
                <a:spcPct val="101400"/>
              </a:lnSpc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100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"elasticloadbalancing:Describe*"</a:t>
            </a:r>
            <a:r>
              <a:rPr sz="1400" dirty="0">
                <a:latin typeface="Consolas"/>
                <a:cs typeface="Consolas"/>
              </a:rPr>
              <a:t>,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31515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ct val="100000"/>
              </a:lnSpc>
              <a:spcBef>
                <a:spcPts val="25"/>
              </a:spcBef>
            </a:pPr>
            <a:r>
              <a:rPr sz="1400" spc="5" dirty="0">
                <a:latin typeface="Consolas"/>
                <a:cs typeface="Consolas"/>
              </a:rPr>
              <a:t>},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ts val="1645"/>
              </a:lnSpc>
            </a:pPr>
            <a:r>
              <a:rPr sz="1400" dirty="0">
                <a:latin typeface="Consolas"/>
                <a:cs typeface="Consolas"/>
              </a:rPr>
              <a:t>{</a:t>
            </a:r>
            <a:endParaRPr sz="1400">
              <a:latin typeface="Consolas"/>
              <a:cs typeface="Consolas"/>
            </a:endParaRPr>
          </a:p>
          <a:p>
            <a:pPr marL="1271905" marR="2705100">
              <a:lnSpc>
                <a:spcPts val="1700"/>
              </a:lnSpc>
              <a:spcBef>
                <a:spcPts val="5"/>
              </a:spcBef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"Effect"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-1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"Allow"</a:t>
            </a:r>
            <a:r>
              <a:rPr sz="1400" dirty="0">
                <a:latin typeface="Consolas"/>
                <a:cs typeface="Consolas"/>
              </a:rPr>
              <a:t>,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"Action"</a:t>
            </a:r>
            <a:r>
              <a:rPr sz="1400" dirty="0">
                <a:latin typeface="Consolas"/>
                <a:cs typeface="Consolas"/>
              </a:rPr>
              <a:t>: [</a:t>
            </a:r>
            <a:endParaRPr sz="1400">
              <a:latin typeface="Consolas"/>
              <a:cs typeface="Consolas"/>
            </a:endParaRPr>
          </a:p>
          <a:p>
            <a:pPr marL="1665605">
              <a:lnSpc>
                <a:spcPts val="1650"/>
              </a:lnSpc>
            </a:pP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"cloudwatch:ListMetrics"</a:t>
            </a:r>
            <a:r>
              <a:rPr sz="1400" dirty="0">
                <a:latin typeface="Consolas"/>
                <a:cs typeface="Consolas"/>
              </a:rPr>
              <a:t>,</a:t>
            </a:r>
            <a:endParaRPr sz="1400">
              <a:latin typeface="Consolas"/>
              <a:cs typeface="Consolas"/>
            </a:endParaRPr>
          </a:p>
          <a:p>
            <a:pPr marL="1665605" marR="835025">
              <a:lnSpc>
                <a:spcPct val="100000"/>
              </a:lnSpc>
              <a:spcBef>
                <a:spcPts val="20"/>
              </a:spcBef>
            </a:pP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"cloudwatch:GetMetricStatistics"</a:t>
            </a:r>
            <a:r>
              <a:rPr sz="1400" dirty="0">
                <a:latin typeface="Consolas"/>
                <a:cs typeface="Consolas"/>
              </a:rPr>
              <a:t>, </a:t>
            </a:r>
            <a:r>
              <a:rPr sz="1400" spc="-755" dirty="0">
                <a:latin typeface="Consolas"/>
                <a:cs typeface="Consolas"/>
              </a:rPr>
              <a:t> </a:t>
            </a:r>
            <a:r>
              <a:rPr sz="1400" dirty="0">
                <a:solidFill>
                  <a:srgbClr val="A31515"/>
                </a:solidFill>
                <a:latin typeface="Consolas"/>
                <a:cs typeface="Consolas"/>
              </a:rPr>
              <a:t>"cloudwatch:Describe*"</a:t>
            </a:r>
            <a:endParaRPr sz="1400">
              <a:latin typeface="Consolas"/>
              <a:cs typeface="Consolas"/>
            </a:endParaRPr>
          </a:p>
          <a:p>
            <a:pPr marL="1271905">
              <a:lnSpc>
                <a:spcPts val="1610"/>
              </a:lnSpc>
            </a:pPr>
            <a:r>
              <a:rPr sz="1400" spc="5" dirty="0">
                <a:latin typeface="Consolas"/>
                <a:cs typeface="Consolas"/>
              </a:rPr>
              <a:t>],</a:t>
            </a:r>
            <a:endParaRPr sz="1400">
              <a:latin typeface="Consolas"/>
              <a:cs typeface="Consolas"/>
            </a:endParaRPr>
          </a:p>
          <a:p>
            <a:pPr marL="127190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solidFill>
                  <a:srgbClr val="0451A5"/>
                </a:solidFill>
                <a:latin typeface="Consolas"/>
                <a:cs typeface="Consolas"/>
              </a:rPr>
              <a:t>"Resource"</a:t>
            </a:r>
            <a:r>
              <a:rPr sz="1400" dirty="0">
                <a:latin typeface="Consolas"/>
                <a:cs typeface="Consolas"/>
              </a:rPr>
              <a:t>:</a:t>
            </a:r>
            <a:r>
              <a:rPr sz="1400" spc="-25" dirty="0">
                <a:latin typeface="Consolas"/>
                <a:cs typeface="Consolas"/>
              </a:rPr>
              <a:t> </a:t>
            </a:r>
            <a:r>
              <a:rPr sz="1400" spc="5" dirty="0">
                <a:solidFill>
                  <a:srgbClr val="A31515"/>
                </a:solidFill>
                <a:latin typeface="Consolas"/>
                <a:cs typeface="Consolas"/>
              </a:rPr>
              <a:t>"*"</a:t>
            </a:r>
            <a:endParaRPr sz="1400">
              <a:latin typeface="Consolas"/>
              <a:cs typeface="Consolas"/>
            </a:endParaRPr>
          </a:p>
          <a:p>
            <a:pPr marL="878840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  <a:p>
            <a:pPr marL="484505">
              <a:lnSpc>
                <a:spcPct val="100000"/>
              </a:lnSpc>
              <a:spcBef>
                <a:spcPts val="25"/>
              </a:spcBef>
            </a:pPr>
            <a:r>
              <a:rPr sz="1400" dirty="0">
                <a:latin typeface="Consolas"/>
                <a:cs typeface="Consolas"/>
              </a:rPr>
              <a:t>]</a:t>
            </a:r>
            <a:endParaRPr sz="1400">
              <a:latin typeface="Consolas"/>
              <a:cs typeface="Consolas"/>
            </a:endParaRPr>
          </a:p>
          <a:p>
            <a:pPr marL="90805">
              <a:lnSpc>
                <a:spcPct val="100000"/>
              </a:lnSpc>
            </a:pPr>
            <a:r>
              <a:rPr sz="1400" dirty="0">
                <a:latin typeface="Consolas"/>
                <a:cs typeface="Consolas"/>
              </a:rPr>
              <a:t>}</a:t>
            </a:r>
            <a:endParaRPr sz="1400">
              <a:latin typeface="Consolas"/>
              <a:cs typeface="Consolas"/>
            </a:endParaRPr>
          </a:p>
        </p:txBody>
      </p:sp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243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C</a:t>
            </a:r>
            <a:r>
              <a:rPr spc="-110" dirty="0"/>
              <a:t>o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80" dirty="0"/>
              <a:t>E</a:t>
            </a:r>
            <a:r>
              <a:rPr spc="-95" dirty="0"/>
              <a:t>x</a:t>
            </a:r>
            <a:r>
              <a:rPr spc="-215" dirty="0"/>
              <a:t>p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dirty="0"/>
              <a:t>r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440" dirty="0"/>
              <a:t>F</a:t>
            </a:r>
            <a:r>
              <a:rPr spc="-395" dirty="0"/>
              <a:t>o</a:t>
            </a:r>
            <a:r>
              <a:rPr spc="-135" dirty="0"/>
              <a:t>r</a:t>
            </a:r>
            <a:r>
              <a:rPr spc="-210" dirty="0"/>
              <a:t>e</a:t>
            </a:r>
            <a:r>
              <a:rPr spc="-370" dirty="0"/>
              <a:t>c</a:t>
            </a:r>
            <a:r>
              <a:rPr spc="-645" dirty="0"/>
              <a:t>a</a:t>
            </a:r>
            <a:r>
              <a:rPr spc="-570" dirty="0"/>
              <a:t>s</a:t>
            </a:r>
            <a:r>
              <a:rPr spc="105" dirty="0"/>
              <a:t>t</a:t>
            </a:r>
            <a:r>
              <a:rPr spc="55" dirty="0"/>
              <a:t> </a:t>
            </a:r>
            <a:r>
              <a:rPr spc="-110" dirty="0"/>
              <a:t>U</a:t>
            </a:r>
            <a:r>
              <a:rPr spc="-640" dirty="0"/>
              <a:t>s</a:t>
            </a:r>
            <a:r>
              <a:rPr spc="-500" dirty="0"/>
              <a:t>age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07304" y="1464920"/>
            <a:ext cx="7700664" cy="448185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211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B</a:t>
            </a:r>
            <a:r>
              <a:rPr spc="-204" dirty="0"/>
              <a:t>i</a:t>
            </a:r>
            <a:r>
              <a:rPr spc="-185" dirty="0"/>
              <a:t>lli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-215" dirty="0"/>
              <a:t> </a:t>
            </a:r>
            <a:r>
              <a:rPr spc="-135" dirty="0"/>
              <a:t>A</a:t>
            </a:r>
            <a:r>
              <a:rPr spc="-50" dirty="0"/>
              <a:t>l</a:t>
            </a:r>
            <a:r>
              <a:rPr spc="-575" dirty="0"/>
              <a:t>a</a:t>
            </a:r>
            <a:r>
              <a:rPr spc="105" dirty="0"/>
              <a:t>r</a:t>
            </a:r>
            <a:r>
              <a:rPr spc="-280" dirty="0"/>
              <a:t>m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15" dirty="0"/>
              <a:t>d</a:t>
            </a:r>
            <a:r>
              <a:rPr spc="204" dirty="0"/>
              <a:t>W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30" dirty="0"/>
              <a:t>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5176"/>
            <a:ext cx="4008120" cy="402717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marR="5080" indent="-228600">
              <a:lnSpc>
                <a:spcPts val="2650"/>
              </a:lnSpc>
              <a:spcBef>
                <a:spcPts val="7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lli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75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75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75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75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us-east-1</a:t>
            </a: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025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overall</a:t>
            </a:r>
            <a:endParaRPr sz="2800">
              <a:latin typeface="Microsoft Sans Serif"/>
              <a:cs typeface="Microsoft Sans Serif"/>
            </a:endParaRPr>
          </a:p>
          <a:p>
            <a:pPr marL="241300">
              <a:lnSpc>
                <a:spcPts val="3025"/>
              </a:lnSpc>
            </a:pP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worldwide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endParaRPr sz="2800">
              <a:latin typeface="Microsoft Sans Serif"/>
              <a:cs typeface="Microsoft Sans Serif"/>
            </a:endParaRPr>
          </a:p>
          <a:p>
            <a:pPr marL="241300" marR="238760" indent="-228600">
              <a:lnSpc>
                <a:spcPts val="271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projected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marR="253365" indent="-228600">
              <a:lnSpc>
                <a:spcPct val="804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 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Budgets)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62601" y="1460776"/>
            <a:ext cx="5295900" cy="431175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0930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-25" dirty="0"/>
              <a:t> </a:t>
            </a:r>
            <a:r>
              <a:rPr spc="-365" dirty="0"/>
              <a:t>Budgets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219707"/>
            <a:ext cx="9709150" cy="47777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exceeds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2,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5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SNS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filter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by: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Linked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Account,Tag,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Purchase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Option,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121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$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0.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02/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53471" y="231647"/>
            <a:ext cx="1100327" cy="1103376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9400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80" dirty="0"/>
              <a:t>B</a:t>
            </a:r>
            <a:r>
              <a:rPr spc="-204" dirty="0"/>
              <a:t>i</a:t>
            </a:r>
            <a:r>
              <a:rPr spc="-185" dirty="0"/>
              <a:t>lli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204" dirty="0"/>
              <a:t>C</a:t>
            </a:r>
            <a:r>
              <a:rPr spc="-375" dirty="0"/>
              <a:t>o</a:t>
            </a:r>
            <a:r>
              <a:rPr spc="-330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-565" dirty="0"/>
              <a:t> </a:t>
            </a:r>
            <a:r>
              <a:rPr spc="-785" dirty="0"/>
              <a:t>T</a:t>
            </a:r>
            <a:r>
              <a:rPr spc="-125" dirty="0"/>
              <a:t>oo</a:t>
            </a:r>
            <a:r>
              <a:rPr spc="-60" dirty="0"/>
              <a:t>l</a:t>
            </a:r>
            <a:r>
              <a:rPr spc="-645" dirty="0"/>
              <a:t>s</a:t>
            </a:r>
            <a:r>
              <a:rPr spc="7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10316210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TCO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Calculator: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on-premises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to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Simple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Monthly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Calculator: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Dashboard: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overview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tier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Allocation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Tags:</a:t>
            </a:r>
            <a:r>
              <a:rPr sz="4125" spc="-4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tag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details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comprehensive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dataset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Explorer:</a:t>
            </a:r>
            <a:r>
              <a:rPr sz="4125" spc="-5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current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(detailed)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forecast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Alarms:</a:t>
            </a:r>
            <a:r>
              <a:rPr sz="4125" spc="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us-east-1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track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overall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per-service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Budgets: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advanced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track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RI,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alerts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70592" y="164592"/>
            <a:ext cx="1283207" cy="1283207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502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110" dirty="0"/>
              <a:t>r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-215" dirty="0"/>
              <a:t> </a:t>
            </a:r>
            <a:r>
              <a:rPr dirty="0"/>
              <a:t>A</a:t>
            </a:r>
            <a:r>
              <a:rPr spc="-210" dirty="0"/>
              <a:t>d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dirty="0"/>
              <a:t>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4996"/>
            <a:ext cx="8047990" cy="772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instal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ythin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hi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ccoun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Ana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525" spc="-30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525" spc="-35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525" spc="-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3525" spc="-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3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525" spc="-6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vi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comm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ation:</a:t>
            </a:r>
            <a:endParaRPr sz="3525" baseline="1182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943604"/>
            <a:ext cx="8733155" cy="1713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ecks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recomme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dat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stome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weekly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email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notification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9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Full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Trusted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Business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Enterprise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set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alarms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reaching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55"/>
              </a:lnSpc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26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925" spc="-14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925" spc="-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925" spc="-35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925" spc="8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925" spc="-35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925" spc="-35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925" spc="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925" spc="-11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925" spc="-21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925" spc="-11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4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925" spc="-21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925" spc="-33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925" spc="-32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5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925" spc="-34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925" spc="-17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925" spc="-15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925" spc="-3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925" spc="-12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0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925" spc="33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925" spc="-54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55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925" spc="-15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925" spc="-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925" spc="-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925" spc="25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925" spc="8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925" spc="-12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4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925" spc="-30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PI</a:t>
            </a:r>
            <a:endParaRPr sz="2925" baseline="1424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3" y="268224"/>
            <a:ext cx="1030224" cy="10302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057" y="2355850"/>
            <a:ext cx="9603883" cy="1645159"/>
          </a:xfrm>
          <a:prstGeom prst="rect">
            <a:avLst/>
          </a:prstGeom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468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110" dirty="0"/>
              <a:t>r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-215" dirty="0"/>
              <a:t> </a:t>
            </a:r>
            <a:r>
              <a:rPr dirty="0"/>
              <a:t>A</a:t>
            </a:r>
            <a:r>
              <a:rPr spc="-210" dirty="0"/>
              <a:t>d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-6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285" dirty="0"/>
              <a:t>h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-330" dirty="0"/>
              <a:t>k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95" dirty="0"/>
              <a:t>x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210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64996"/>
            <a:ext cx="8587740" cy="4137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Optimization: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low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utilization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instances,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idle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under-utilized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volumes…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plans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optimizations,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90"/>
              </a:lnSpc>
              <a:spcBef>
                <a:spcPts val="8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7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0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0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throughput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optimizations,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Alias</a:t>
            </a:r>
            <a:r>
              <a:rPr sz="20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records</a:t>
            </a:r>
            <a:r>
              <a:rPr sz="20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recommendations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30"/>
              </a:lnSpc>
              <a:spcBef>
                <a:spcPts val="2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5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MFA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Account,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rotation,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exposed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public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access,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unrestricted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ports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9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ul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4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bili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2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ASG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Multi-AZ,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RDS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Multi-AZ,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ELB</a:t>
            </a:r>
            <a:r>
              <a:rPr sz="20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configuration…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vic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Limits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79023" y="268224"/>
            <a:ext cx="1030224" cy="10302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024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285" dirty="0"/>
              <a:t>u</a:t>
            </a:r>
            <a:r>
              <a:rPr spc="-210" dirty="0"/>
              <a:t>pp</a:t>
            </a:r>
            <a:r>
              <a:rPr spc="-65" dirty="0"/>
              <a:t>o</a:t>
            </a:r>
            <a:r>
              <a:rPr spc="350" dirty="0"/>
              <a:t>r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00" dirty="0"/>
              <a:t>P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00" dirty="0"/>
              <a:t>P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28632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Ba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7546" y="2059016"/>
            <a:ext cx="10825117" cy="363120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36245" y="388837"/>
            <a:ext cx="1017553" cy="1017553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56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600" dirty="0"/>
              <a:t>B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85" dirty="0"/>
              <a:t>u</a:t>
            </a:r>
            <a:r>
              <a:rPr spc="-210" dirty="0"/>
              <a:t>pp</a:t>
            </a:r>
            <a:r>
              <a:rPr spc="-65" dirty="0"/>
              <a:t>o</a:t>
            </a:r>
            <a:r>
              <a:rPr spc="350" dirty="0"/>
              <a:t>r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00" dirty="0"/>
              <a:t>P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90" dirty="0"/>
              <a:t>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10344785" cy="40335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356870" indent="-228600">
              <a:lnSpc>
                <a:spcPts val="3000"/>
              </a:lnSpc>
              <a:spcBef>
                <a:spcPts val="5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Communities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24x7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service,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ep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45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Trusted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core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Trusted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checks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guidance</a:t>
            </a:r>
            <a:r>
              <a:rPr sz="2800" spc="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3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following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best</a:t>
            </a:r>
            <a:r>
              <a:rPr sz="2800" spc="3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practices</a:t>
            </a:r>
            <a:r>
              <a:rPr sz="2800" spc="3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4450">
              <a:latin typeface="Microsoft Sans Serif"/>
              <a:cs typeface="Microsoft Sans Serif"/>
            </a:endParaRPr>
          </a:p>
          <a:p>
            <a:pPr marL="241300" marR="37465" indent="-228600">
              <a:lnSpc>
                <a:spcPts val="3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Dashboard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personalized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view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alerts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impacted.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711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35" dirty="0"/>
              <a:t> </a:t>
            </a:r>
            <a:r>
              <a:rPr spc="-200" dirty="0"/>
              <a:t>Developer</a:t>
            </a:r>
            <a:r>
              <a:rPr spc="40" dirty="0"/>
              <a:t> </a:t>
            </a:r>
            <a:r>
              <a:rPr spc="-170" dirty="0"/>
              <a:t>Support</a:t>
            </a:r>
            <a:r>
              <a:rPr spc="30" dirty="0"/>
              <a:t> </a:t>
            </a:r>
            <a:r>
              <a:rPr spc="-440" dirty="0"/>
              <a:t>Plan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8232775" cy="3794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u="sng" spc="-3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Ca</a:t>
            </a:r>
            <a:r>
              <a:rPr sz="2800" u="sng" spc="-2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4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-25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2800" u="sng" spc="-2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800" u="sng" spc="-1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800" u="sng" spc="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2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8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8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8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800" u="sng" spc="-1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-4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1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800" u="sng" spc="-4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800" u="sng" spc="-18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800" u="sng" spc="-4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800" u="sng" spc="-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800" u="sng" spc="-2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800" u="sng" spc="-1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800" u="sng" spc="-41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800" u="sng" spc="-28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24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7216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600" dirty="0"/>
              <a:t>B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340" dirty="0"/>
              <a:t>e</a:t>
            </a:r>
            <a:r>
              <a:rPr spc="-645" dirty="0"/>
              <a:t>ss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85" dirty="0"/>
              <a:t>u</a:t>
            </a:r>
            <a:r>
              <a:rPr spc="-215" dirty="0"/>
              <a:t>pp</a:t>
            </a:r>
            <a:r>
              <a:rPr spc="-65" dirty="0"/>
              <a:t>o</a:t>
            </a:r>
            <a:r>
              <a:rPr spc="345" dirty="0"/>
              <a:t>r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05" dirty="0"/>
              <a:t>P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5" dirty="0"/>
              <a:t>(</a:t>
            </a:r>
            <a:r>
              <a:rPr spc="-165" dirty="0"/>
              <a:t>24/</a:t>
            </a:r>
            <a:r>
              <a:rPr spc="-125" dirty="0"/>
              <a:t>7)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2643"/>
            <a:ext cx="8533765" cy="4014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17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34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4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12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4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-14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825" spc="-24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8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24x7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phone,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email,</a:t>
            </a:r>
            <a:r>
              <a:rPr sz="3825" spc="-2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1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chat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Engineers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lim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lim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5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7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additional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fee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05"/>
              </a:lnSpc>
              <a:spcBef>
                <a:spcPts val="3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u="sng" spc="-3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Ca</a:t>
            </a:r>
            <a:r>
              <a:rPr sz="2600" u="sng" spc="-22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2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600" u="sng" spc="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6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6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1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600" u="sng" spc="-10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6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ti</a:t>
            </a:r>
            <a:r>
              <a:rPr sz="2600" u="sng" spc="-17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24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12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47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7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-3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29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1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4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3225" baseline="1291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47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225" spc="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7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-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29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225" spc="-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2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3225" baseline="1291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797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IAM</a:t>
            </a:r>
            <a:r>
              <a:rPr spc="-15" dirty="0"/>
              <a:t> </a:t>
            </a:r>
            <a:r>
              <a:rPr spc="-360" dirty="0"/>
              <a:t>Policies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0744" y="4450079"/>
            <a:ext cx="731519" cy="73151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474797" y="5290820"/>
            <a:ext cx="485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Alic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3095" y="4450079"/>
            <a:ext cx="731519" cy="73151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837720" y="5315203"/>
            <a:ext cx="39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65447" y="4450079"/>
            <a:ext cx="731520" cy="73151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956668" y="5315203"/>
            <a:ext cx="723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Charles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81800" y="4450079"/>
            <a:ext cx="731520" cy="731519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859842" y="5315203"/>
            <a:ext cx="565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vi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74152" y="4450079"/>
            <a:ext cx="731520" cy="73151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16748" y="5272532"/>
            <a:ext cx="736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105114" y="1996225"/>
            <a:ext cx="3941445" cy="3987165"/>
          </a:xfrm>
          <a:custGeom>
            <a:avLst/>
            <a:gdLst/>
            <a:ahLst/>
            <a:cxnLst/>
            <a:rect l="l" t="t" r="r" b="b"/>
            <a:pathLst>
              <a:path w="3941445" h="3987165">
                <a:moveTo>
                  <a:pt x="0" y="656833"/>
                </a:moveTo>
                <a:lnTo>
                  <a:pt x="1801" y="607813"/>
                </a:lnTo>
                <a:lnTo>
                  <a:pt x="7121" y="559771"/>
                </a:lnTo>
                <a:lnTo>
                  <a:pt x="15833" y="512835"/>
                </a:lnTo>
                <a:lnTo>
                  <a:pt x="27809" y="467131"/>
                </a:lnTo>
                <a:lnTo>
                  <a:pt x="42923" y="422787"/>
                </a:lnTo>
                <a:lnTo>
                  <a:pt x="61047" y="379929"/>
                </a:lnTo>
                <a:lnTo>
                  <a:pt x="82055" y="338684"/>
                </a:lnTo>
                <a:lnTo>
                  <a:pt x="105820" y="299180"/>
                </a:lnTo>
                <a:lnTo>
                  <a:pt x="132213" y="261544"/>
                </a:lnTo>
                <a:lnTo>
                  <a:pt x="161110" y="225902"/>
                </a:lnTo>
                <a:lnTo>
                  <a:pt x="192382" y="192382"/>
                </a:lnTo>
                <a:lnTo>
                  <a:pt x="225902" y="161110"/>
                </a:lnTo>
                <a:lnTo>
                  <a:pt x="261544" y="132213"/>
                </a:lnTo>
                <a:lnTo>
                  <a:pt x="299181" y="105819"/>
                </a:lnTo>
                <a:lnTo>
                  <a:pt x="338685" y="82055"/>
                </a:lnTo>
                <a:lnTo>
                  <a:pt x="379929" y="61047"/>
                </a:lnTo>
                <a:lnTo>
                  <a:pt x="422787" y="42923"/>
                </a:lnTo>
                <a:lnTo>
                  <a:pt x="467131" y="27809"/>
                </a:lnTo>
                <a:lnTo>
                  <a:pt x="512835" y="15833"/>
                </a:lnTo>
                <a:lnTo>
                  <a:pt x="559772" y="7121"/>
                </a:lnTo>
                <a:lnTo>
                  <a:pt x="607813" y="1801"/>
                </a:lnTo>
                <a:lnTo>
                  <a:pt x="656834" y="0"/>
                </a:lnTo>
                <a:lnTo>
                  <a:pt x="3284102" y="0"/>
                </a:lnTo>
                <a:lnTo>
                  <a:pt x="3333122" y="1801"/>
                </a:lnTo>
                <a:lnTo>
                  <a:pt x="3381164" y="7121"/>
                </a:lnTo>
                <a:lnTo>
                  <a:pt x="3428100" y="15833"/>
                </a:lnTo>
                <a:lnTo>
                  <a:pt x="3473804" y="27809"/>
                </a:lnTo>
                <a:lnTo>
                  <a:pt x="3518148" y="42923"/>
                </a:lnTo>
                <a:lnTo>
                  <a:pt x="3561006" y="61047"/>
                </a:lnTo>
                <a:lnTo>
                  <a:pt x="3602250" y="82055"/>
                </a:lnTo>
                <a:lnTo>
                  <a:pt x="3641754" y="105819"/>
                </a:lnTo>
                <a:lnTo>
                  <a:pt x="3679391" y="132213"/>
                </a:lnTo>
                <a:lnTo>
                  <a:pt x="3715033" y="161110"/>
                </a:lnTo>
                <a:lnTo>
                  <a:pt x="3748553" y="192382"/>
                </a:lnTo>
                <a:lnTo>
                  <a:pt x="3779825" y="225902"/>
                </a:lnTo>
                <a:lnTo>
                  <a:pt x="3808722" y="261544"/>
                </a:lnTo>
                <a:lnTo>
                  <a:pt x="3835115" y="299180"/>
                </a:lnTo>
                <a:lnTo>
                  <a:pt x="3858880" y="338684"/>
                </a:lnTo>
                <a:lnTo>
                  <a:pt x="3879888" y="379929"/>
                </a:lnTo>
                <a:lnTo>
                  <a:pt x="3898012" y="422787"/>
                </a:lnTo>
                <a:lnTo>
                  <a:pt x="3913126" y="467131"/>
                </a:lnTo>
                <a:lnTo>
                  <a:pt x="3925102" y="512835"/>
                </a:lnTo>
                <a:lnTo>
                  <a:pt x="3933814" y="559771"/>
                </a:lnTo>
                <a:lnTo>
                  <a:pt x="3939134" y="607813"/>
                </a:lnTo>
                <a:lnTo>
                  <a:pt x="3940936" y="656833"/>
                </a:lnTo>
                <a:lnTo>
                  <a:pt x="3940936" y="3329948"/>
                </a:lnTo>
                <a:lnTo>
                  <a:pt x="3939134" y="3378968"/>
                </a:lnTo>
                <a:lnTo>
                  <a:pt x="3933814" y="3427010"/>
                </a:lnTo>
                <a:lnTo>
                  <a:pt x="3925102" y="3473946"/>
                </a:lnTo>
                <a:lnTo>
                  <a:pt x="3913126" y="3519650"/>
                </a:lnTo>
                <a:lnTo>
                  <a:pt x="3898012" y="3563994"/>
                </a:lnTo>
                <a:lnTo>
                  <a:pt x="3879888" y="3606852"/>
                </a:lnTo>
                <a:lnTo>
                  <a:pt x="3858880" y="3648096"/>
                </a:lnTo>
                <a:lnTo>
                  <a:pt x="3835115" y="3687600"/>
                </a:lnTo>
                <a:lnTo>
                  <a:pt x="3808722" y="3725237"/>
                </a:lnTo>
                <a:lnTo>
                  <a:pt x="3779825" y="3760879"/>
                </a:lnTo>
                <a:lnTo>
                  <a:pt x="3748553" y="3794399"/>
                </a:lnTo>
                <a:lnTo>
                  <a:pt x="3715033" y="3825671"/>
                </a:lnTo>
                <a:lnTo>
                  <a:pt x="3679391" y="3854568"/>
                </a:lnTo>
                <a:lnTo>
                  <a:pt x="3641754" y="3880961"/>
                </a:lnTo>
                <a:lnTo>
                  <a:pt x="3602250" y="3904726"/>
                </a:lnTo>
                <a:lnTo>
                  <a:pt x="3561006" y="3925734"/>
                </a:lnTo>
                <a:lnTo>
                  <a:pt x="3518148" y="3943858"/>
                </a:lnTo>
                <a:lnTo>
                  <a:pt x="3473804" y="3958972"/>
                </a:lnTo>
                <a:lnTo>
                  <a:pt x="3428100" y="3970948"/>
                </a:lnTo>
                <a:lnTo>
                  <a:pt x="3381164" y="3979660"/>
                </a:lnTo>
                <a:lnTo>
                  <a:pt x="3333122" y="3984980"/>
                </a:lnTo>
                <a:lnTo>
                  <a:pt x="3284102" y="3986782"/>
                </a:lnTo>
                <a:lnTo>
                  <a:pt x="656834" y="3986782"/>
                </a:lnTo>
                <a:lnTo>
                  <a:pt x="607813" y="3984980"/>
                </a:lnTo>
                <a:lnTo>
                  <a:pt x="559772" y="3979660"/>
                </a:lnTo>
                <a:lnTo>
                  <a:pt x="512835" y="3970948"/>
                </a:lnTo>
                <a:lnTo>
                  <a:pt x="467131" y="3958972"/>
                </a:lnTo>
                <a:lnTo>
                  <a:pt x="422787" y="3943858"/>
                </a:lnTo>
                <a:lnTo>
                  <a:pt x="379929" y="3925734"/>
                </a:lnTo>
                <a:lnTo>
                  <a:pt x="338685" y="3904726"/>
                </a:lnTo>
                <a:lnTo>
                  <a:pt x="299181" y="3880961"/>
                </a:lnTo>
                <a:lnTo>
                  <a:pt x="261544" y="3854568"/>
                </a:lnTo>
                <a:lnTo>
                  <a:pt x="225902" y="3825671"/>
                </a:lnTo>
                <a:lnTo>
                  <a:pt x="192382" y="3794399"/>
                </a:lnTo>
                <a:lnTo>
                  <a:pt x="161110" y="3760879"/>
                </a:lnTo>
                <a:lnTo>
                  <a:pt x="132213" y="3725237"/>
                </a:lnTo>
                <a:lnTo>
                  <a:pt x="105820" y="3687600"/>
                </a:lnTo>
                <a:lnTo>
                  <a:pt x="82055" y="3648096"/>
                </a:lnTo>
                <a:lnTo>
                  <a:pt x="61047" y="3606852"/>
                </a:lnTo>
                <a:lnTo>
                  <a:pt x="42923" y="3563994"/>
                </a:lnTo>
                <a:lnTo>
                  <a:pt x="27809" y="3519650"/>
                </a:lnTo>
                <a:lnTo>
                  <a:pt x="15833" y="3473946"/>
                </a:lnTo>
                <a:lnTo>
                  <a:pt x="7121" y="3427010"/>
                </a:lnTo>
                <a:lnTo>
                  <a:pt x="1801" y="3378968"/>
                </a:lnTo>
                <a:lnTo>
                  <a:pt x="0" y="3329948"/>
                </a:lnTo>
                <a:lnTo>
                  <a:pt x="0" y="656833"/>
                </a:lnTo>
                <a:close/>
              </a:path>
            </a:pathLst>
          </a:custGeom>
          <a:ln w="571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76235" y="2209291"/>
            <a:ext cx="1087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ev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lop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333937" y="1996225"/>
            <a:ext cx="3299460" cy="3987165"/>
          </a:xfrm>
          <a:custGeom>
            <a:avLst/>
            <a:gdLst/>
            <a:ahLst/>
            <a:cxnLst/>
            <a:rect l="l" t="t" r="r" b="b"/>
            <a:pathLst>
              <a:path w="3299459" h="3987165">
                <a:moveTo>
                  <a:pt x="0" y="549922"/>
                </a:moveTo>
                <a:lnTo>
                  <a:pt x="2018" y="502472"/>
                </a:lnTo>
                <a:lnTo>
                  <a:pt x="7964" y="456144"/>
                </a:lnTo>
                <a:lnTo>
                  <a:pt x="17671" y="411101"/>
                </a:lnTo>
                <a:lnTo>
                  <a:pt x="30976" y="367509"/>
                </a:lnTo>
                <a:lnTo>
                  <a:pt x="47712" y="325534"/>
                </a:lnTo>
                <a:lnTo>
                  <a:pt x="67715" y="285339"/>
                </a:lnTo>
                <a:lnTo>
                  <a:pt x="90820" y="247091"/>
                </a:lnTo>
                <a:lnTo>
                  <a:pt x="116861" y="210954"/>
                </a:lnTo>
                <a:lnTo>
                  <a:pt x="145674" y="177093"/>
                </a:lnTo>
                <a:lnTo>
                  <a:pt x="177093" y="145674"/>
                </a:lnTo>
                <a:lnTo>
                  <a:pt x="210954" y="116861"/>
                </a:lnTo>
                <a:lnTo>
                  <a:pt x="247091" y="90820"/>
                </a:lnTo>
                <a:lnTo>
                  <a:pt x="285339" y="67715"/>
                </a:lnTo>
                <a:lnTo>
                  <a:pt x="325534" y="47712"/>
                </a:lnTo>
                <a:lnTo>
                  <a:pt x="367509" y="30976"/>
                </a:lnTo>
                <a:lnTo>
                  <a:pt x="411101" y="17671"/>
                </a:lnTo>
                <a:lnTo>
                  <a:pt x="456144" y="7964"/>
                </a:lnTo>
                <a:lnTo>
                  <a:pt x="502472" y="2018"/>
                </a:lnTo>
                <a:lnTo>
                  <a:pt x="549922" y="0"/>
                </a:lnTo>
                <a:lnTo>
                  <a:pt x="2749538" y="0"/>
                </a:lnTo>
                <a:lnTo>
                  <a:pt x="2796987" y="2018"/>
                </a:lnTo>
                <a:lnTo>
                  <a:pt x="2843315" y="7964"/>
                </a:lnTo>
                <a:lnTo>
                  <a:pt x="2888358" y="17671"/>
                </a:lnTo>
                <a:lnTo>
                  <a:pt x="2931950" y="30976"/>
                </a:lnTo>
                <a:lnTo>
                  <a:pt x="2973925" y="47712"/>
                </a:lnTo>
                <a:lnTo>
                  <a:pt x="3014120" y="67715"/>
                </a:lnTo>
                <a:lnTo>
                  <a:pt x="3052368" y="90820"/>
                </a:lnTo>
                <a:lnTo>
                  <a:pt x="3088505" y="116861"/>
                </a:lnTo>
                <a:lnTo>
                  <a:pt x="3122366" y="145674"/>
                </a:lnTo>
                <a:lnTo>
                  <a:pt x="3153785" y="177093"/>
                </a:lnTo>
                <a:lnTo>
                  <a:pt x="3182598" y="210954"/>
                </a:lnTo>
                <a:lnTo>
                  <a:pt x="3208639" y="247091"/>
                </a:lnTo>
                <a:lnTo>
                  <a:pt x="3231744" y="285339"/>
                </a:lnTo>
                <a:lnTo>
                  <a:pt x="3251747" y="325534"/>
                </a:lnTo>
                <a:lnTo>
                  <a:pt x="3268483" y="367509"/>
                </a:lnTo>
                <a:lnTo>
                  <a:pt x="3281788" y="411101"/>
                </a:lnTo>
                <a:lnTo>
                  <a:pt x="3291495" y="456144"/>
                </a:lnTo>
                <a:lnTo>
                  <a:pt x="3297441" y="502472"/>
                </a:lnTo>
                <a:lnTo>
                  <a:pt x="3299460" y="549922"/>
                </a:lnTo>
                <a:lnTo>
                  <a:pt x="3299460" y="3436860"/>
                </a:lnTo>
                <a:lnTo>
                  <a:pt x="3297441" y="3484309"/>
                </a:lnTo>
                <a:lnTo>
                  <a:pt x="3291495" y="3530637"/>
                </a:lnTo>
                <a:lnTo>
                  <a:pt x="3281788" y="3575680"/>
                </a:lnTo>
                <a:lnTo>
                  <a:pt x="3268483" y="3619272"/>
                </a:lnTo>
                <a:lnTo>
                  <a:pt x="3251747" y="3661247"/>
                </a:lnTo>
                <a:lnTo>
                  <a:pt x="3231744" y="3701442"/>
                </a:lnTo>
                <a:lnTo>
                  <a:pt x="3208639" y="3739690"/>
                </a:lnTo>
                <a:lnTo>
                  <a:pt x="3182598" y="3775827"/>
                </a:lnTo>
                <a:lnTo>
                  <a:pt x="3153785" y="3809688"/>
                </a:lnTo>
                <a:lnTo>
                  <a:pt x="3122366" y="3841107"/>
                </a:lnTo>
                <a:lnTo>
                  <a:pt x="3088505" y="3869920"/>
                </a:lnTo>
                <a:lnTo>
                  <a:pt x="3052368" y="3895961"/>
                </a:lnTo>
                <a:lnTo>
                  <a:pt x="3014120" y="3919066"/>
                </a:lnTo>
                <a:lnTo>
                  <a:pt x="2973925" y="3939069"/>
                </a:lnTo>
                <a:lnTo>
                  <a:pt x="2931950" y="3955805"/>
                </a:lnTo>
                <a:lnTo>
                  <a:pt x="2888358" y="3969110"/>
                </a:lnTo>
                <a:lnTo>
                  <a:pt x="2843315" y="3978817"/>
                </a:lnTo>
                <a:lnTo>
                  <a:pt x="2796987" y="3984763"/>
                </a:lnTo>
                <a:lnTo>
                  <a:pt x="2749538" y="3986782"/>
                </a:lnTo>
                <a:lnTo>
                  <a:pt x="549922" y="3986782"/>
                </a:lnTo>
                <a:lnTo>
                  <a:pt x="502472" y="3984763"/>
                </a:lnTo>
                <a:lnTo>
                  <a:pt x="456144" y="3978817"/>
                </a:lnTo>
                <a:lnTo>
                  <a:pt x="411101" y="3969110"/>
                </a:lnTo>
                <a:lnTo>
                  <a:pt x="367509" y="3955805"/>
                </a:lnTo>
                <a:lnTo>
                  <a:pt x="325534" y="3939069"/>
                </a:lnTo>
                <a:lnTo>
                  <a:pt x="285339" y="3919066"/>
                </a:lnTo>
                <a:lnTo>
                  <a:pt x="247091" y="3895961"/>
                </a:lnTo>
                <a:lnTo>
                  <a:pt x="210954" y="3869920"/>
                </a:lnTo>
                <a:lnTo>
                  <a:pt x="177093" y="3841107"/>
                </a:lnTo>
                <a:lnTo>
                  <a:pt x="145674" y="3809688"/>
                </a:lnTo>
                <a:lnTo>
                  <a:pt x="116861" y="3775827"/>
                </a:lnTo>
                <a:lnTo>
                  <a:pt x="90820" y="3739690"/>
                </a:lnTo>
                <a:lnTo>
                  <a:pt x="67715" y="3701442"/>
                </a:lnTo>
                <a:lnTo>
                  <a:pt x="47712" y="3661247"/>
                </a:lnTo>
                <a:lnTo>
                  <a:pt x="30976" y="3619272"/>
                </a:lnTo>
                <a:lnTo>
                  <a:pt x="17671" y="3575680"/>
                </a:lnTo>
                <a:lnTo>
                  <a:pt x="7964" y="3530637"/>
                </a:lnTo>
                <a:lnTo>
                  <a:pt x="2018" y="3484309"/>
                </a:lnTo>
                <a:lnTo>
                  <a:pt x="0" y="3436860"/>
                </a:lnTo>
                <a:lnTo>
                  <a:pt x="0" y="549922"/>
                </a:lnTo>
                <a:close/>
              </a:path>
            </a:pathLst>
          </a:custGeom>
          <a:ln w="5715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8320755" y="2178811"/>
            <a:ext cx="10725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Operations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765767" y="991673"/>
            <a:ext cx="3862070" cy="4772660"/>
          </a:xfrm>
          <a:custGeom>
            <a:avLst/>
            <a:gdLst/>
            <a:ahLst/>
            <a:cxnLst/>
            <a:rect l="l" t="t" r="r" b="b"/>
            <a:pathLst>
              <a:path w="3862070" h="4772660">
                <a:moveTo>
                  <a:pt x="0" y="643668"/>
                </a:moveTo>
                <a:lnTo>
                  <a:pt x="1765" y="595630"/>
                </a:lnTo>
                <a:lnTo>
                  <a:pt x="6979" y="548551"/>
                </a:lnTo>
                <a:lnTo>
                  <a:pt x="15516" y="502556"/>
                </a:lnTo>
                <a:lnTo>
                  <a:pt x="27252" y="457768"/>
                </a:lnTo>
                <a:lnTo>
                  <a:pt x="42063" y="414313"/>
                </a:lnTo>
                <a:lnTo>
                  <a:pt x="59824" y="372314"/>
                </a:lnTo>
                <a:lnTo>
                  <a:pt x="80410" y="331896"/>
                </a:lnTo>
                <a:lnTo>
                  <a:pt x="103699" y="293184"/>
                </a:lnTo>
                <a:lnTo>
                  <a:pt x="129563" y="256302"/>
                </a:lnTo>
                <a:lnTo>
                  <a:pt x="157881" y="221374"/>
                </a:lnTo>
                <a:lnTo>
                  <a:pt x="188526" y="188526"/>
                </a:lnTo>
                <a:lnTo>
                  <a:pt x="221374" y="157881"/>
                </a:lnTo>
                <a:lnTo>
                  <a:pt x="256302" y="129563"/>
                </a:lnTo>
                <a:lnTo>
                  <a:pt x="293184" y="103698"/>
                </a:lnTo>
                <a:lnTo>
                  <a:pt x="331896" y="80410"/>
                </a:lnTo>
                <a:lnTo>
                  <a:pt x="372314" y="59824"/>
                </a:lnTo>
                <a:lnTo>
                  <a:pt x="414313" y="42063"/>
                </a:lnTo>
                <a:lnTo>
                  <a:pt x="457768" y="27252"/>
                </a:lnTo>
                <a:lnTo>
                  <a:pt x="502556" y="15516"/>
                </a:lnTo>
                <a:lnTo>
                  <a:pt x="548552" y="6979"/>
                </a:lnTo>
                <a:lnTo>
                  <a:pt x="595631" y="1765"/>
                </a:lnTo>
                <a:lnTo>
                  <a:pt x="643669" y="0"/>
                </a:lnTo>
                <a:lnTo>
                  <a:pt x="3218272" y="0"/>
                </a:lnTo>
                <a:lnTo>
                  <a:pt x="3266309" y="1765"/>
                </a:lnTo>
                <a:lnTo>
                  <a:pt x="3313388" y="6979"/>
                </a:lnTo>
                <a:lnTo>
                  <a:pt x="3359384" y="15516"/>
                </a:lnTo>
                <a:lnTo>
                  <a:pt x="3404171" y="27252"/>
                </a:lnTo>
                <a:lnTo>
                  <a:pt x="3447627" y="42063"/>
                </a:lnTo>
                <a:lnTo>
                  <a:pt x="3489626" y="59824"/>
                </a:lnTo>
                <a:lnTo>
                  <a:pt x="3530044" y="80410"/>
                </a:lnTo>
                <a:lnTo>
                  <a:pt x="3568756" y="103698"/>
                </a:lnTo>
                <a:lnTo>
                  <a:pt x="3605638" y="129563"/>
                </a:lnTo>
                <a:lnTo>
                  <a:pt x="3640565" y="157881"/>
                </a:lnTo>
                <a:lnTo>
                  <a:pt x="3673414" y="188526"/>
                </a:lnTo>
                <a:lnTo>
                  <a:pt x="3704059" y="221374"/>
                </a:lnTo>
                <a:lnTo>
                  <a:pt x="3732376" y="256302"/>
                </a:lnTo>
                <a:lnTo>
                  <a:pt x="3758241" y="293184"/>
                </a:lnTo>
                <a:lnTo>
                  <a:pt x="3781529" y="331896"/>
                </a:lnTo>
                <a:lnTo>
                  <a:pt x="3802116" y="372314"/>
                </a:lnTo>
                <a:lnTo>
                  <a:pt x="3819877" y="414313"/>
                </a:lnTo>
                <a:lnTo>
                  <a:pt x="3834688" y="457768"/>
                </a:lnTo>
                <a:lnTo>
                  <a:pt x="3846424" y="502556"/>
                </a:lnTo>
                <a:lnTo>
                  <a:pt x="3854962" y="548551"/>
                </a:lnTo>
                <a:lnTo>
                  <a:pt x="3860175" y="595630"/>
                </a:lnTo>
                <a:lnTo>
                  <a:pt x="3861941" y="643668"/>
                </a:lnTo>
                <a:lnTo>
                  <a:pt x="3861941" y="4128731"/>
                </a:lnTo>
                <a:lnTo>
                  <a:pt x="3860175" y="4176768"/>
                </a:lnTo>
                <a:lnTo>
                  <a:pt x="3854962" y="4223847"/>
                </a:lnTo>
                <a:lnTo>
                  <a:pt x="3846424" y="4269843"/>
                </a:lnTo>
                <a:lnTo>
                  <a:pt x="3834688" y="4314631"/>
                </a:lnTo>
                <a:lnTo>
                  <a:pt x="3819877" y="4358086"/>
                </a:lnTo>
                <a:lnTo>
                  <a:pt x="3802116" y="4400085"/>
                </a:lnTo>
                <a:lnTo>
                  <a:pt x="3781529" y="4440503"/>
                </a:lnTo>
                <a:lnTo>
                  <a:pt x="3758241" y="4479215"/>
                </a:lnTo>
                <a:lnTo>
                  <a:pt x="3732376" y="4516097"/>
                </a:lnTo>
                <a:lnTo>
                  <a:pt x="3704059" y="4551025"/>
                </a:lnTo>
                <a:lnTo>
                  <a:pt x="3673414" y="4583873"/>
                </a:lnTo>
                <a:lnTo>
                  <a:pt x="3640565" y="4614519"/>
                </a:lnTo>
                <a:lnTo>
                  <a:pt x="3605638" y="4642836"/>
                </a:lnTo>
                <a:lnTo>
                  <a:pt x="3568756" y="4668701"/>
                </a:lnTo>
                <a:lnTo>
                  <a:pt x="3530044" y="4691989"/>
                </a:lnTo>
                <a:lnTo>
                  <a:pt x="3489626" y="4712575"/>
                </a:lnTo>
                <a:lnTo>
                  <a:pt x="3447627" y="4730336"/>
                </a:lnTo>
                <a:lnTo>
                  <a:pt x="3404171" y="4745147"/>
                </a:lnTo>
                <a:lnTo>
                  <a:pt x="3359384" y="4756883"/>
                </a:lnTo>
                <a:lnTo>
                  <a:pt x="3313388" y="4765421"/>
                </a:lnTo>
                <a:lnTo>
                  <a:pt x="3266309" y="4770634"/>
                </a:lnTo>
                <a:lnTo>
                  <a:pt x="3218272" y="4772400"/>
                </a:lnTo>
                <a:lnTo>
                  <a:pt x="643669" y="4772400"/>
                </a:lnTo>
                <a:lnTo>
                  <a:pt x="595631" y="4770634"/>
                </a:lnTo>
                <a:lnTo>
                  <a:pt x="548552" y="4765421"/>
                </a:lnTo>
                <a:lnTo>
                  <a:pt x="502556" y="4756883"/>
                </a:lnTo>
                <a:lnTo>
                  <a:pt x="457768" y="4745147"/>
                </a:lnTo>
                <a:lnTo>
                  <a:pt x="414313" y="4730336"/>
                </a:lnTo>
                <a:lnTo>
                  <a:pt x="372314" y="4712575"/>
                </a:lnTo>
                <a:lnTo>
                  <a:pt x="331896" y="4691989"/>
                </a:lnTo>
                <a:lnTo>
                  <a:pt x="293184" y="4668701"/>
                </a:lnTo>
                <a:lnTo>
                  <a:pt x="256302" y="4642836"/>
                </a:lnTo>
                <a:lnTo>
                  <a:pt x="221374" y="4614519"/>
                </a:lnTo>
                <a:lnTo>
                  <a:pt x="188526" y="4583873"/>
                </a:lnTo>
                <a:lnTo>
                  <a:pt x="157881" y="4551025"/>
                </a:lnTo>
                <a:lnTo>
                  <a:pt x="129563" y="4516097"/>
                </a:lnTo>
                <a:lnTo>
                  <a:pt x="103699" y="4479215"/>
                </a:lnTo>
                <a:lnTo>
                  <a:pt x="80410" y="4440503"/>
                </a:lnTo>
                <a:lnTo>
                  <a:pt x="59824" y="4400085"/>
                </a:lnTo>
                <a:lnTo>
                  <a:pt x="42063" y="4358086"/>
                </a:lnTo>
                <a:lnTo>
                  <a:pt x="27252" y="4314631"/>
                </a:lnTo>
                <a:lnTo>
                  <a:pt x="15516" y="4269843"/>
                </a:lnTo>
                <a:lnTo>
                  <a:pt x="6979" y="4223847"/>
                </a:lnTo>
                <a:lnTo>
                  <a:pt x="1765" y="4176768"/>
                </a:lnTo>
                <a:lnTo>
                  <a:pt x="0" y="4128731"/>
                </a:lnTo>
                <a:lnTo>
                  <a:pt x="0" y="643668"/>
                </a:lnTo>
                <a:close/>
              </a:path>
            </a:pathLst>
          </a:custGeom>
          <a:ln w="57150">
            <a:solidFill>
              <a:srgbClr val="70AD4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46224" y="1200403"/>
            <a:ext cx="1101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Audit</a:t>
            </a:r>
            <a:r>
              <a:rPr sz="1800" b="1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45" dirty="0">
                <a:solidFill>
                  <a:srgbClr val="444949"/>
                </a:solidFill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1744516" y="2545079"/>
            <a:ext cx="9042400" cy="2636520"/>
            <a:chOff x="1744516" y="2545079"/>
            <a:chExt cx="9042400" cy="2636520"/>
          </a:xfrm>
        </p:grpSpPr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6103" y="4450079"/>
              <a:ext cx="731520" cy="73151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96895" y="2849879"/>
              <a:ext cx="883919" cy="88696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24271" y="2545079"/>
              <a:ext cx="883920" cy="88392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6927" y="2721863"/>
              <a:ext cx="886968" cy="88391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99903" y="2731007"/>
              <a:ext cx="886968" cy="88392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47691" y="3734499"/>
              <a:ext cx="1292225" cy="716280"/>
            </a:xfrm>
            <a:custGeom>
              <a:avLst/>
              <a:gdLst/>
              <a:ahLst/>
              <a:cxnLst/>
              <a:rect l="l" t="t" r="r" b="b"/>
              <a:pathLst>
                <a:path w="1292225" h="716279">
                  <a:moveTo>
                    <a:pt x="0" y="715754"/>
                  </a:moveTo>
                  <a:lnTo>
                    <a:pt x="1291975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39666" y="3734499"/>
              <a:ext cx="0" cy="716280"/>
            </a:xfrm>
            <a:custGeom>
              <a:avLst/>
              <a:gdLst/>
              <a:ahLst/>
              <a:cxnLst/>
              <a:rect l="l" t="t" r="r" b="b"/>
              <a:pathLst>
                <a:path h="716279">
                  <a:moveTo>
                    <a:pt x="1" y="71575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996648" y="3428999"/>
              <a:ext cx="1335405" cy="1021715"/>
            </a:xfrm>
            <a:custGeom>
              <a:avLst/>
              <a:gdLst/>
              <a:ahLst/>
              <a:cxnLst/>
              <a:rect l="l" t="t" r="r" b="b"/>
              <a:pathLst>
                <a:path w="1335404" h="1021714">
                  <a:moveTo>
                    <a:pt x="1334995" y="1021254"/>
                  </a:moveTo>
                  <a:lnTo>
                    <a:pt x="43018" y="305500"/>
                  </a:lnTo>
                </a:path>
                <a:path w="1335404" h="1021714">
                  <a:moveTo>
                    <a:pt x="1334995" y="1021254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666638" y="3428999"/>
              <a:ext cx="1482090" cy="1021715"/>
            </a:xfrm>
            <a:custGeom>
              <a:avLst/>
              <a:gdLst/>
              <a:ahLst/>
              <a:cxnLst/>
              <a:rect l="l" t="t" r="r" b="b"/>
              <a:pathLst>
                <a:path w="1482090" h="1021714">
                  <a:moveTo>
                    <a:pt x="1481980" y="1021254"/>
                  </a:moveTo>
                  <a:lnTo>
                    <a:pt x="0" y="0"/>
                  </a:lnTo>
                </a:path>
                <a:path w="1482090" h="1021714">
                  <a:moveTo>
                    <a:pt x="1481980" y="1021254"/>
                  </a:moveTo>
                  <a:lnTo>
                    <a:pt x="47" y="176312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40592" y="3605311"/>
              <a:ext cx="190500" cy="845185"/>
            </a:xfrm>
            <a:custGeom>
              <a:avLst/>
              <a:gdLst/>
              <a:ahLst/>
              <a:cxnLst/>
              <a:rect l="l" t="t" r="r" b="b"/>
              <a:pathLst>
                <a:path w="190500" h="845185">
                  <a:moveTo>
                    <a:pt x="0" y="844942"/>
                  </a:moveTo>
                  <a:lnTo>
                    <a:pt x="189959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343177" y="3614780"/>
              <a:ext cx="0" cy="835660"/>
            </a:xfrm>
            <a:custGeom>
              <a:avLst/>
              <a:gdLst/>
              <a:ahLst/>
              <a:cxnLst/>
              <a:rect l="l" t="t" r="r" b="b"/>
              <a:pathLst>
                <a:path h="835660">
                  <a:moveTo>
                    <a:pt x="1" y="835473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0122437" y="5290820"/>
            <a:ext cx="4464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14768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 dirty="0"/>
              <a:t>AWS</a:t>
            </a:r>
            <a:r>
              <a:rPr spc="50" dirty="0"/>
              <a:t> </a:t>
            </a:r>
            <a:r>
              <a:rPr spc="-250" dirty="0"/>
              <a:t>Enterprise</a:t>
            </a:r>
            <a:r>
              <a:rPr spc="60" dirty="0"/>
              <a:t> </a:t>
            </a:r>
            <a:r>
              <a:rPr spc="-175" dirty="0"/>
              <a:t>Support</a:t>
            </a:r>
            <a:r>
              <a:rPr spc="50" dirty="0"/>
              <a:t> </a:t>
            </a:r>
            <a:r>
              <a:rPr spc="-440" dirty="0"/>
              <a:t>Plan</a:t>
            </a:r>
            <a:r>
              <a:rPr spc="60" dirty="0"/>
              <a:t> </a:t>
            </a:r>
            <a:r>
              <a:rPr spc="-125" dirty="0"/>
              <a:t>(24/7)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2643"/>
            <a:ext cx="9904095" cy="40144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Intended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used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5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mission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critical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1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9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Technical</a:t>
            </a:r>
            <a:r>
              <a:rPr sz="3825" spc="-17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Manager</a:t>
            </a:r>
            <a:r>
              <a:rPr sz="3825" spc="6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(TAM)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8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Concierge</a:t>
            </a:r>
            <a:r>
              <a:rPr sz="3825" spc="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38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Team</a:t>
            </a:r>
            <a:r>
              <a:rPr sz="3825" spc="6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(for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best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practices)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43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7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Management,</a:t>
            </a:r>
            <a:r>
              <a:rPr sz="3825" spc="-62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1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Well-Architected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3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Operations</a:t>
            </a:r>
            <a:r>
              <a:rPr sz="3825" spc="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8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Reviews</a:t>
            </a:r>
            <a:endParaRPr sz="3825" baseline="1089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05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u="sng" spc="-3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Ca</a:t>
            </a:r>
            <a:r>
              <a:rPr sz="2600" u="sng" spc="-229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2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600" u="sng" spc="6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600" u="sng" spc="-22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6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1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600" u="sng" spc="-10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600" u="sng" spc="-1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600" u="sng" spc="-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ti</a:t>
            </a:r>
            <a:r>
              <a:rPr sz="2600" u="sng" spc="-17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600" u="sng" spc="-20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2600" u="sng" spc="-38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: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955" dirty="0">
                <a:solidFill>
                  <a:srgbClr val="444949"/>
                </a:solidFill>
                <a:latin typeface="Microsoft Sans Serif"/>
                <a:cs typeface="Microsoft Sans Serif"/>
              </a:rPr>
              <a:t>…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Pr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30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225" spc="-27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3225" spc="-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225" spc="10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225" spc="-3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225" spc="-12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225" spc="-45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1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225" spc="-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225" spc="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29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&lt;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15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225" spc="-21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225" spc="-18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225" spc="8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225" spc="-4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3225" baseline="1291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7406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 dirty="0"/>
              <a:t>Acco</a:t>
            </a:r>
            <a:r>
              <a:rPr spc="-215" dirty="0"/>
              <a:t>u</a:t>
            </a:r>
            <a:r>
              <a:rPr spc="-285" dirty="0"/>
              <a:t>n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515" dirty="0"/>
              <a:t>B</a:t>
            </a:r>
            <a:r>
              <a:rPr spc="-425" dirty="0"/>
              <a:t>e</a:t>
            </a:r>
            <a:r>
              <a:rPr spc="-640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580" dirty="0"/>
              <a:t>a</a:t>
            </a:r>
            <a:r>
              <a:rPr spc="-170" dirty="0"/>
              <a:t>c</a:t>
            </a:r>
            <a:r>
              <a:rPr spc="-105" dirty="0"/>
              <a:t>t</a:t>
            </a:r>
            <a:r>
              <a:rPr spc="-185" dirty="0"/>
              <a:t>i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645" dirty="0"/>
              <a:t>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69290" y="1069339"/>
            <a:ext cx="9835515" cy="491744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ulti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usin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ganizations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SC</a:t>
            </a:r>
            <a:r>
              <a:rPr sz="3525" spc="-41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(se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tro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es)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rest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3525" spc="-4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8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Allocation</a:t>
            </a:r>
            <a:r>
              <a:rPr sz="3525" spc="-4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8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easy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guidelines: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MFA,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least-privilege,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policy,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rotation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CloudFormation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stacks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Trusted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insights,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adapted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1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0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4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3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record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API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620"/>
              </a:lnSpc>
              <a:spcBef>
                <a:spcPts val="1019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compromised: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rotate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2730500"/>
            <a:ext cx="9417685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spc="-90" dirty="0"/>
              <a:t>A</a:t>
            </a:r>
            <a:r>
              <a:rPr sz="6000" spc="305" dirty="0"/>
              <a:t>W</a:t>
            </a:r>
            <a:r>
              <a:rPr sz="6000" spc="-1190" dirty="0"/>
              <a:t>S</a:t>
            </a:r>
            <a:r>
              <a:rPr sz="6000" spc="-300" dirty="0"/>
              <a:t> </a:t>
            </a:r>
            <a:r>
              <a:rPr sz="6000" spc="-5" dirty="0"/>
              <a:t>A</a:t>
            </a:r>
            <a:r>
              <a:rPr sz="6000" dirty="0"/>
              <a:t>r</a:t>
            </a:r>
            <a:r>
              <a:rPr sz="6000" spc="-505" dirty="0"/>
              <a:t>c</a:t>
            </a:r>
            <a:r>
              <a:rPr sz="6000" spc="-405" dirty="0"/>
              <a:t>h</a:t>
            </a:r>
            <a:r>
              <a:rPr sz="6000" spc="-250" dirty="0"/>
              <a:t>i</a:t>
            </a:r>
            <a:r>
              <a:rPr sz="6000" spc="140" dirty="0"/>
              <a:t>t</a:t>
            </a:r>
            <a:r>
              <a:rPr sz="6000" spc="-470" dirty="0"/>
              <a:t>e</a:t>
            </a:r>
            <a:r>
              <a:rPr sz="6000" spc="-505" dirty="0"/>
              <a:t>c</a:t>
            </a:r>
            <a:r>
              <a:rPr sz="6000" spc="140" dirty="0"/>
              <a:t>t</a:t>
            </a:r>
            <a:r>
              <a:rPr sz="6000" spc="-250" dirty="0"/>
              <a:t>i</a:t>
            </a:r>
            <a:r>
              <a:rPr sz="6000" spc="-405" dirty="0"/>
              <a:t>n</a:t>
            </a:r>
            <a:r>
              <a:rPr sz="6000" spc="-780" dirty="0"/>
              <a:t>g</a:t>
            </a:r>
            <a:r>
              <a:rPr sz="6000" spc="65" dirty="0"/>
              <a:t> </a:t>
            </a:r>
            <a:r>
              <a:rPr sz="6000" spc="-315" dirty="0"/>
              <a:t>&amp;</a:t>
            </a:r>
            <a:r>
              <a:rPr sz="6000" spc="60" dirty="0"/>
              <a:t> </a:t>
            </a:r>
            <a:r>
              <a:rPr sz="6000" spc="-1070" dirty="0"/>
              <a:t>E</a:t>
            </a:r>
            <a:r>
              <a:rPr sz="6000" spc="-505" dirty="0"/>
              <a:t>c</a:t>
            </a:r>
            <a:r>
              <a:rPr sz="6000" spc="-90" dirty="0"/>
              <a:t>o</a:t>
            </a:r>
            <a:r>
              <a:rPr sz="6000" spc="-885" dirty="0"/>
              <a:t>s</a:t>
            </a:r>
            <a:r>
              <a:rPr sz="6000" spc="-505" dirty="0"/>
              <a:t>y</a:t>
            </a:r>
            <a:r>
              <a:rPr sz="6000" spc="-885" dirty="0"/>
              <a:t>s</a:t>
            </a:r>
            <a:r>
              <a:rPr sz="6000" spc="140" dirty="0"/>
              <a:t>t</a:t>
            </a:r>
            <a:r>
              <a:rPr sz="6000" spc="-470" dirty="0"/>
              <a:t>e</a:t>
            </a:r>
            <a:r>
              <a:rPr sz="6000" spc="-204" dirty="0"/>
              <a:t>m  </a:t>
            </a:r>
            <a:r>
              <a:rPr sz="6000" spc="-395" dirty="0"/>
              <a:t>Section</a:t>
            </a:r>
            <a:endParaRPr sz="6000"/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399530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80" dirty="0"/>
              <a:t>W</a:t>
            </a:r>
            <a:r>
              <a:rPr spc="20" dirty="0"/>
              <a:t>e</a:t>
            </a:r>
            <a:r>
              <a:rPr spc="-185" dirty="0"/>
              <a:t>l</a:t>
            </a:r>
            <a:r>
              <a:rPr spc="-180" dirty="0"/>
              <a:t>l</a:t>
            </a:r>
            <a:r>
              <a:rPr spc="-210" dirty="0"/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spc="-370" dirty="0"/>
              <a:t>c</a:t>
            </a:r>
            <a:r>
              <a:rPr spc="-285" dirty="0"/>
              <a:t>h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335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33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770" dirty="0"/>
              <a:t>F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335" dirty="0"/>
              <a:t>e</a:t>
            </a:r>
            <a:r>
              <a:rPr spc="-135" dirty="0"/>
              <a:t>w</a:t>
            </a:r>
            <a:r>
              <a:rPr spc="-65" dirty="0"/>
              <a:t>o</a:t>
            </a:r>
            <a:r>
              <a:rPr spc="170" dirty="0"/>
              <a:t>r</a:t>
            </a:r>
            <a:r>
              <a:rPr spc="-225" dirty="0"/>
              <a:t>k  </a:t>
            </a:r>
            <a:r>
              <a:rPr spc="-270" dirty="0"/>
              <a:t>General</a:t>
            </a:r>
            <a:r>
              <a:rPr spc="45" dirty="0"/>
              <a:t> </a:t>
            </a:r>
            <a:r>
              <a:rPr spc="-285" dirty="0"/>
              <a:t>Guiding</a:t>
            </a:r>
            <a:r>
              <a:rPr spc="40" dirty="0"/>
              <a:t> </a:t>
            </a:r>
            <a:r>
              <a:rPr spc="-300" dirty="0"/>
              <a:t>Principles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54404"/>
            <a:ext cx="8032750" cy="38773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experimentation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easier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evolutionary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ui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Simulate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flash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sale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days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10182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00" dirty="0"/>
              <a:t>B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700" dirty="0"/>
              <a:t>P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315" dirty="0"/>
              <a:t>Des</a:t>
            </a:r>
            <a:r>
              <a:rPr spc="-130" dirty="0"/>
              <a:t>i</a:t>
            </a:r>
            <a:r>
              <a:rPr spc="-575" dirty="0"/>
              <a:t>g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345" dirty="0"/>
              <a:t>n</a:t>
            </a:r>
            <a:r>
              <a:rPr spc="-315" dirty="0"/>
              <a:t>c</a:t>
            </a:r>
            <a:r>
              <a:rPr spc="-185" dirty="0"/>
              <a:t>i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490" dirty="0"/>
              <a:t>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519410" cy="455104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Scalability: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vertical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Disposable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disposable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easily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Service,</a:t>
            </a:r>
            <a:r>
              <a:rPr sz="2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Scaling…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Loose</a:t>
            </a: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Coupling: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5"/>
              </a:spcBef>
              <a:buFont typeface="Arial"/>
              <a:buChar char="•"/>
              <a:tabLst>
                <a:tab pos="698500" algn="l"/>
              </a:tabLst>
            </a:pPr>
            <a:r>
              <a:rPr sz="2400" i="1" spc="-160" dirty="0">
                <a:solidFill>
                  <a:srgbClr val="444949"/>
                </a:solidFill>
                <a:latin typeface="Arial"/>
                <a:cs typeface="Arial"/>
              </a:rPr>
              <a:t>Monolith</a:t>
            </a:r>
            <a:r>
              <a:rPr sz="2400" i="1" spc="-10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cat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become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gger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Break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sma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mp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component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should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cascade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components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Don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ju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serverless,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etc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399530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80" dirty="0"/>
              <a:t>W</a:t>
            </a:r>
            <a:r>
              <a:rPr spc="20" dirty="0"/>
              <a:t>e</a:t>
            </a:r>
            <a:r>
              <a:rPr spc="-185" dirty="0"/>
              <a:t>l</a:t>
            </a:r>
            <a:r>
              <a:rPr spc="-180" dirty="0"/>
              <a:t>l</a:t>
            </a:r>
            <a:r>
              <a:rPr spc="-210" dirty="0"/>
              <a:t> </a:t>
            </a:r>
            <a:r>
              <a:rPr dirty="0"/>
              <a:t>A</a:t>
            </a:r>
            <a:r>
              <a:rPr spc="-5" dirty="0"/>
              <a:t>r</a:t>
            </a:r>
            <a:r>
              <a:rPr spc="-370" dirty="0"/>
              <a:t>c</a:t>
            </a:r>
            <a:r>
              <a:rPr spc="-285" dirty="0"/>
              <a:t>h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335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33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770" dirty="0"/>
              <a:t>F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285" dirty="0"/>
              <a:t>m</a:t>
            </a:r>
            <a:r>
              <a:rPr spc="-335" dirty="0"/>
              <a:t>e</a:t>
            </a:r>
            <a:r>
              <a:rPr spc="-135" dirty="0"/>
              <a:t>w</a:t>
            </a:r>
            <a:r>
              <a:rPr spc="-65" dirty="0"/>
              <a:t>o</a:t>
            </a:r>
            <a:r>
              <a:rPr spc="170" dirty="0"/>
              <a:t>r</a:t>
            </a:r>
            <a:r>
              <a:rPr spc="-225" dirty="0"/>
              <a:t>k  </a:t>
            </a:r>
            <a:r>
              <a:rPr spc="-250" dirty="0"/>
              <a:t>5</a:t>
            </a:r>
            <a:r>
              <a:rPr spc="50" dirty="0"/>
              <a:t> </a:t>
            </a:r>
            <a:r>
              <a:rPr spc="-330" dirty="0"/>
              <a:t>Pillars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54404"/>
            <a:ext cx="9515475" cy="3609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1)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Excellence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2)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3)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Reliability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4)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Efficiency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5)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Optimization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24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They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5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are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4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not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3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something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to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0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balance,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or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8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trade-offs,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8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they’re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0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synergy</a:t>
            </a:r>
            <a:endParaRPr sz="4125" baseline="101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744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1)</a:t>
            </a:r>
            <a:r>
              <a:rPr spc="35" dirty="0"/>
              <a:t> </a:t>
            </a:r>
            <a:r>
              <a:rPr spc="-185" dirty="0"/>
              <a:t>Operational</a:t>
            </a:r>
            <a:r>
              <a:rPr spc="40" dirty="0"/>
              <a:t> </a:t>
            </a:r>
            <a:r>
              <a:rPr spc="-330" dirty="0"/>
              <a:t>Excellence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8203"/>
            <a:ext cx="10263505" cy="427672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business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value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5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4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ast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endParaRPr sz="2400">
              <a:latin typeface="Microsoft Sans Serif"/>
              <a:cs typeface="Microsoft Sans Serif"/>
            </a:endParaRPr>
          </a:p>
          <a:p>
            <a:pPr marL="698500" marR="38100" lvl="1" indent="-228600">
              <a:lnSpc>
                <a:spcPct val="80000"/>
              </a:lnSpc>
              <a:spcBef>
                <a:spcPts val="54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Annotate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documentation</a:t>
            </a:r>
            <a:r>
              <a:rPr sz="3525" spc="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annotated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documentation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build</a:t>
            </a:r>
            <a:endParaRPr sz="2400">
              <a:latin typeface="Microsoft Sans Serif"/>
              <a:cs typeface="Microsoft Sans Serif"/>
            </a:endParaRPr>
          </a:p>
          <a:p>
            <a:pPr marL="698500" marR="167640" lvl="1" indent="-228600">
              <a:lnSpc>
                <a:spcPct val="79200"/>
              </a:lnSpc>
              <a:spcBef>
                <a:spcPts val="53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frequent,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small,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reversible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can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reverse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400">
              <a:latin typeface="Microsoft Sans Serif"/>
              <a:cs typeface="Microsoft Sans Serif"/>
            </a:endParaRPr>
          </a:p>
          <a:p>
            <a:pPr marL="698500" marR="178435" lvl="1" indent="-228600">
              <a:lnSpc>
                <a:spcPts val="2300"/>
              </a:lnSpc>
              <a:spcBef>
                <a:spcPts val="484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Refine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procedures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frequently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ensure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team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members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are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familiar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0"/>
              </a:lnSpc>
              <a:spcBef>
                <a:spcPts val="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Anticipate</a:t>
            </a:r>
            <a:r>
              <a:rPr sz="3525" spc="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</a:t>
            </a:r>
            <a:r>
              <a:rPr sz="3525" spc="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operational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failures</a:t>
            </a:r>
            <a:endParaRPr sz="3525" baseline="1182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5125085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85" dirty="0"/>
              <a:t>Operational</a:t>
            </a:r>
            <a:r>
              <a:rPr spc="20" dirty="0"/>
              <a:t> </a:t>
            </a:r>
            <a:r>
              <a:rPr spc="-330" dirty="0"/>
              <a:t>Excellence </a:t>
            </a:r>
            <a:r>
              <a:rPr spc="-1155" dirty="0"/>
              <a:t> </a:t>
            </a:r>
            <a:r>
              <a:rPr spc="-240" dirty="0"/>
              <a:t>AWS</a:t>
            </a:r>
            <a:r>
              <a:rPr spc="50" dirty="0"/>
              <a:t> </a:t>
            </a:r>
            <a:r>
              <a:rPr spc="-35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3468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ep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673604"/>
            <a:ext cx="2761615" cy="732790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173480">
              <a:lnSpc>
                <a:spcPct val="100000"/>
              </a:lnSpc>
              <a:spcBef>
                <a:spcPts val="275"/>
              </a:spcBef>
            </a:pPr>
            <a:r>
              <a:rPr sz="1400" b="1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WS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 C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oud</a:t>
            </a: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4271772"/>
            <a:ext cx="2761615" cy="670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7348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WS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 C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oud</a:t>
            </a: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Evolve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0695" y="1926335"/>
            <a:ext cx="713232" cy="713232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20695" y="3499103"/>
            <a:ext cx="713232" cy="71628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077910" y="5814060"/>
            <a:ext cx="16008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WS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 C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oud</a:t>
            </a:r>
            <a:r>
              <a:rPr sz="1400" b="1" spc="-2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b="1" spc="-2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b="1" spc="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b="1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b="1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20695" y="5044439"/>
            <a:ext cx="713232" cy="713231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264991" y="2702052"/>
            <a:ext cx="861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337303" y="1944623"/>
            <a:ext cx="716279" cy="7162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264991" y="4287011"/>
            <a:ext cx="861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37303" y="3529584"/>
            <a:ext cx="716279" cy="716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6135664" y="4323588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339840" y="3550920"/>
            <a:ext cx="713232" cy="71627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7835579" y="4299204"/>
            <a:ext cx="152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241792" y="3526535"/>
            <a:ext cx="716279" cy="716280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9976040" y="4351020"/>
            <a:ext cx="7994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X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-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400" spc="-2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043159" y="3523488"/>
            <a:ext cx="713231" cy="71628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4123984" y="5826252"/>
            <a:ext cx="11385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CodeBuild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704753" y="5826252"/>
            <a:ext cx="13442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deC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37303" y="5047488"/>
            <a:ext cx="713231" cy="713231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019800" y="5047488"/>
            <a:ext cx="713231" cy="713231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7459930" y="5817108"/>
            <a:ext cx="12782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deDepl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y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741919" y="5044439"/>
            <a:ext cx="713231" cy="713231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183585" y="5817108"/>
            <a:ext cx="13519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CodePipeline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03664" y="5044439"/>
            <a:ext cx="713231" cy="713231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390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2)</a:t>
            </a:r>
            <a:r>
              <a:rPr spc="-10" dirty="0"/>
              <a:t> </a:t>
            </a:r>
            <a:r>
              <a:rPr spc="-280" dirty="0"/>
              <a:t>Security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4996"/>
            <a:ext cx="10182860" cy="1524000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241300" marR="685800" indent="-228600">
              <a:lnSpc>
                <a:spcPct val="692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assets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while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delivering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business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value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risk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assessments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mitigation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strategies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90"/>
              </a:lnSpc>
              <a:spcBef>
                <a:spcPts val="1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inci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71000"/>
              </a:lnSpc>
              <a:spcBef>
                <a:spcPts val="610"/>
              </a:spcBef>
              <a:buSzPct val="102564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925" spc="-12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Implement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  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strong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8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identity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0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foundation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Centralize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privilege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(or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 </a:t>
            </a:r>
            <a:r>
              <a:rPr sz="2000" spc="-5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eliminate)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reliance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long-term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credentials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Principle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least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privilege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74139" y="2839211"/>
            <a:ext cx="9617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24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2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traceability</a:t>
            </a:r>
            <a:r>
              <a:rPr sz="2925" spc="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logs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metrics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take</a:t>
            </a:r>
            <a:endParaRPr sz="20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4139" y="3040379"/>
            <a:ext cx="9625330" cy="236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ts val="2305"/>
              </a:lnSpc>
              <a:spcBef>
                <a:spcPts val="100"/>
              </a:spcBef>
            </a:pP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</a:t>
            </a:r>
            <a:endParaRPr sz="2000">
              <a:latin typeface="Microsoft Sans Serif"/>
              <a:cs typeface="Microsoft Sans Serif"/>
            </a:endParaRPr>
          </a:p>
          <a:p>
            <a:pPr marL="241300" marR="472440" indent="-228600">
              <a:lnSpc>
                <a:spcPct val="71000"/>
              </a:lnSpc>
              <a:spcBef>
                <a:spcPts val="600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9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Apply </a:t>
            </a:r>
            <a:r>
              <a:rPr sz="2925" spc="-14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 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at </a:t>
            </a:r>
            <a:r>
              <a:rPr sz="2925" spc="-19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925" spc="-18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20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layers</a:t>
            </a:r>
            <a:r>
              <a:rPr sz="2925" spc="-20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Like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edge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network,VPC,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subnet,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balancer,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instance, </a:t>
            </a:r>
            <a:r>
              <a:rPr sz="2000" spc="-5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sys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te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ppli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endParaRPr sz="20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095"/>
              </a:lnSpc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4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5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best</a:t>
            </a:r>
            <a:r>
              <a:rPr sz="2925" spc="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5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practices</a:t>
            </a:r>
            <a:endParaRPr sz="2925" baseline="1424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155"/>
              </a:lnSpc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8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7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925" spc="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1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transit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20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925" spc="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2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rest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925" spc="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Encryption,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tokenization,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endParaRPr sz="2000">
              <a:latin typeface="Microsoft Sans Serif"/>
              <a:cs typeface="Microsoft Sans Serif"/>
            </a:endParaRPr>
          </a:p>
          <a:p>
            <a:pPr marL="241300" marR="564515" indent="-228600">
              <a:lnSpc>
                <a:spcPct val="71000"/>
              </a:lnSpc>
              <a:spcBef>
                <a:spcPts val="550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20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Keep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1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people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25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away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925" spc="60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7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925" spc="4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eliminate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direct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manual </a:t>
            </a:r>
            <a:r>
              <a:rPr sz="20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processing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0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1000"/>
              </a:lnSpc>
              <a:spcBef>
                <a:spcPts val="480"/>
              </a:spcBef>
              <a:buSzPct val="102564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925" spc="-17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Prepare</a:t>
            </a:r>
            <a:r>
              <a:rPr sz="2925" spc="7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35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925" spc="6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17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events</a:t>
            </a:r>
            <a:r>
              <a:rPr sz="2925" spc="8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37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925" spc="52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incident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simulations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tools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 </a:t>
            </a:r>
            <a:r>
              <a:rPr sz="20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speed</a:t>
            </a:r>
            <a:r>
              <a:rPr sz="20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detection,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investigation,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</a:t>
            </a:r>
            <a:endParaRPr sz="20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31616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280" dirty="0"/>
              <a:t>Security</a:t>
            </a:r>
          </a:p>
          <a:p>
            <a:pPr marL="12700">
              <a:lnSpc>
                <a:spcPts val="5040"/>
              </a:lnSpc>
            </a:pPr>
            <a:r>
              <a:rPr spc="-240" dirty="0"/>
              <a:t>AWS</a:t>
            </a:r>
            <a:r>
              <a:rPr spc="-5" dirty="0"/>
              <a:t> </a:t>
            </a:r>
            <a:r>
              <a:rPr spc="-35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450596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Id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278380"/>
            <a:ext cx="273621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Detective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2936747"/>
            <a:ext cx="4167504" cy="653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Config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14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6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046220"/>
            <a:ext cx="238950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Protection: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16939" y="4933188"/>
            <a:ext cx="2616200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Incident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76678" y="1924811"/>
            <a:ext cx="32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77128" y="1298447"/>
            <a:ext cx="551687" cy="55168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146662" y="1915667"/>
            <a:ext cx="661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-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93280" y="1316736"/>
            <a:ext cx="551687" cy="551688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225665" y="1937003"/>
            <a:ext cx="8020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spc="-8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en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42376" y="1277111"/>
            <a:ext cx="551687" cy="55168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9280525" y="1952244"/>
            <a:ext cx="13887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Organizations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616440" y="1331975"/>
            <a:ext cx="551688" cy="5516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370832" y="2334767"/>
            <a:ext cx="551688" cy="55168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5648411" y="2936747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852159" y="2319527"/>
            <a:ext cx="551688" cy="551688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7051371" y="2948940"/>
            <a:ext cx="152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467600" y="2359151"/>
            <a:ext cx="551688" cy="551688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4638142" y="3826764"/>
            <a:ext cx="1450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986528" y="3221735"/>
            <a:ext cx="551688" cy="551688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6344862" y="3811523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562343" y="3233927"/>
            <a:ext cx="551688" cy="551688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7737033" y="3820667"/>
            <a:ext cx="84010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S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hield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860792" y="3209544"/>
            <a:ext cx="551688" cy="551687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9080231" y="3817620"/>
            <a:ext cx="7359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AF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171431" y="3206495"/>
            <a:ext cx="551687" cy="551687"/>
          </a:xfrm>
          <a:prstGeom prst="rect">
            <a:avLst/>
          </a:prstGeom>
        </p:spPr>
      </p:pic>
      <p:sp>
        <p:nvSpPr>
          <p:cNvPr id="31" name="object 31"/>
          <p:cNvSpPr txBox="1"/>
          <p:nvPr/>
        </p:nvSpPr>
        <p:spPr>
          <a:xfrm>
            <a:off x="9941614" y="3802379"/>
            <a:ext cx="1327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Inspector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0329671" y="3221735"/>
            <a:ext cx="551687" cy="551688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4054902" y="4725923"/>
            <a:ext cx="3517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MS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922776" y="4130040"/>
            <a:ext cx="551688" cy="551688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5385815" y="4145279"/>
            <a:ext cx="551688" cy="551688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5554775" y="4713732"/>
            <a:ext cx="19621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245363" y="4732020"/>
            <a:ext cx="2014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Balancing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(ELB)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8" name="object 3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94576" y="4166615"/>
            <a:ext cx="551687" cy="551688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8488105" y="4744211"/>
            <a:ext cx="9144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0" name="object 40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8662416" y="4206240"/>
            <a:ext cx="551687" cy="551688"/>
          </a:xfrm>
          <a:prstGeom prst="rect">
            <a:avLst/>
          </a:prstGeom>
        </p:spPr>
      </p:pic>
      <p:sp>
        <p:nvSpPr>
          <p:cNvPr id="41" name="object 41"/>
          <p:cNvSpPr txBox="1"/>
          <p:nvPr/>
        </p:nvSpPr>
        <p:spPr>
          <a:xfrm>
            <a:off x="9845931" y="4802123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2" name="object 42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0070592" y="4215384"/>
            <a:ext cx="551688" cy="551688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4050498" y="5734811"/>
            <a:ext cx="325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AM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4" name="object 44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3962400" y="5163311"/>
            <a:ext cx="551688" cy="551688"/>
          </a:xfrm>
          <a:prstGeom prst="rect">
            <a:avLst/>
          </a:prstGeom>
        </p:spPr>
      </p:pic>
      <p:sp>
        <p:nvSpPr>
          <p:cNvPr id="45" name="object 45"/>
          <p:cNvSpPr txBox="1"/>
          <p:nvPr/>
        </p:nvSpPr>
        <p:spPr>
          <a:xfrm>
            <a:off x="4972439" y="5798820"/>
            <a:ext cx="1565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Cl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ud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6" name="object 4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5413247" y="5166359"/>
            <a:ext cx="551688" cy="551688"/>
          </a:xfrm>
          <a:prstGeom prst="rect">
            <a:avLst/>
          </a:prstGeom>
        </p:spPr>
      </p:pic>
      <p:sp>
        <p:nvSpPr>
          <p:cNvPr id="47" name="object 47"/>
          <p:cNvSpPr txBox="1"/>
          <p:nvPr/>
        </p:nvSpPr>
        <p:spPr>
          <a:xfrm>
            <a:off x="6772830" y="5798820"/>
            <a:ext cx="20415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Events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8" name="object 48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7437119" y="5166359"/>
            <a:ext cx="551687" cy="5516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0012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785" dirty="0"/>
              <a:t>P</a:t>
            </a:r>
            <a:r>
              <a:rPr spc="-580" dirty="0"/>
              <a:t>a</a:t>
            </a:r>
            <a:r>
              <a:rPr spc="-640" dirty="0"/>
              <a:t>ss</a:t>
            </a:r>
            <a:r>
              <a:rPr spc="-135" dirty="0"/>
              <a:t>w</a:t>
            </a:r>
            <a:r>
              <a:rPr spc="-65" dirty="0"/>
              <a:t>o</a:t>
            </a:r>
            <a:r>
              <a:rPr spc="-5" dirty="0"/>
              <a:t>r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925" dirty="0"/>
              <a:t>P</a:t>
            </a:r>
            <a:r>
              <a:rPr spc="-65" dirty="0"/>
              <a:t>o</a:t>
            </a:r>
            <a:r>
              <a:rPr spc="-185" dirty="0"/>
              <a:t>li</a:t>
            </a:r>
            <a:r>
              <a:rPr spc="-370" dirty="0"/>
              <a:t>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10152380" cy="436181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Strong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mini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ngth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uir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eci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cha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acter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typ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es:</a:t>
            </a:r>
            <a:endParaRPr sz="24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0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29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numbers</a:t>
            </a:r>
            <a:endParaRPr sz="2000">
              <a:latin typeface="Microsoft Sans Serif"/>
              <a:cs typeface="Microsoft Sans Serif"/>
            </a:endParaRPr>
          </a:p>
          <a:p>
            <a:pPr marL="1155700" lvl="2" indent="-229235">
              <a:lnSpc>
                <a:spcPct val="100000"/>
              </a:lnSpc>
              <a:spcBef>
                <a:spcPts val="310"/>
              </a:spcBef>
              <a:buFont typeface="Arial"/>
              <a:buChar char="•"/>
              <a:tabLst>
                <a:tab pos="1155065" algn="l"/>
                <a:tab pos="1155700" algn="l"/>
              </a:tabLst>
            </a:pPr>
            <a:r>
              <a:rPr sz="20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non-alphanumeric</a:t>
            </a:r>
            <a:r>
              <a:rPr sz="20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characters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their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some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(password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expiration)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Pre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828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3)</a:t>
            </a:r>
            <a:r>
              <a:rPr spc="-25" dirty="0"/>
              <a:t> </a:t>
            </a:r>
            <a:r>
              <a:rPr spc="-270" dirty="0"/>
              <a:t>Reliability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10298430" cy="396557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241300" marR="732790" indent="-228600" algn="just">
              <a:lnSpc>
                <a:spcPts val="25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 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 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 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disruptions,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dynamically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acquire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computing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meet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demand,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mitigate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disruptions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such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misconfigurations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transient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issues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 algn="just">
              <a:lnSpc>
                <a:spcPts val="3105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nc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698500" marR="82550" lvl="1" indent="-228600" algn="just">
              <a:lnSpc>
                <a:spcPct val="80000"/>
              </a:lnSpc>
              <a:spcBef>
                <a:spcPts val="509"/>
              </a:spcBef>
              <a:buSzPct val="102325"/>
              <a:buFont typeface="Arial"/>
              <a:buChar char="•"/>
              <a:tabLst>
                <a:tab pos="698500" algn="l"/>
              </a:tabLst>
            </a:pPr>
            <a:r>
              <a:rPr sz="3225" spc="-27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Test 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 </a:t>
            </a:r>
            <a:r>
              <a:rPr sz="3225" spc="-1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procedures </a:t>
            </a:r>
            <a:r>
              <a:rPr sz="3225" spc="-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Use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simulate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failures </a:t>
            </a:r>
            <a:r>
              <a:rPr sz="22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recreate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ena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ha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fa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 algn="just">
              <a:lnSpc>
                <a:spcPts val="2580"/>
              </a:lnSpc>
              <a:buSzPct val="102325"/>
              <a:buFont typeface="Arial"/>
              <a:buChar char="•"/>
              <a:tabLst>
                <a:tab pos="698500" algn="l"/>
              </a:tabLst>
            </a:pP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Automatically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4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</a:t>
            </a:r>
            <a:r>
              <a:rPr sz="3225" spc="8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3225" spc="8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6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Anticipate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remediate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before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occur</a:t>
            </a:r>
            <a:endParaRPr sz="2200">
              <a:latin typeface="Microsoft Sans Serif"/>
              <a:cs typeface="Microsoft Sans Serif"/>
            </a:endParaRPr>
          </a:p>
          <a:p>
            <a:pPr marL="698500" marR="255270" lvl="1" indent="-228600">
              <a:lnSpc>
                <a:spcPct val="79100"/>
              </a:lnSpc>
              <a:spcBef>
                <a:spcPts val="540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3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3225" spc="-30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3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horizontally </a:t>
            </a:r>
            <a:r>
              <a:rPr sz="3225" spc="3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3225" spc="-23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5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aggregate</a:t>
            </a:r>
            <a:r>
              <a:rPr sz="3225" spc="-24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4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3225" spc="-23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9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 </a:t>
            </a:r>
            <a:r>
              <a:rPr sz="3225" spc="-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2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requests </a:t>
            </a:r>
            <a:r>
              <a:rPr sz="22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 </a:t>
            </a:r>
            <a:r>
              <a:rPr sz="2200" spc="-5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multiple,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smaller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ensure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don't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point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</a:t>
            </a:r>
            <a:endParaRPr sz="2200">
              <a:latin typeface="Microsoft Sans Serif"/>
              <a:cs typeface="Microsoft Sans Serif"/>
            </a:endParaRPr>
          </a:p>
          <a:p>
            <a:pPr marL="698500" marR="315595" lvl="1" indent="-228600">
              <a:lnSpc>
                <a:spcPts val="2110"/>
              </a:lnSpc>
              <a:spcBef>
                <a:spcPts val="465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16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Stop</a:t>
            </a:r>
            <a:r>
              <a:rPr sz="3225" spc="7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30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guessing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optimal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satisfy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without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or </a:t>
            </a:r>
            <a:r>
              <a:rPr sz="2200" spc="-5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vi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ni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70"/>
              </a:spcBef>
              <a:buSzPct val="102325"/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3225" spc="-28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7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5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3225" spc="6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12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</a:t>
            </a:r>
            <a:r>
              <a:rPr sz="3225" spc="7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225" spc="6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automation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316166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270" dirty="0"/>
              <a:t>Reliability</a:t>
            </a:r>
          </a:p>
          <a:p>
            <a:pPr marL="12700">
              <a:lnSpc>
                <a:spcPts val="5040"/>
              </a:lnSpc>
            </a:pPr>
            <a:r>
              <a:rPr spc="-240" dirty="0"/>
              <a:t>AWS</a:t>
            </a:r>
            <a:r>
              <a:rPr spc="-5" dirty="0"/>
              <a:t> </a:t>
            </a:r>
            <a:r>
              <a:rPr spc="-35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1831975" cy="421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Foundations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449067"/>
            <a:ext cx="3011805" cy="69596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R="347345" algn="r">
              <a:lnSpc>
                <a:spcPct val="100000"/>
              </a:lnSpc>
              <a:spcBef>
                <a:spcPts val="265"/>
              </a:spcBef>
            </a:pP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Ch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6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899916"/>
            <a:ext cx="312483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0">
              <a:lnSpc>
                <a:spcPts val="1415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285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5925" y="2473452"/>
            <a:ext cx="10128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Limits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45223" y="1716023"/>
            <a:ext cx="713231" cy="713231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8855" y="1716023"/>
            <a:ext cx="716280" cy="713231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832197" y="2497835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VPC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43855" y="1731264"/>
            <a:ext cx="713231" cy="71323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8103184" y="2470403"/>
            <a:ext cx="1525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Trusted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Advisor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10016" y="1737360"/>
            <a:ext cx="713231" cy="7132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545962" y="3863340"/>
            <a:ext cx="152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53000" y="3093720"/>
            <a:ext cx="713231" cy="713231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32703" y="3863340"/>
            <a:ext cx="11201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CloudTrail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36080" y="3093720"/>
            <a:ext cx="713231" cy="713231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422811" y="3848100"/>
            <a:ext cx="861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494776" y="3093720"/>
            <a:ext cx="716279" cy="7132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038855" y="3130295"/>
            <a:ext cx="716280" cy="71323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038855" y="4608576"/>
            <a:ext cx="716280" cy="713232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3088445" y="5341620"/>
            <a:ext cx="6178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k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560468" y="5378196"/>
            <a:ext cx="1565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Cl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ud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986528" y="4608576"/>
            <a:ext cx="713231" cy="713232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494776" y="4587240"/>
            <a:ext cx="716279" cy="713232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8170333" y="5320284"/>
            <a:ext cx="1366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Glacier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57416" y="4590288"/>
            <a:ext cx="713231" cy="713232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6703580" y="5323332"/>
            <a:ext cx="81978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z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3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825797" y="5384291"/>
            <a:ext cx="12966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Route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53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0116311" y="4587240"/>
            <a:ext cx="716279" cy="713232"/>
          </a:xfrm>
          <a:prstGeom prst="rect">
            <a:avLst/>
          </a:prstGeom>
        </p:spPr>
      </p:pic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746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4)</a:t>
            </a:r>
            <a:r>
              <a:rPr spc="35" dirty="0"/>
              <a:t> </a:t>
            </a:r>
            <a:r>
              <a:rPr spc="-300" dirty="0"/>
              <a:t>Performance</a:t>
            </a:r>
            <a:r>
              <a:rPr spc="45" dirty="0"/>
              <a:t> </a:t>
            </a:r>
            <a:r>
              <a:rPr spc="-330" dirty="0"/>
              <a:t>Efficiency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0261600" cy="4023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ct val="911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Includes</a:t>
            </a:r>
            <a:r>
              <a:rPr sz="2800" spc="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computing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3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efficiently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meet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requirements,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efficiency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hn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698500" marR="250190" lvl="1" indent="-228600">
              <a:lnSpc>
                <a:spcPts val="2590"/>
              </a:lnSpc>
              <a:spcBef>
                <a:spcPts val="58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Democratize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advanced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technologies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Advance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technologies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become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hence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focus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product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development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glo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mi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ym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ul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ions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serverless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architectures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Avoid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burden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Experiment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often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Easy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carry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comparative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testing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Me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ni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-3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pat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4954905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300" dirty="0"/>
              <a:t>Performance</a:t>
            </a:r>
            <a:r>
              <a:rPr spc="20" dirty="0"/>
              <a:t> </a:t>
            </a:r>
            <a:r>
              <a:rPr spc="-330" dirty="0"/>
              <a:t>Efficiency </a:t>
            </a:r>
            <a:r>
              <a:rPr spc="-1150" dirty="0"/>
              <a:t> </a:t>
            </a:r>
            <a:r>
              <a:rPr spc="-240" dirty="0"/>
              <a:t>AWS</a:t>
            </a:r>
            <a:r>
              <a:rPr spc="50" dirty="0"/>
              <a:t> </a:t>
            </a:r>
            <a:r>
              <a:rPr spc="-35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15157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Selection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445003"/>
            <a:ext cx="126682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ew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459988"/>
            <a:ext cx="17862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90211"/>
            <a:ext cx="154241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ff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4165" y="2229611"/>
            <a:ext cx="1289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70503" y="1444752"/>
            <a:ext cx="716279" cy="71323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087499" y="2193035"/>
            <a:ext cx="1955164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790575" marR="5080" indent="-77851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 Block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Store </a:t>
            </a:r>
            <a:r>
              <a:rPr sz="1400" spc="-30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(EBS)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08647" y="1459991"/>
            <a:ext cx="713231" cy="71627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53271" y="1459991"/>
            <a:ext cx="716279" cy="71627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149278" y="2193035"/>
            <a:ext cx="172402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442595" marR="5080" indent="-430530">
              <a:lnSpc>
                <a:spcPct val="101400"/>
              </a:lnSpc>
              <a:spcBef>
                <a:spcPts val="75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Simple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Storage </a:t>
            </a:r>
            <a:r>
              <a:rPr sz="1400" spc="-3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Service</a:t>
            </a:r>
            <a:r>
              <a:rPr sz="1400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(S3)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989576" y="1459991"/>
            <a:ext cx="713231" cy="716279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859539" y="2193035"/>
            <a:ext cx="97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238422" y="2263140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47959" y="1444752"/>
            <a:ext cx="716279" cy="71323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2845703" y="3339084"/>
            <a:ext cx="15659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Cl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ud</a:t>
            </a:r>
            <a:r>
              <a:rPr sz="1400" spc="-3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ma</a:t>
            </a:r>
            <a:r>
              <a:rPr sz="1400" spc="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i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70503" y="2569464"/>
            <a:ext cx="716279" cy="713231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95605" y="2868795"/>
            <a:ext cx="2222499" cy="3048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2864181" y="4451604"/>
            <a:ext cx="15284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CloudWatch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3270503" y="3678935"/>
            <a:ext cx="716279" cy="716280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989576" y="3697223"/>
            <a:ext cx="713231" cy="716280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4858518" y="4430267"/>
            <a:ext cx="97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160821" y="5591555"/>
            <a:ext cx="9372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RDS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270503" y="4773167"/>
            <a:ext cx="716279" cy="71323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610709" y="5591555"/>
            <a:ext cx="14700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ElastiCache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9" name="object 2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989576" y="4773167"/>
            <a:ext cx="713231" cy="713232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6536825" y="5622035"/>
            <a:ext cx="10566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S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ball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08647" y="4797552"/>
            <a:ext cx="713231" cy="713232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7945301" y="5594603"/>
            <a:ext cx="14509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CloudFront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3" name="object 3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14943" y="4797552"/>
            <a:ext cx="713231" cy="713232"/>
          </a:xfrm>
          <a:prstGeom prst="rect">
            <a:avLst/>
          </a:prstGeom>
        </p:spPr>
      </p:pic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7110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5)</a:t>
            </a:r>
            <a:r>
              <a:rPr spc="15" dirty="0"/>
              <a:t> </a:t>
            </a:r>
            <a:r>
              <a:rPr spc="-204" dirty="0"/>
              <a:t>Cost</a:t>
            </a:r>
            <a:r>
              <a:rPr spc="20" dirty="0"/>
              <a:t> </a:t>
            </a:r>
            <a:r>
              <a:rPr spc="-170" dirty="0"/>
              <a:t>Optimization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10343515" cy="421259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Includes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business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value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lowest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point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0"/>
              </a:lnSpc>
              <a:spcBef>
                <a:spcPts val="3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Adopt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consumption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mode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Measure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overall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efficiency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CloudWatch</a:t>
            </a:r>
            <a:endParaRPr sz="2400">
              <a:latin typeface="Microsoft Sans Serif"/>
              <a:cs typeface="Microsoft Sans Serif"/>
            </a:endParaRPr>
          </a:p>
          <a:p>
            <a:pPr marL="698500" marR="138430" lvl="1" indent="-228600">
              <a:lnSpc>
                <a:spcPts val="2300"/>
              </a:lnSpc>
              <a:spcBef>
                <a:spcPts val="52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Stop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spending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money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operations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does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enables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focus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organization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projects</a:t>
            </a:r>
            <a:endParaRPr sz="2400">
              <a:latin typeface="Microsoft Sans Serif"/>
              <a:cs typeface="Microsoft Sans Serif"/>
            </a:endParaRPr>
          </a:p>
          <a:p>
            <a:pPr marL="698500" marR="135255" lvl="1" indent="-228600">
              <a:lnSpc>
                <a:spcPct val="80000"/>
              </a:lnSpc>
              <a:spcBef>
                <a:spcPts val="50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Analyze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attribute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expenditure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Accurate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identification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4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measure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return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investment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(ROI)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sure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tags</a:t>
            </a:r>
            <a:endParaRPr sz="2400">
              <a:latin typeface="Microsoft Sans Serif"/>
              <a:cs typeface="Microsoft Sans Serif"/>
            </a:endParaRPr>
          </a:p>
          <a:p>
            <a:pPr marL="698500" marR="439420" lvl="1" indent="-228600">
              <a:lnSpc>
                <a:spcPct val="79600"/>
              </a:lnSpc>
              <a:spcBef>
                <a:spcPts val="5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6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ownership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As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operate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cloud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scale,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they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offer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per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transaction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4091304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00" dirty="0"/>
              <a:t>Cost</a:t>
            </a:r>
            <a:r>
              <a:rPr spc="-30" dirty="0"/>
              <a:t> </a:t>
            </a:r>
            <a:r>
              <a:rPr spc="-170" dirty="0"/>
              <a:t>Optimization </a:t>
            </a:r>
            <a:r>
              <a:rPr spc="-1150" dirty="0"/>
              <a:t> </a:t>
            </a:r>
            <a:r>
              <a:rPr spc="-240" dirty="0"/>
              <a:t>AWS</a:t>
            </a:r>
            <a:r>
              <a:rPr spc="45" dirty="0"/>
              <a:t> </a:t>
            </a:r>
            <a:r>
              <a:rPr spc="-350" dirty="0"/>
              <a:t>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354076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2445003"/>
            <a:ext cx="37084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Cost-Effective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16939" y="3459988"/>
            <a:ext cx="4318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16939" y="4490211"/>
            <a:ext cx="336740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861648" y="2211323"/>
            <a:ext cx="9715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60" dirty="0">
                <a:solidFill>
                  <a:srgbClr val="444949"/>
                </a:solidFill>
                <a:latin typeface="Calibri Light"/>
                <a:cs typeface="Calibri Light"/>
              </a:rPr>
              <a:t>A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W</a:t>
            </a:r>
            <a:r>
              <a:rPr sz="1400" b="0" dirty="0">
                <a:solidFill>
                  <a:srgbClr val="444949"/>
                </a:solidFill>
                <a:latin typeface="Calibri Light"/>
                <a:cs typeface="Calibri Light"/>
              </a:rPr>
              <a:t>S B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udg</a:t>
            </a:r>
            <a:r>
              <a:rPr sz="1400" b="0" spc="-15" dirty="0">
                <a:solidFill>
                  <a:srgbClr val="444949"/>
                </a:solidFill>
                <a:latin typeface="Calibri Light"/>
                <a:cs typeface="Calibri Light"/>
              </a:rPr>
              <a:t>e</a:t>
            </a:r>
            <a:r>
              <a:rPr sz="1400" b="0" dirty="0">
                <a:solidFill>
                  <a:srgbClr val="444949"/>
                </a:solidFill>
                <a:latin typeface="Calibri Light"/>
                <a:cs typeface="Calibri Light"/>
              </a:rPr>
              <a:t>ts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35666" y="2211323"/>
            <a:ext cx="2014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</a:t>
            </a:r>
            <a:r>
              <a:rPr sz="1400" b="0" spc="-1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</a:t>
            </a:r>
            <a:r>
              <a:rPr sz="1400" b="0" spc="-1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and</a:t>
            </a:r>
            <a:r>
              <a:rPr sz="1400" b="0" spc="-2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Usage</a:t>
            </a:r>
            <a:r>
              <a:rPr sz="1400" b="0" spc="-2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Report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34169" y="2211323"/>
            <a:ext cx="13411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</a:t>
            </a:r>
            <a:r>
              <a:rPr sz="1400" b="0" spc="-3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</a:t>
            </a:r>
            <a:r>
              <a:rPr sz="1400" b="0" spc="-4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Explorer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9576" y="1478280"/>
            <a:ext cx="713231" cy="71323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84264" y="1478280"/>
            <a:ext cx="716279" cy="713232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6592" y="1478280"/>
            <a:ext cx="716279" cy="71323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688363" y="2211323"/>
            <a:ext cx="20548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Reserved</a:t>
            </a:r>
            <a:r>
              <a:rPr sz="1400" b="0" spc="-3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Instance</a:t>
            </a:r>
            <a:r>
              <a:rPr sz="1400" b="0" spc="-3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Reporting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60152" y="1478280"/>
            <a:ext cx="713231" cy="71323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7320" y="2709672"/>
            <a:ext cx="472439" cy="47243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5035232" y="3135884"/>
            <a:ext cx="8566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Spot</a:t>
            </a:r>
            <a:r>
              <a:rPr sz="12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9" name="object 1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67143" y="2709672"/>
            <a:ext cx="472440" cy="472439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6532053" y="3135884"/>
            <a:ext cx="11449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v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ed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 in</a:t>
            </a:r>
            <a:r>
              <a:rPr sz="1200" spc="-1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200" spc="-20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200" spc="-5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200" spc="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2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528304" y="2590800"/>
            <a:ext cx="713231" cy="716279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8202248" y="3323844"/>
            <a:ext cx="1366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Amazon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S3</a:t>
            </a:r>
            <a:r>
              <a:rPr sz="14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Glacier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29028" y="5771388"/>
            <a:ext cx="152527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Trusted</a:t>
            </a:r>
            <a:r>
              <a:rPr sz="14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Advisor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4" name="object 2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632959" y="5038344"/>
            <a:ext cx="716279" cy="713232"/>
          </a:xfrm>
          <a:prstGeom prst="rect">
            <a:avLst/>
          </a:prstGeom>
        </p:spPr>
      </p:pic>
      <p:sp>
        <p:nvSpPr>
          <p:cNvPr id="25" name="object 25"/>
          <p:cNvSpPr txBox="1"/>
          <p:nvPr/>
        </p:nvSpPr>
        <p:spPr>
          <a:xfrm>
            <a:off x="5289157" y="4561332"/>
            <a:ext cx="128905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1400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577840" y="3791711"/>
            <a:ext cx="713232" cy="713232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336535" y="3791711"/>
            <a:ext cx="713231" cy="713232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7206493" y="4564379"/>
            <a:ext cx="97472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444949"/>
                </a:solidFill>
                <a:latin typeface="Calibri"/>
                <a:cs typeface="Calibri"/>
              </a:rPr>
              <a:t>L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400" spc="-10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400" dirty="0">
                <a:solidFill>
                  <a:srgbClr val="444949"/>
                </a:solidFill>
                <a:latin typeface="Calibri"/>
                <a:cs typeface="Calibri"/>
              </a:rPr>
              <a:t>bda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37080" y="5771388"/>
            <a:ext cx="20142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0" spc="-25" dirty="0">
                <a:solidFill>
                  <a:srgbClr val="444949"/>
                </a:solidFill>
                <a:latin typeface="Calibri Light"/>
                <a:cs typeface="Calibri Light"/>
              </a:rPr>
              <a:t>AWS</a:t>
            </a:r>
            <a:r>
              <a:rPr sz="1400" b="0" spc="-1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Cost</a:t>
            </a:r>
            <a:r>
              <a:rPr sz="1400" b="0" spc="-15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and</a:t>
            </a:r>
            <a:r>
              <a:rPr sz="1400" b="0" spc="-2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5" dirty="0">
                <a:solidFill>
                  <a:srgbClr val="444949"/>
                </a:solidFill>
                <a:latin typeface="Calibri Light"/>
                <a:cs typeface="Calibri Light"/>
              </a:rPr>
              <a:t>Usage</a:t>
            </a:r>
            <a:r>
              <a:rPr sz="1400" b="0" spc="-20" dirty="0">
                <a:solidFill>
                  <a:srgbClr val="444949"/>
                </a:solidFill>
                <a:latin typeface="Calibri Light"/>
                <a:cs typeface="Calibri Light"/>
              </a:rPr>
              <a:t> </a:t>
            </a:r>
            <a:r>
              <a:rPr sz="1400" b="0" spc="-10" dirty="0">
                <a:solidFill>
                  <a:srgbClr val="444949"/>
                </a:solidFill>
                <a:latin typeface="Calibri Light"/>
                <a:cs typeface="Calibri Light"/>
              </a:rPr>
              <a:t>Report</a:t>
            </a:r>
            <a:endParaRPr sz="1400">
              <a:latin typeface="Calibri Light"/>
              <a:cs typeface="Calibri Light"/>
            </a:endParaRPr>
          </a:p>
        </p:txBody>
      </p:sp>
      <p:pic>
        <p:nvPicPr>
          <p:cNvPr id="30" name="object 3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687311" y="5038344"/>
            <a:ext cx="713231" cy="713232"/>
          </a:xfrm>
          <a:prstGeom prst="rect">
            <a:avLst/>
          </a:prstGeom>
        </p:spPr>
      </p:pic>
      <p:pic>
        <p:nvPicPr>
          <p:cNvPr id="31" name="object 31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367517" y="5278449"/>
            <a:ext cx="2222500" cy="304799"/>
          </a:xfrm>
          <a:prstGeom prst="rect">
            <a:avLst/>
          </a:prstGeom>
        </p:spPr>
      </p:pic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025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A</a:t>
            </a:r>
            <a:r>
              <a:rPr spc="215" dirty="0"/>
              <a:t>W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-775" dirty="0"/>
              <a:t>E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645" dirty="0"/>
              <a:t>s</a:t>
            </a:r>
            <a:r>
              <a:rPr spc="-370" dirty="0"/>
              <a:t>y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75" dirty="0"/>
              <a:t>m</a:t>
            </a:r>
            <a:r>
              <a:rPr spc="5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355" dirty="0"/>
              <a:t>Fr</a:t>
            </a:r>
            <a:r>
              <a:rPr spc="-405" dirty="0"/>
              <a:t>e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135" dirty="0"/>
              <a:t>r</a:t>
            </a:r>
            <a:r>
              <a:rPr spc="-210" dirty="0"/>
              <a:t>e</a:t>
            </a:r>
            <a:r>
              <a:rPr spc="-640" dirty="0"/>
              <a:t>s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spc="-155" dirty="0"/>
              <a:t>r</a:t>
            </a:r>
            <a:r>
              <a:rPr spc="-220" dirty="0"/>
              <a:t>c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42643"/>
            <a:ext cx="9337675" cy="42310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84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825" spc="27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825" spc="-7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48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3825" spc="-1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825" spc="-46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3825" spc="-53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825" spc="-3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825" spc="7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u="sng" spc="-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</a:t>
            </a:r>
            <a:r>
              <a:rPr sz="2600" u="sng" spc="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600" u="sng" spc="-1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2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//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6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2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600" u="sng" spc="-3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6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600" u="sng" spc="-3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600" u="sng" spc="-3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z</a:t>
            </a:r>
            <a:r>
              <a:rPr sz="26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600" u="sng" spc="-2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n.c</a:t>
            </a:r>
            <a:r>
              <a:rPr sz="26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6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2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600" u="sng" spc="-1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2600" u="sng" spc="-11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l</a:t>
            </a:r>
            <a:r>
              <a:rPr sz="2600" u="sng" spc="-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2600" u="sng" spc="-3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g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600" u="sng" spc="-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600" u="sng" spc="-38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600" u="sng" spc="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8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825" spc="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4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Forums</a:t>
            </a:r>
            <a:r>
              <a:rPr sz="3825" spc="12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(community):</a:t>
            </a:r>
            <a:r>
              <a:rPr sz="2550" spc="8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600" u="sng" spc="-17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https://forums.aws.amazon.com/index.jspa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825" spc="-30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3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Whitepapers</a:t>
            </a:r>
            <a:r>
              <a:rPr sz="3825" spc="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5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3825" spc="89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62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Guides:</a:t>
            </a:r>
            <a:r>
              <a:rPr sz="2550" spc="75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600" u="sng" spc="-1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https://aws.amazon.com/whitepapers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85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825" spc="104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13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</a:t>
            </a:r>
            <a:r>
              <a:rPr sz="3825" spc="9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Starts:</a:t>
            </a:r>
            <a:r>
              <a:rPr sz="2550" spc="70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600" u="sng" spc="-15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https://aws.amazon.com/quickstart/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Automated,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gold-standard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deployments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Exa</a:t>
            </a: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18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200" spc="-4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u="sng" spc="-1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</a:t>
            </a:r>
            <a:r>
              <a:rPr sz="2200" u="sng" spc="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tt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200" u="sng" spc="-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200" u="sng" spc="-22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2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//</a:t>
            </a:r>
            <a:r>
              <a:rPr sz="2200" u="sng" spc="-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f</a:t>
            </a:r>
            <a:r>
              <a:rPr sz="2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200" u="sng" spc="-229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.</a:t>
            </a:r>
            <a:r>
              <a:rPr sz="2200" u="sng" spc="-3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200" u="sng" spc="-3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w</a:t>
            </a:r>
            <a:r>
              <a:rPr sz="2200" u="sng" spc="-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200" u="sng" spc="-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/</a:t>
            </a:r>
            <a:r>
              <a:rPr sz="2200" u="sng" spc="-3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P</a:t>
            </a:r>
            <a:r>
              <a:rPr sz="2200" u="sng" spc="-16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3</a:t>
            </a:r>
            <a:r>
              <a:rPr sz="2200" u="sng" spc="-1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200" u="sng" spc="-1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22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2200" u="sng" spc="-6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?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200" u="sng" spc="-9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200" u="sng" spc="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=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q</a:t>
            </a:r>
            <a:r>
              <a:rPr sz="2200" u="sng" spc="-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2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_</a:t>
            </a:r>
            <a:r>
              <a:rPr sz="2200" u="sng" spc="-1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200" u="sng" spc="-2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2200" u="sng" spc="-12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&amp;</a:t>
            </a:r>
            <a:r>
              <a:rPr sz="2200" u="sng" spc="4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2200" u="sng" spc="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sng" spc="-17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k</a:t>
            </a:r>
            <a:r>
              <a:rPr sz="2200" u="sng" spc="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=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q</a:t>
            </a:r>
            <a:r>
              <a:rPr sz="2200" u="sng" spc="-33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22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_</a:t>
            </a:r>
            <a:r>
              <a:rPr sz="2200" u="sng" spc="-15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c</a:t>
            </a:r>
            <a:r>
              <a:rPr sz="2200" u="sng" spc="-29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200" u="sng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2200" u="sng" spc="-105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d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370"/>
              </a:spcBef>
              <a:buSzPct val="101960"/>
              <a:buFont typeface="Arial"/>
              <a:buChar char="•"/>
              <a:tabLst>
                <a:tab pos="241300" algn="l"/>
              </a:tabLst>
            </a:pPr>
            <a:r>
              <a:rPr sz="3825" spc="-150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825" spc="37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825" spc="-225" baseline="1089" dirty="0">
                <a:solidFill>
                  <a:srgbClr val="444949"/>
                </a:solidFill>
                <a:latin typeface="Microsoft Sans Serif"/>
                <a:cs typeface="Microsoft Sans Serif"/>
              </a:rPr>
              <a:t>Solutions:</a:t>
            </a:r>
            <a:r>
              <a:rPr sz="2550" spc="30" dirty="0">
                <a:solidFill>
                  <a:srgbClr val="0563C1"/>
                </a:solidFill>
                <a:latin typeface="Microsoft Sans Serif"/>
                <a:cs typeface="Microsoft Sans Serif"/>
              </a:rPr>
              <a:t> </a:t>
            </a:r>
            <a:r>
              <a:rPr sz="2600" u="sng" spc="-16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https://aws.amazon.com/solutions/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Vetted</a:t>
            </a:r>
            <a:r>
              <a:rPr sz="22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Technology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Solutions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Ex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secure,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multi-account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environment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Clr>
                <a:srgbClr val="444949"/>
              </a:buClr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u="sng" spc="-140" dirty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Microsoft Sans Serif"/>
                <a:cs typeface="Microsoft Sans Serif"/>
              </a:rPr>
              <a:t>https://aws.amazon.com/solutions/implementations/aws-landing-zone/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114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M</a:t>
            </a:r>
            <a:r>
              <a:rPr spc="-204" dirty="0"/>
              <a:t>u</a:t>
            </a:r>
            <a:r>
              <a:rPr spc="-185" dirty="0"/>
              <a:t>l</a:t>
            </a:r>
            <a:r>
              <a:rPr spc="100" dirty="0"/>
              <a:t>t</a:t>
            </a:r>
            <a:r>
              <a:rPr spc="-180" dirty="0"/>
              <a:t>i</a:t>
            </a:r>
            <a:r>
              <a:rPr spc="50" dirty="0"/>
              <a:t> </a:t>
            </a:r>
            <a:r>
              <a:rPr spc="-770" dirty="0"/>
              <a:t>F</a:t>
            </a:r>
            <a:r>
              <a:rPr spc="-575" dirty="0"/>
              <a:t>a</a:t>
            </a:r>
            <a:r>
              <a:rPr spc="-170" dirty="0"/>
              <a:t>c</a:t>
            </a:r>
            <a:r>
              <a:rPr spc="-100" dirty="0"/>
              <a:t>t</a:t>
            </a:r>
            <a:r>
              <a:rPr spc="-35" dirty="0"/>
              <a:t>or</a:t>
            </a:r>
            <a:r>
              <a:rPr spc="-215" dirty="0"/>
              <a:t> </a:t>
            </a:r>
            <a:r>
              <a:rPr spc="-160" dirty="0"/>
              <a:t>A</a:t>
            </a:r>
            <a:r>
              <a:rPr spc="-130" dirty="0"/>
              <a:t>u</a:t>
            </a:r>
            <a:r>
              <a:rPr spc="100" dirty="0"/>
              <a:t>t</a:t>
            </a:r>
            <a:r>
              <a:rPr spc="-290" dirty="0"/>
              <a:t>h</a:t>
            </a:r>
            <a:r>
              <a:rPr spc="-335" dirty="0"/>
              <a:t>e</a:t>
            </a:r>
            <a:r>
              <a:rPr spc="-290" dirty="0"/>
              <a:t>n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445" dirty="0"/>
              <a:t>c</a:t>
            </a:r>
            <a:r>
              <a:rPr spc="-500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on</a:t>
            </a:r>
            <a:r>
              <a:rPr spc="8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229" dirty="0"/>
              <a:t>M</a:t>
            </a:r>
            <a:r>
              <a:rPr spc="-944" dirty="0"/>
              <a:t>F</a:t>
            </a:r>
            <a:r>
              <a:rPr dirty="0"/>
              <a:t>A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5871" y="240791"/>
            <a:ext cx="1085087" cy="108508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16938" y="1414779"/>
            <a:ext cx="8498840" cy="18637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cces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cco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ossi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delete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want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6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i="1" spc="-310" dirty="0">
                <a:solidFill>
                  <a:srgbClr val="444949"/>
                </a:solidFill>
                <a:latin typeface="Arial"/>
                <a:cs typeface="Arial"/>
              </a:rPr>
              <a:t>y</a:t>
            </a:r>
            <a:r>
              <a:rPr sz="2800" i="1" spc="-35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2800" i="1" spc="-275" dirty="0">
                <a:solidFill>
                  <a:srgbClr val="444949"/>
                </a:solidFill>
                <a:latin typeface="Arial"/>
                <a:cs typeface="Arial"/>
              </a:rPr>
              <a:t>u</a:t>
            </a:r>
            <a:r>
              <a:rPr sz="2800" i="1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800" i="1" spc="-204" dirty="0">
                <a:solidFill>
                  <a:srgbClr val="444949"/>
                </a:solidFill>
                <a:latin typeface="Arial"/>
                <a:cs typeface="Arial"/>
              </a:rPr>
              <a:t>k</a:t>
            </a:r>
            <a:r>
              <a:rPr sz="2800" i="1" spc="-270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r>
              <a:rPr sz="2800" i="1" spc="-34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2800" i="1" spc="-300" dirty="0">
                <a:solidFill>
                  <a:srgbClr val="444949"/>
                </a:solidFill>
                <a:latin typeface="Arial"/>
                <a:cs typeface="Arial"/>
              </a:rPr>
              <a:t>w</a:t>
            </a:r>
            <a:r>
              <a:rPr sz="2800" i="1" spc="-5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i="1" spc="-310" dirty="0">
                <a:solidFill>
                  <a:srgbClr val="444949"/>
                </a:solidFill>
                <a:latin typeface="Arial"/>
                <a:cs typeface="Arial"/>
              </a:rPr>
              <a:t>y</a:t>
            </a:r>
            <a:r>
              <a:rPr sz="2800" i="1" spc="-35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2800" i="1" spc="-275" dirty="0">
                <a:solidFill>
                  <a:srgbClr val="444949"/>
                </a:solidFill>
                <a:latin typeface="Arial"/>
                <a:cs typeface="Arial"/>
              </a:rPr>
              <a:t>u</a:t>
            </a:r>
            <a:r>
              <a:rPr sz="2800" i="1" dirty="0">
                <a:solidFill>
                  <a:srgbClr val="444949"/>
                </a:solidFill>
                <a:latin typeface="Arial"/>
                <a:cs typeface="Arial"/>
              </a:rPr>
              <a:t> </a:t>
            </a:r>
            <a:r>
              <a:rPr sz="2800" i="1" spc="-340" dirty="0">
                <a:solidFill>
                  <a:srgbClr val="444949"/>
                </a:solidFill>
                <a:latin typeface="Arial"/>
                <a:cs typeface="Arial"/>
              </a:rPr>
              <a:t>o</a:t>
            </a:r>
            <a:r>
              <a:rPr sz="2800" i="1" spc="-300" dirty="0">
                <a:solidFill>
                  <a:srgbClr val="444949"/>
                </a:solidFill>
                <a:latin typeface="Arial"/>
                <a:cs typeface="Arial"/>
              </a:rPr>
              <a:t>w</a:t>
            </a:r>
            <a:r>
              <a:rPr sz="2800" i="1" spc="-275" dirty="0">
                <a:solidFill>
                  <a:srgbClr val="444949"/>
                </a:solidFill>
                <a:latin typeface="Arial"/>
                <a:cs typeface="Arial"/>
              </a:rPr>
              <a:t>n</a:t>
            </a:r>
            <a:endParaRPr sz="2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67127" y="3578352"/>
            <a:ext cx="731519" cy="73152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916938" y="4309799"/>
            <a:ext cx="9454515" cy="139509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355725">
              <a:lnSpc>
                <a:spcPct val="100000"/>
              </a:lnSpc>
              <a:spcBef>
                <a:spcPts val="985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Alice</a:t>
            </a: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ts val="3125"/>
              </a:lnSpc>
              <a:spcBef>
                <a:spcPts val="14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benefit</a:t>
            </a:r>
            <a:r>
              <a:rPr sz="4125" spc="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MFA: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>
              <a:lnSpc>
                <a:spcPts val="3185"/>
              </a:lnSpc>
            </a:pPr>
            <a:r>
              <a:rPr sz="2800" u="sng" spc="-11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if</a:t>
            </a:r>
            <a:r>
              <a:rPr sz="28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3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28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0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password</a:t>
            </a:r>
            <a:r>
              <a:rPr sz="28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is</a:t>
            </a:r>
            <a:r>
              <a:rPr sz="28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1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stolen</a:t>
            </a:r>
            <a:r>
              <a:rPr sz="28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or</a:t>
            </a:r>
            <a:r>
              <a:rPr sz="28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hacked,</a:t>
            </a:r>
            <a:r>
              <a:rPr sz="2800" u="sng" spc="-19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114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the</a:t>
            </a:r>
            <a:r>
              <a:rPr sz="2800" u="sng" spc="3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17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account</a:t>
            </a:r>
            <a:r>
              <a:rPr sz="2800" u="sng" spc="3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26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is</a:t>
            </a:r>
            <a:r>
              <a:rPr sz="2800" u="sng" spc="2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not</a:t>
            </a:r>
            <a:r>
              <a:rPr sz="2800" u="sng" spc="4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2800" u="sng" spc="-155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compromised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71956" y="3760723"/>
            <a:ext cx="2533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3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122705" y="3913123"/>
            <a:ext cx="927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P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as</a:t>
            </a: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w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d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64935" y="3669791"/>
            <a:ext cx="822960" cy="82600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7556065" y="3822700"/>
            <a:ext cx="3810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5" dirty="0">
                <a:solidFill>
                  <a:srgbClr val="444949"/>
                </a:solidFill>
                <a:latin typeface="Calibri"/>
                <a:cs typeface="Calibri"/>
              </a:rPr>
              <a:t>=&gt;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78795" y="3913123"/>
            <a:ext cx="1506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Successful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login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39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M</a:t>
            </a:r>
            <a:r>
              <a:rPr spc="-944" dirty="0"/>
              <a:t>F</a:t>
            </a:r>
            <a:r>
              <a:rPr dirty="0"/>
              <a:t>A</a:t>
            </a:r>
            <a:r>
              <a:rPr spc="55" dirty="0"/>
              <a:t> </a:t>
            </a:r>
            <a:r>
              <a:rPr spc="-215" dirty="0"/>
              <a:t>d</a:t>
            </a:r>
            <a:r>
              <a:rPr spc="-335" dirty="0"/>
              <a:t>e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35" dirty="0"/>
              <a:t>o</a:t>
            </a:r>
            <a:r>
              <a:rPr spc="-145" dirty="0"/>
              <a:t>p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</a:t>
            </a:r>
            <a:r>
              <a:rPr spc="-175" dirty="0"/>
              <a:t>n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15" dirty="0"/>
              <a:t>A</a:t>
            </a:r>
            <a:r>
              <a:rPr spc="-245" dirty="0"/>
              <a:t>WS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72889" y="1377188"/>
            <a:ext cx="9483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18025" algn="l"/>
              </a:tabLst>
            </a:pP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Virtual</a:t>
            </a:r>
            <a:r>
              <a:rPr sz="2400" b="1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444949"/>
                </a:solidFill>
                <a:latin typeface="Calibri"/>
                <a:cs typeface="Calibri"/>
              </a:rPr>
              <a:t>MFA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 device	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Universal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2nd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Factor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(U2F)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Security </a:t>
            </a: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7379" y="2050513"/>
            <a:ext cx="1293542" cy="229603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62973" y="4601971"/>
            <a:ext cx="2062480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125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Google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Authenticator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(phone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only)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459140" y="2050513"/>
            <a:ext cx="1293544" cy="230077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81078" y="4589779"/>
            <a:ext cx="1318895" cy="568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ts val="2135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Authy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(multi-device)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58653" y="4537964"/>
            <a:ext cx="27412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YubiKey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by 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Yubico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(3</a:t>
            </a:r>
            <a:r>
              <a:rPr sz="1800" spc="-15" baseline="23148" dirty="0">
                <a:solidFill>
                  <a:srgbClr val="444949"/>
                </a:solidFill>
                <a:latin typeface="Calibri"/>
                <a:cs typeface="Calibri"/>
              </a:rPr>
              <a:t>rd</a:t>
            </a:r>
            <a:r>
              <a:rPr sz="1800" spc="187" baseline="23148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party)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5002" y="2050513"/>
            <a:ext cx="2278487" cy="1998182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70774" y="5488758"/>
            <a:ext cx="4545330" cy="371475"/>
          </a:xfrm>
          <a:prstGeom prst="rect">
            <a:avLst/>
          </a:prstGeom>
          <a:ln w="12700">
            <a:solidFill>
              <a:srgbClr val="3B67BC"/>
            </a:solidFill>
          </a:ln>
        </p:spPr>
        <p:txBody>
          <a:bodyPr vert="horz" wrap="square" lIns="0" tIns="34290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27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Support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multiple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tokens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on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single</a:t>
            </a:r>
            <a:r>
              <a:rPr sz="1800" spc="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device.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2" name="object 12"/>
          <p:cNvSpPr txBox="1"/>
          <p:nvPr/>
        </p:nvSpPr>
        <p:spPr>
          <a:xfrm>
            <a:off x="6761712" y="5354380"/>
            <a:ext cx="3963670" cy="646430"/>
          </a:xfrm>
          <a:prstGeom prst="rect">
            <a:avLst/>
          </a:prstGeom>
          <a:ln w="12700">
            <a:solidFill>
              <a:srgbClr val="3B67BC"/>
            </a:solidFill>
          </a:ln>
        </p:spPr>
        <p:txBody>
          <a:bodyPr vert="horz" wrap="square" lIns="0" tIns="50800" rIns="0" bIns="0" rtlCol="0">
            <a:spAutoFit/>
          </a:bodyPr>
          <a:lstStyle/>
          <a:p>
            <a:pPr marL="90805" marR="151130">
              <a:lnSpc>
                <a:spcPts val="2090"/>
              </a:lnSpc>
              <a:spcBef>
                <a:spcPts val="4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Support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multiple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root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IAM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users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using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a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single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security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39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M</a:t>
            </a:r>
            <a:r>
              <a:rPr spc="-944" dirty="0"/>
              <a:t>F</a:t>
            </a:r>
            <a:r>
              <a:rPr dirty="0"/>
              <a:t>A</a:t>
            </a:r>
            <a:r>
              <a:rPr spc="55" dirty="0"/>
              <a:t> </a:t>
            </a:r>
            <a:r>
              <a:rPr spc="-215" dirty="0"/>
              <a:t>d</a:t>
            </a:r>
            <a:r>
              <a:rPr spc="-335" dirty="0"/>
              <a:t>e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35" dirty="0"/>
              <a:t>o</a:t>
            </a:r>
            <a:r>
              <a:rPr spc="-145" dirty="0"/>
              <a:t>p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</a:t>
            </a:r>
            <a:r>
              <a:rPr spc="-175" dirty="0"/>
              <a:t>n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15" dirty="0"/>
              <a:t>A</a:t>
            </a:r>
            <a:r>
              <a:rPr spc="-245" dirty="0"/>
              <a:t>WS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76145" y="2940884"/>
            <a:ext cx="2218353" cy="125034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991251" y="1678940"/>
            <a:ext cx="38798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Hardware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Fob</a:t>
            </a: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444949"/>
                </a:solidFill>
                <a:latin typeface="Calibri"/>
                <a:cs typeface="Calibri"/>
              </a:rPr>
              <a:t>MFA</a:t>
            </a: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Device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7878" y="4498340"/>
            <a:ext cx="30041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Provided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by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Gemalto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(3</a:t>
            </a:r>
            <a:r>
              <a:rPr sz="1800" spc="-15" baseline="23148" dirty="0">
                <a:solidFill>
                  <a:srgbClr val="444949"/>
                </a:solidFill>
                <a:latin typeface="Calibri"/>
                <a:cs typeface="Calibri"/>
              </a:rPr>
              <a:t>rd</a:t>
            </a:r>
            <a:r>
              <a:rPr sz="1800" spc="179" baseline="23148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party)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34458" y="2911986"/>
            <a:ext cx="1959209" cy="103402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758206" y="1599691"/>
            <a:ext cx="431292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11225" marR="5080" indent="-899160">
              <a:lnSpc>
                <a:spcPct val="100800"/>
              </a:lnSpc>
              <a:spcBef>
                <a:spcPts val="75"/>
              </a:spcBef>
            </a:pP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Hardware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25" dirty="0">
                <a:solidFill>
                  <a:srgbClr val="444949"/>
                </a:solidFill>
                <a:latin typeface="Calibri"/>
                <a:cs typeface="Calibri"/>
              </a:rPr>
              <a:t>Key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 Fob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0" dirty="0">
                <a:solidFill>
                  <a:srgbClr val="444949"/>
                </a:solidFill>
                <a:latin typeface="Calibri"/>
                <a:cs typeface="Calibri"/>
              </a:rPr>
              <a:t>MFA</a:t>
            </a:r>
            <a:r>
              <a:rPr sz="2400" b="1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Device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 for </a:t>
            </a:r>
            <a:r>
              <a:rPr sz="2400" b="1" spc="-5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4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GovCloud</a:t>
            </a:r>
            <a:r>
              <a:rPr sz="2400" b="1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(US)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7396618" y="4498340"/>
            <a:ext cx="3220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Provided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by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SurePassID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(3</a:t>
            </a:r>
            <a:r>
              <a:rPr sz="1800" spc="-15" baseline="23148" dirty="0">
                <a:solidFill>
                  <a:srgbClr val="444949"/>
                </a:solidFill>
                <a:latin typeface="Calibri"/>
                <a:cs typeface="Calibri"/>
              </a:rPr>
              <a:t>rd</a:t>
            </a:r>
            <a:r>
              <a:rPr sz="1800" spc="187" baseline="23148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party)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4655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H</a:t>
            </a:r>
            <a:r>
              <a:rPr spc="-100" dirty="0"/>
              <a:t>o</a:t>
            </a:r>
            <a:r>
              <a:rPr spc="-65" dirty="0"/>
              <a:t>w</a:t>
            </a:r>
            <a:r>
              <a:rPr spc="55" dirty="0"/>
              <a:t> 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285" dirty="0"/>
              <a:t>u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170" dirty="0"/>
              <a:t>r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370" dirty="0"/>
              <a:t>cc</a:t>
            </a:r>
            <a:r>
              <a:rPr spc="-340" dirty="0"/>
              <a:t>e</a:t>
            </a:r>
            <a:r>
              <a:rPr spc="-645" dirty="0"/>
              <a:t>ss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380" dirty="0"/>
              <a:t>W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9430385" cy="422402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Management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(protected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password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MFA)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Command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Line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Interface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(CLI):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Developer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Kit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(SDK)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code: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protected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keys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cces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eys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3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Access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42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Keys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5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are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4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secret,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1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just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3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like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password.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Don’t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1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share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5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them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~=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~=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7856" y="243840"/>
            <a:ext cx="1075944" cy="107899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1855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5" dirty="0"/>
              <a:t>(</a:t>
            </a:r>
            <a:r>
              <a:rPr spc="-770" dirty="0"/>
              <a:t>F</a:t>
            </a:r>
            <a:r>
              <a:rPr spc="-575" dirty="0"/>
              <a:t>a</a:t>
            </a:r>
            <a:r>
              <a:rPr spc="-375" dirty="0"/>
              <a:t>k</a:t>
            </a:r>
            <a:r>
              <a:rPr spc="-210" dirty="0"/>
              <a:t>e</a:t>
            </a:r>
            <a:r>
              <a:rPr spc="-130" dirty="0"/>
              <a:t>)</a:t>
            </a:r>
            <a:r>
              <a:rPr spc="-210" dirty="0"/>
              <a:t> </a:t>
            </a:r>
            <a:r>
              <a:rPr dirty="0"/>
              <a:t>A</a:t>
            </a:r>
            <a:r>
              <a:rPr spc="-370" dirty="0"/>
              <a:t>cc</a:t>
            </a:r>
            <a:r>
              <a:rPr spc="-550" dirty="0"/>
              <a:t>es</a:t>
            </a:r>
            <a:r>
              <a:rPr spc="-525" dirty="0"/>
              <a:t>s</a:t>
            </a:r>
            <a:r>
              <a:rPr spc="60" dirty="0"/>
              <a:t> </a:t>
            </a:r>
            <a:r>
              <a:rPr spc="-600" dirty="0"/>
              <a:t>K</a:t>
            </a:r>
            <a:r>
              <a:rPr spc="-370" dirty="0"/>
              <a:t>e</a:t>
            </a:r>
            <a:r>
              <a:rPr spc="-335" dirty="0"/>
              <a:t>y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4148835"/>
            <a:ext cx="10452735" cy="1564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ID: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AKIASK4E37PV4983d6C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Secret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Key: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AZPN3zojWozWCndIjhB0Unh8239a1bzbzO5fqqkZq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48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-3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4125" u="sng" spc="-16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b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3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-40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: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6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d</a:t>
            </a:r>
            <a:r>
              <a:rPr sz="4125" u="sng" spc="-12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4125" u="sng" spc="-12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4125" u="sng" spc="-17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’</a:t>
            </a:r>
            <a:r>
              <a:rPr sz="4125" u="sng" spc="12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t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8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-24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</a:t>
            </a:r>
            <a:r>
              <a:rPr sz="4125" u="sng" spc="-49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3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-28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9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4125" u="sng" spc="-12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</a:t>
            </a:r>
            <a:r>
              <a:rPr sz="4125" u="sng" spc="-12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4125" u="sng" spc="2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49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-28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cc</a:t>
            </a:r>
            <a:r>
              <a:rPr sz="4125" u="sng" spc="-3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58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-5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1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k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44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ys</a:t>
            </a:r>
            <a:endParaRPr sz="4125" baseline="101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48559" y="1437026"/>
            <a:ext cx="11095355" cy="2621280"/>
            <a:chOff x="548559" y="1437026"/>
            <a:chExt cx="11095355" cy="26212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2228" y="1667852"/>
              <a:ext cx="10843735" cy="227238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3321" y="1441789"/>
              <a:ext cx="11085830" cy="2611755"/>
            </a:xfrm>
            <a:custGeom>
              <a:avLst/>
              <a:gdLst/>
              <a:ahLst/>
              <a:cxnLst/>
              <a:rect l="l" t="t" r="r" b="b"/>
              <a:pathLst>
                <a:path w="11085830" h="2611754">
                  <a:moveTo>
                    <a:pt x="0" y="0"/>
                  </a:moveTo>
                  <a:lnTo>
                    <a:pt x="11085356" y="0"/>
                  </a:lnTo>
                  <a:lnTo>
                    <a:pt x="11085356" y="2611158"/>
                  </a:lnTo>
                  <a:lnTo>
                    <a:pt x="0" y="2611158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938355" y="1095957"/>
            <a:ext cx="4422140" cy="2450465"/>
            <a:chOff x="6938355" y="1095957"/>
            <a:chExt cx="4422140" cy="2450465"/>
          </a:xfrm>
        </p:grpSpPr>
        <p:sp>
          <p:nvSpPr>
            <p:cNvPr id="5" name="object 5"/>
            <p:cNvSpPr/>
            <p:nvPr/>
          </p:nvSpPr>
          <p:spPr>
            <a:xfrm>
              <a:off x="6944705" y="1102307"/>
              <a:ext cx="4409440" cy="2437765"/>
            </a:xfrm>
            <a:custGeom>
              <a:avLst/>
              <a:gdLst/>
              <a:ahLst/>
              <a:cxnLst/>
              <a:rect l="l" t="t" r="r" b="b"/>
              <a:pathLst>
                <a:path w="4409440" h="2437765">
                  <a:moveTo>
                    <a:pt x="0" y="0"/>
                  </a:moveTo>
                  <a:lnTo>
                    <a:pt x="4409094" y="0"/>
                  </a:lnTo>
                  <a:lnTo>
                    <a:pt x="4409094" y="2437327"/>
                  </a:lnTo>
                  <a:lnTo>
                    <a:pt x="0" y="243732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97368" y="2127503"/>
              <a:ext cx="1149096" cy="1149096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029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55" dirty="0"/>
              <a:t> </a:t>
            </a:r>
            <a:r>
              <a:rPr spc="-655" dirty="0"/>
              <a:t>R</a:t>
            </a:r>
            <a:r>
              <a:rPr spc="-65" dirty="0"/>
              <a:t>o</a:t>
            </a:r>
            <a:r>
              <a:rPr spc="-155" dirty="0"/>
              <a:t>l</a:t>
            </a:r>
            <a:r>
              <a:rPr spc="-365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0" dirty="0"/>
              <a:t> </a:t>
            </a:r>
            <a:r>
              <a:rPr spc="-665" dirty="0"/>
              <a:t>S</a:t>
            </a:r>
            <a:r>
              <a:rPr spc="-545" dirty="0"/>
              <a:t>e</a:t>
            </a:r>
            <a:r>
              <a:rPr spc="305" dirty="0"/>
              <a:t>r</a:t>
            </a:r>
            <a:r>
              <a:rPr spc="-265" dirty="0"/>
              <a:t>vi</a:t>
            </a:r>
            <a:r>
              <a:rPr spc="-355" dirty="0"/>
              <a:t>c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16939" y="1414779"/>
            <a:ext cx="4704715" cy="381000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actions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behalf</a:t>
            </a:r>
            <a:endParaRPr sz="2800">
              <a:latin typeface="Microsoft Sans Serif"/>
              <a:cs typeface="Microsoft Sans Serif"/>
            </a:endParaRPr>
          </a:p>
          <a:p>
            <a:pPr marL="241300" marR="395605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4125" spc="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Roles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roles: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Lam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Functio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Rol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Role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mation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50700" y="2325115"/>
            <a:ext cx="1845310" cy="7600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0800"/>
              </a:lnSpc>
              <a:spcBef>
                <a:spcPts val="75"/>
              </a:spcBef>
            </a:pPr>
            <a:r>
              <a:rPr sz="2400" spc="-15" dirty="0">
                <a:solidFill>
                  <a:srgbClr val="444949"/>
                </a:solidFill>
                <a:latin typeface="Calibri"/>
                <a:cs typeface="Calibri"/>
              </a:rPr>
              <a:t>EC2 </a:t>
            </a:r>
            <a:r>
              <a:rPr sz="2400" spc="-10" dirty="0">
                <a:solidFill>
                  <a:srgbClr val="444949"/>
                </a:solidFill>
                <a:latin typeface="Calibri"/>
                <a:cs typeface="Calibri"/>
              </a:rPr>
              <a:t>Instance </a:t>
            </a:r>
            <a:r>
              <a:rPr sz="2400" spc="-5" dirty="0">
                <a:solidFill>
                  <a:srgbClr val="444949"/>
                </a:solidFill>
                <a:latin typeface="Calibri"/>
                <a:cs typeface="Calibri"/>
              </a:rPr>
              <a:t> (virtual</a:t>
            </a:r>
            <a:r>
              <a:rPr sz="2400" spc="-8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444949"/>
                </a:solidFill>
                <a:latin typeface="Calibri"/>
                <a:cs typeface="Calibri"/>
              </a:rPr>
              <a:t>server)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040623" y="1014983"/>
            <a:ext cx="2920365" cy="4785360"/>
            <a:chOff x="8040623" y="1014983"/>
            <a:chExt cx="2920365" cy="4785360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0623" y="1014983"/>
              <a:ext cx="874776" cy="87477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02039" y="4907279"/>
              <a:ext cx="893063" cy="8930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434324" y="1745297"/>
              <a:ext cx="753110" cy="3163570"/>
            </a:xfrm>
            <a:custGeom>
              <a:avLst/>
              <a:gdLst/>
              <a:ahLst/>
              <a:cxnLst/>
              <a:rect l="l" t="t" r="r" b="b"/>
              <a:pathLst>
                <a:path w="753109" h="3163570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307809"/>
                  </a:lnTo>
                  <a:lnTo>
                    <a:pt x="0" y="307809"/>
                  </a:lnTo>
                  <a:lnTo>
                    <a:pt x="38100" y="384009"/>
                  </a:lnTo>
                  <a:lnTo>
                    <a:pt x="69850" y="320509"/>
                  </a:lnTo>
                  <a:lnTo>
                    <a:pt x="76200" y="307809"/>
                  </a:lnTo>
                  <a:lnTo>
                    <a:pt x="41275" y="307809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  <a:path w="753109" h="3163570">
                  <a:moveTo>
                    <a:pt x="753021" y="3087217"/>
                  </a:moveTo>
                  <a:lnTo>
                    <a:pt x="718096" y="3087217"/>
                  </a:lnTo>
                  <a:lnTo>
                    <a:pt x="718096" y="1794344"/>
                  </a:lnTo>
                  <a:lnTo>
                    <a:pt x="711746" y="1794344"/>
                  </a:lnTo>
                  <a:lnTo>
                    <a:pt x="711746" y="3087217"/>
                  </a:lnTo>
                  <a:lnTo>
                    <a:pt x="676821" y="3087217"/>
                  </a:lnTo>
                  <a:lnTo>
                    <a:pt x="714921" y="3163417"/>
                  </a:lnTo>
                  <a:lnTo>
                    <a:pt x="746671" y="3099917"/>
                  </a:lnTo>
                  <a:lnTo>
                    <a:pt x="753021" y="3087217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1111" y="3953255"/>
              <a:ext cx="539496" cy="53949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217074" y="1291844"/>
            <a:ext cx="11830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444949"/>
                </a:solidFill>
                <a:latin typeface="Calibri"/>
                <a:cs typeface="Calibri"/>
              </a:rPr>
              <a:t>IAM</a:t>
            </a:r>
            <a:r>
              <a:rPr sz="2400" b="1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400" b="1" spc="-15" dirty="0">
                <a:solidFill>
                  <a:srgbClr val="444949"/>
                </a:solidFill>
                <a:latin typeface="Calibri"/>
                <a:cs typeface="Calibri"/>
              </a:rPr>
              <a:t>Role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0700" y="4059428"/>
            <a:ext cx="1125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Access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AWS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8" y="367283"/>
            <a:ext cx="7846061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spc="55" dirty="0">
                <a:latin typeface="Aharoni" panose="020B0604020202020204" pitchFamily="2" charset="-79"/>
                <a:cs typeface="Aharoni" panose="020B0604020202020204" pitchFamily="2" charset="-79"/>
              </a:rPr>
              <a:t>What is a server composed of.</a:t>
            </a:r>
            <a:endParaRPr sz="2400" spc="-1215" dirty="0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2399665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6939" y="2954019"/>
            <a:ext cx="5920105" cy="2494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k: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h,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74520" y="1420575"/>
            <a:ext cx="905932" cy="90593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59552" y="1316736"/>
            <a:ext cx="1200911" cy="12009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11155" y="3760600"/>
            <a:ext cx="856306" cy="85630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544823" y="2731007"/>
            <a:ext cx="762000" cy="984503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3395133" y="1446551"/>
            <a:ext cx="262890" cy="941069"/>
          </a:xfrm>
          <a:custGeom>
            <a:avLst/>
            <a:gdLst/>
            <a:ahLst/>
            <a:cxnLst/>
            <a:rect l="l" t="t" r="r" b="b"/>
            <a:pathLst>
              <a:path w="262889" h="941069">
                <a:moveTo>
                  <a:pt x="0" y="0"/>
                </a:moveTo>
                <a:lnTo>
                  <a:pt x="51082" y="1718"/>
                </a:lnTo>
                <a:lnTo>
                  <a:pt x="92796" y="6405"/>
                </a:lnTo>
                <a:lnTo>
                  <a:pt x="120920" y="13358"/>
                </a:lnTo>
                <a:lnTo>
                  <a:pt x="131233" y="21871"/>
                </a:lnTo>
                <a:lnTo>
                  <a:pt x="131233" y="448652"/>
                </a:lnTo>
                <a:lnTo>
                  <a:pt x="141546" y="457166"/>
                </a:lnTo>
                <a:lnTo>
                  <a:pt x="169670" y="464118"/>
                </a:lnTo>
                <a:lnTo>
                  <a:pt x="211384" y="468805"/>
                </a:lnTo>
                <a:lnTo>
                  <a:pt x="262467" y="470524"/>
                </a:lnTo>
                <a:lnTo>
                  <a:pt x="211384" y="472242"/>
                </a:lnTo>
                <a:lnTo>
                  <a:pt x="169670" y="476929"/>
                </a:lnTo>
                <a:lnTo>
                  <a:pt x="141546" y="483882"/>
                </a:lnTo>
                <a:lnTo>
                  <a:pt x="131233" y="492395"/>
                </a:lnTo>
                <a:lnTo>
                  <a:pt x="131233" y="919176"/>
                </a:lnTo>
                <a:lnTo>
                  <a:pt x="120920" y="927689"/>
                </a:lnTo>
                <a:lnTo>
                  <a:pt x="92796" y="934642"/>
                </a:lnTo>
                <a:lnTo>
                  <a:pt x="51082" y="939329"/>
                </a:lnTo>
                <a:lnTo>
                  <a:pt x="0" y="941048"/>
                </a:lnTo>
              </a:path>
            </a:pathLst>
          </a:custGeom>
          <a:ln w="6350">
            <a:solidFill>
              <a:srgbClr val="5091D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09766" y="1532054"/>
            <a:ext cx="847047" cy="77004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055831" y="4983293"/>
            <a:ext cx="811630" cy="856307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5155579" y="17094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+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4" name="object 14"/>
          <p:cNvSpPr txBox="1"/>
          <p:nvPr/>
        </p:nvSpPr>
        <p:spPr>
          <a:xfrm>
            <a:off x="7274820" y="1709420"/>
            <a:ext cx="139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=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078604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55" dirty="0"/>
              <a:t> </a:t>
            </a:r>
            <a:r>
              <a:rPr spc="-665" dirty="0"/>
              <a:t>S</a:t>
            </a:r>
            <a:r>
              <a:rPr spc="-545" dirty="0"/>
              <a:t>e</a:t>
            </a:r>
            <a:r>
              <a:rPr spc="-370" dirty="0"/>
              <a:t>c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114" dirty="0"/>
              <a:t>it</a:t>
            </a:r>
            <a:r>
              <a:rPr spc="-220" dirty="0"/>
              <a:t>y</a:t>
            </a:r>
            <a:r>
              <a:rPr spc="-560" dirty="0"/>
              <a:t> </a:t>
            </a:r>
            <a:r>
              <a:rPr spc="-790" dirty="0"/>
              <a:t>T</a:t>
            </a:r>
            <a:r>
              <a:rPr spc="-65" dirty="0"/>
              <a:t>oo</a:t>
            </a:r>
            <a:r>
              <a:rPr spc="-415" dirty="0"/>
              <a:t>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9264650" cy="12115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Credentials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</a:t>
            </a:r>
            <a:r>
              <a:rPr sz="4125" spc="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(account-level)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lists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account's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status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their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various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credentials</a:t>
            </a:r>
            <a:endParaRPr sz="24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6939" y="3516570"/>
            <a:ext cx="10316210" cy="160464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ts val="2590"/>
              </a:lnSpc>
              <a:spcBef>
                <a:spcPts val="59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shows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granted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those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were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last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accessed.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8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information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revise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policies.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631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  <a:r>
              <a:rPr spc="55" dirty="0"/>
              <a:t> </a:t>
            </a:r>
            <a:r>
              <a:rPr spc="-325" dirty="0"/>
              <a:t>G</a:t>
            </a:r>
            <a:r>
              <a:rPr spc="-225" dirty="0"/>
              <a:t>u</a:t>
            </a:r>
            <a:r>
              <a:rPr spc="-120" dirty="0"/>
              <a:t>i</a:t>
            </a:r>
            <a:r>
              <a:rPr spc="-280" dirty="0"/>
              <a:t>d</a:t>
            </a:r>
            <a:r>
              <a:rPr spc="-335" dirty="0"/>
              <a:t>e</a:t>
            </a:r>
            <a:r>
              <a:rPr spc="-150" dirty="0"/>
              <a:t>li</a:t>
            </a:r>
            <a:r>
              <a:rPr spc="-350" dirty="0"/>
              <a:t>n</a:t>
            </a:r>
            <a:r>
              <a:rPr spc="-335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600" dirty="0"/>
              <a:t>B</a:t>
            </a:r>
            <a:r>
              <a:rPr spc="-335" dirty="0"/>
              <a:t>e</a:t>
            </a:r>
            <a:r>
              <a:rPr spc="-640" dirty="0"/>
              <a:t>s</a:t>
            </a:r>
            <a:r>
              <a:rPr spc="105" dirty="0"/>
              <a:t>t</a:t>
            </a:r>
            <a:r>
              <a:rPr spc="55" dirty="0"/>
              <a:t> </a:t>
            </a:r>
            <a:r>
              <a:rPr spc="-705" dirty="0"/>
              <a:t>P</a:t>
            </a:r>
            <a:r>
              <a:rPr spc="105" dirty="0"/>
              <a:t>r</a:t>
            </a:r>
            <a:r>
              <a:rPr spc="-500" dirty="0"/>
              <a:t>a</a:t>
            </a:r>
            <a:r>
              <a:rPr spc="-445" dirty="0"/>
              <a:t>c</a:t>
            </a:r>
            <a:r>
              <a:rPr spc="-114" dirty="0"/>
              <a:t>ti</a:t>
            </a:r>
            <a:r>
              <a:rPr spc="-220" dirty="0"/>
              <a:t>c</a:t>
            </a:r>
            <a:r>
              <a:rPr spc="-335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759315" cy="46253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Don’t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root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except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ysi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3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Assign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assign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Cr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4125" spc="-5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enforce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Factor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Authentication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(MFA)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Roles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giving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ey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Credentials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1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</a:t>
            </a:r>
            <a:r>
              <a:rPr sz="4125" u="sng" spc="-2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33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v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2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8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-2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ha</a:t>
            </a:r>
            <a:r>
              <a:rPr sz="4125" u="sng" spc="-15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-28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7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-15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42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</a:t>
            </a:r>
            <a:r>
              <a:rPr sz="4125" u="sng" spc="-40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19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r</a:t>
            </a:r>
            <a:r>
              <a:rPr sz="4125" u="sng" spc="-5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7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&amp;</a:t>
            </a:r>
            <a:r>
              <a:rPr sz="4125" u="sng" spc="-18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-30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cc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58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-5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2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K</a:t>
            </a:r>
            <a:r>
              <a:rPr sz="4125" u="sng" spc="-29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</a:t>
            </a:r>
            <a:r>
              <a:rPr sz="4125" u="sng" spc="-30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</a:t>
            </a:r>
            <a:r>
              <a:rPr sz="4125" u="sng" spc="-57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</a:t>
            </a:r>
            <a:endParaRPr sz="4125" baseline="101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695" y="387095"/>
            <a:ext cx="954024" cy="954024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568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h</a:t>
            </a:r>
            <a:r>
              <a:rPr spc="-575" dirty="0"/>
              <a:t>a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20" dirty="0"/>
              <a:t>i</a:t>
            </a:r>
            <a:r>
              <a:rPr spc="-28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50" dirty="0"/>
              <a:t>Mo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100" dirty="0"/>
              <a:t>I</a:t>
            </a:r>
            <a:r>
              <a:rPr spc="-220" dirty="0"/>
              <a:t>A</a:t>
            </a:r>
            <a:r>
              <a:rPr spc="-229" dirty="0"/>
              <a:t>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2673603"/>
            <a:ext cx="3333115" cy="22447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17780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(global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security)</a:t>
            </a:r>
            <a:endParaRPr sz="2800">
              <a:latin typeface="Microsoft Sans Serif"/>
              <a:cs typeface="Microsoft Sans Serif"/>
            </a:endParaRPr>
          </a:p>
          <a:p>
            <a:pPr marL="241300" marR="32131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vulnerability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validation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9023" y="1444752"/>
            <a:ext cx="890015" cy="893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8431" y="1444752"/>
            <a:ext cx="829055" cy="82600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7470">
              <a:lnSpc>
                <a:spcPct val="100000"/>
              </a:lnSpc>
              <a:spcBef>
                <a:spcPts val="100"/>
              </a:spcBef>
            </a:pPr>
            <a:r>
              <a:rPr spc="-50" dirty="0"/>
              <a:t>You</a:t>
            </a:r>
          </a:p>
          <a:p>
            <a:pPr>
              <a:lnSpc>
                <a:spcPct val="100000"/>
              </a:lnSpc>
            </a:pPr>
            <a:endParaRPr sz="2200"/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50"/>
          </a:p>
          <a:p>
            <a:pPr marL="241300" marR="5080" indent="-228600">
              <a:lnSpc>
                <a:spcPct val="708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270" dirty="0">
                <a:latin typeface="Microsoft Sans Serif"/>
                <a:cs typeface="Microsoft Sans Serif"/>
              </a:rPr>
              <a:t>U</a:t>
            </a:r>
            <a:r>
              <a:rPr sz="2600" spc="-185" dirty="0">
                <a:latin typeface="Microsoft Sans Serif"/>
                <a:cs typeface="Microsoft Sans Serif"/>
              </a:rPr>
              <a:t>s</a:t>
            </a:r>
            <a:r>
              <a:rPr sz="2600" spc="-200" dirty="0">
                <a:latin typeface="Microsoft Sans Serif"/>
                <a:cs typeface="Microsoft Sans Serif"/>
              </a:rPr>
              <a:t>e</a:t>
            </a:r>
            <a:r>
              <a:rPr sz="2600" spc="100" dirty="0">
                <a:latin typeface="Microsoft Sans Serif"/>
                <a:cs typeface="Microsoft Sans Serif"/>
              </a:rPr>
              <a:t>r</a:t>
            </a:r>
            <a:r>
              <a:rPr sz="2600" spc="-375" dirty="0">
                <a:latin typeface="Microsoft Sans Serif"/>
                <a:cs typeface="Microsoft Sans Serif"/>
              </a:rPr>
              <a:t>s</a:t>
            </a:r>
            <a:r>
              <a:rPr sz="2600" spc="-265" dirty="0">
                <a:latin typeface="Microsoft Sans Serif"/>
                <a:cs typeface="Microsoft Sans Serif"/>
              </a:rPr>
              <a:t>,</a:t>
            </a:r>
            <a:r>
              <a:rPr sz="2600" spc="-170" dirty="0">
                <a:latin typeface="Microsoft Sans Serif"/>
                <a:cs typeface="Microsoft Sans Serif"/>
              </a:rPr>
              <a:t> </a:t>
            </a:r>
            <a:r>
              <a:rPr sz="2600" spc="-155" dirty="0">
                <a:latin typeface="Microsoft Sans Serif"/>
                <a:cs typeface="Microsoft Sans Serif"/>
              </a:rPr>
              <a:t>G</a:t>
            </a:r>
            <a:r>
              <a:rPr sz="2600" spc="-20" dirty="0">
                <a:latin typeface="Microsoft Sans Serif"/>
                <a:cs typeface="Microsoft Sans Serif"/>
              </a:rPr>
              <a:t>r</a:t>
            </a:r>
            <a:r>
              <a:rPr sz="2600" spc="-25" dirty="0">
                <a:latin typeface="Microsoft Sans Serif"/>
                <a:cs typeface="Microsoft Sans Serif"/>
              </a:rPr>
              <a:t>o</a:t>
            </a:r>
            <a:r>
              <a:rPr sz="2600" spc="-180" dirty="0">
                <a:latin typeface="Microsoft Sans Serif"/>
                <a:cs typeface="Microsoft Sans Serif"/>
              </a:rPr>
              <a:t>u</a:t>
            </a:r>
            <a:r>
              <a:rPr sz="2600" spc="-125" dirty="0">
                <a:latin typeface="Microsoft Sans Serif"/>
                <a:cs typeface="Microsoft Sans Serif"/>
              </a:rPr>
              <a:t>p</a:t>
            </a:r>
            <a:r>
              <a:rPr sz="2600" spc="-375" dirty="0">
                <a:latin typeface="Microsoft Sans Serif"/>
                <a:cs typeface="Microsoft Sans Serif"/>
              </a:rPr>
              <a:t>s</a:t>
            </a:r>
            <a:r>
              <a:rPr sz="2600" spc="-265" dirty="0">
                <a:latin typeface="Microsoft Sans Serif"/>
                <a:cs typeface="Microsoft Sans Serif"/>
              </a:rPr>
              <a:t>,</a:t>
            </a:r>
            <a:r>
              <a:rPr sz="2600" spc="-170" dirty="0">
                <a:latin typeface="Microsoft Sans Serif"/>
                <a:cs typeface="Microsoft Sans Serif"/>
              </a:rPr>
              <a:t> </a:t>
            </a:r>
            <a:r>
              <a:rPr sz="2600" spc="-245" dirty="0">
                <a:latin typeface="Microsoft Sans Serif"/>
                <a:cs typeface="Microsoft Sans Serif"/>
              </a:rPr>
              <a:t>R</a:t>
            </a:r>
            <a:r>
              <a:rPr sz="2600" spc="-185" dirty="0">
                <a:latin typeface="Microsoft Sans Serif"/>
                <a:cs typeface="Microsoft Sans Serif"/>
              </a:rPr>
              <a:t>o</a:t>
            </a:r>
            <a:r>
              <a:rPr sz="2600" spc="-95" dirty="0">
                <a:latin typeface="Microsoft Sans Serif"/>
                <a:cs typeface="Microsoft Sans Serif"/>
              </a:rPr>
              <a:t>l</a:t>
            </a:r>
            <a:r>
              <a:rPr sz="2600" spc="-215" dirty="0">
                <a:latin typeface="Microsoft Sans Serif"/>
                <a:cs typeface="Microsoft Sans Serif"/>
              </a:rPr>
              <a:t>e</a:t>
            </a:r>
            <a:r>
              <a:rPr sz="2600" spc="-375" dirty="0">
                <a:latin typeface="Microsoft Sans Serif"/>
                <a:cs typeface="Microsoft Sans Serif"/>
              </a:rPr>
              <a:t>s</a:t>
            </a:r>
            <a:r>
              <a:rPr sz="2600" spc="-265" dirty="0">
                <a:latin typeface="Microsoft Sans Serif"/>
                <a:cs typeface="Microsoft Sans Serif"/>
              </a:rPr>
              <a:t>,</a:t>
            </a:r>
            <a:r>
              <a:rPr sz="2600" spc="-170" dirty="0">
                <a:latin typeface="Microsoft Sans Serif"/>
                <a:cs typeface="Microsoft Sans Serif"/>
              </a:rPr>
              <a:t> </a:t>
            </a:r>
            <a:r>
              <a:rPr sz="2600" spc="-540" dirty="0">
                <a:latin typeface="Microsoft Sans Serif"/>
                <a:cs typeface="Microsoft Sans Serif"/>
              </a:rPr>
              <a:t>P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-110" dirty="0">
                <a:latin typeface="Microsoft Sans Serif"/>
                <a:cs typeface="Microsoft Sans Serif"/>
              </a:rPr>
              <a:t>li</a:t>
            </a:r>
            <a:r>
              <a:rPr sz="2600" spc="-225" dirty="0">
                <a:latin typeface="Microsoft Sans Serif"/>
                <a:cs typeface="Microsoft Sans Serif"/>
              </a:rPr>
              <a:t>c</a:t>
            </a:r>
            <a:r>
              <a:rPr sz="2600" spc="-95" dirty="0">
                <a:latin typeface="Microsoft Sans Serif"/>
                <a:cs typeface="Microsoft Sans Serif"/>
              </a:rPr>
              <a:t>i</a:t>
            </a:r>
            <a:r>
              <a:rPr sz="2600" spc="-215" dirty="0">
                <a:latin typeface="Microsoft Sans Serif"/>
                <a:cs typeface="Microsoft Sans Serif"/>
              </a:rPr>
              <a:t>e</a:t>
            </a:r>
            <a:r>
              <a:rPr sz="2600" spc="-265" dirty="0">
                <a:latin typeface="Microsoft Sans Serif"/>
                <a:cs typeface="Microsoft Sans Serif"/>
              </a:rPr>
              <a:t>s  </a:t>
            </a:r>
            <a:r>
              <a:rPr sz="2600" spc="-305" dirty="0">
                <a:latin typeface="Microsoft Sans Serif"/>
                <a:cs typeface="Microsoft Sans Serif"/>
              </a:rPr>
              <a:t>m</a:t>
            </a:r>
            <a:r>
              <a:rPr sz="2600" spc="-200" dirty="0">
                <a:latin typeface="Microsoft Sans Serif"/>
                <a:cs typeface="Microsoft Sans Serif"/>
              </a:rPr>
              <a:t>a</a:t>
            </a:r>
            <a:r>
              <a:rPr sz="2600" spc="-180" dirty="0">
                <a:latin typeface="Microsoft Sans Serif"/>
                <a:cs typeface="Microsoft Sans Serif"/>
              </a:rPr>
              <a:t>n</a:t>
            </a:r>
            <a:r>
              <a:rPr sz="2600" spc="-340" dirty="0">
                <a:latin typeface="Microsoft Sans Serif"/>
                <a:cs typeface="Microsoft Sans Serif"/>
              </a:rPr>
              <a:t>ag</a:t>
            </a:r>
            <a:r>
              <a:rPr sz="2600" spc="-200" dirty="0">
                <a:latin typeface="Microsoft Sans Serif"/>
                <a:cs typeface="Microsoft Sans Serif"/>
              </a:rPr>
              <a:t>e</a:t>
            </a:r>
            <a:r>
              <a:rPr sz="2600" spc="-225" dirty="0">
                <a:latin typeface="Microsoft Sans Serif"/>
                <a:cs typeface="Microsoft Sans Serif"/>
              </a:rPr>
              <a:t>m</a:t>
            </a:r>
            <a:r>
              <a:rPr sz="2600" spc="-140" dirty="0">
                <a:latin typeface="Microsoft Sans Serif"/>
                <a:cs typeface="Microsoft Sans Serif"/>
              </a:rPr>
              <a:t>e</a:t>
            </a:r>
            <a:r>
              <a:rPr sz="2600" spc="-180" dirty="0">
                <a:latin typeface="Microsoft Sans Serif"/>
                <a:cs typeface="Microsoft Sans Serif"/>
              </a:rPr>
              <a:t>n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-180" dirty="0">
                <a:latin typeface="Microsoft Sans Serif"/>
                <a:cs typeface="Microsoft Sans Serif"/>
              </a:rPr>
              <a:t>n</a:t>
            </a:r>
            <a:r>
              <a:rPr sz="2600" spc="-125" dirty="0">
                <a:latin typeface="Microsoft Sans Serif"/>
                <a:cs typeface="Microsoft Sans Serif"/>
              </a:rPr>
              <a:t>d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125" dirty="0">
                <a:latin typeface="Microsoft Sans Serif"/>
                <a:cs typeface="Microsoft Sans Serif"/>
              </a:rPr>
              <a:t>m</a:t>
            </a:r>
            <a:r>
              <a:rPr sz="2600" spc="-80" dirty="0">
                <a:latin typeface="Microsoft Sans Serif"/>
                <a:cs typeface="Microsoft Sans Serif"/>
              </a:rPr>
              <a:t>o</a:t>
            </a:r>
            <a:r>
              <a:rPr sz="2600" spc="-180" dirty="0">
                <a:latin typeface="Microsoft Sans Serif"/>
                <a:cs typeface="Microsoft Sans Serif"/>
              </a:rPr>
              <a:t>n</a:t>
            </a:r>
            <a:r>
              <a:rPr sz="2600" spc="-110" dirty="0">
                <a:latin typeface="Microsoft Sans Serif"/>
                <a:cs typeface="Microsoft Sans Serif"/>
              </a:rPr>
              <a:t>i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r</a:t>
            </a:r>
            <a:r>
              <a:rPr sz="2600" spc="-110" dirty="0">
                <a:latin typeface="Microsoft Sans Serif"/>
                <a:cs typeface="Microsoft Sans Serif"/>
              </a:rPr>
              <a:t>i</a:t>
            </a:r>
            <a:r>
              <a:rPr sz="2600" spc="-180" dirty="0">
                <a:latin typeface="Microsoft Sans Serif"/>
                <a:cs typeface="Microsoft Sans Serif"/>
              </a:rPr>
              <a:t>n</a:t>
            </a:r>
            <a:r>
              <a:rPr sz="2600" spc="-340" dirty="0">
                <a:latin typeface="Microsoft Sans Serif"/>
                <a:cs typeface="Microsoft Sans Serif"/>
              </a:rPr>
              <a:t>g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25" dirty="0">
                <a:latin typeface="Microsoft Sans Serif"/>
                <a:cs typeface="Microsoft Sans Serif"/>
              </a:rPr>
              <a:t>Ena</a:t>
            </a:r>
            <a:r>
              <a:rPr sz="2600" spc="-165" dirty="0">
                <a:latin typeface="Microsoft Sans Serif"/>
                <a:cs typeface="Microsoft Sans Serif"/>
              </a:rPr>
              <a:t>b</a:t>
            </a:r>
            <a:r>
              <a:rPr sz="2600" spc="-110" dirty="0">
                <a:latin typeface="Microsoft Sans Serif"/>
                <a:cs typeface="Microsoft Sans Serif"/>
              </a:rPr>
              <a:t>l</a:t>
            </a:r>
            <a:r>
              <a:rPr sz="2600" spc="-204" dirty="0">
                <a:latin typeface="Microsoft Sans Serif"/>
                <a:cs typeface="Microsoft Sans Serif"/>
              </a:rPr>
              <a:t>e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150" dirty="0">
                <a:latin typeface="Microsoft Sans Serif"/>
                <a:cs typeface="Microsoft Sans Serif"/>
              </a:rPr>
              <a:t>M</a:t>
            </a:r>
            <a:r>
              <a:rPr sz="2600" spc="-560" dirty="0">
                <a:latin typeface="Microsoft Sans Serif"/>
                <a:cs typeface="Microsoft Sans Serif"/>
              </a:rPr>
              <a:t>F</a:t>
            </a:r>
            <a:r>
              <a:rPr sz="2600" dirty="0">
                <a:latin typeface="Microsoft Sans Serif"/>
                <a:cs typeface="Microsoft Sans Serif"/>
              </a:rPr>
              <a:t>A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-175" dirty="0">
                <a:latin typeface="Microsoft Sans Serif"/>
                <a:cs typeface="Microsoft Sans Serif"/>
              </a:rPr>
              <a:t>n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-110" dirty="0">
                <a:latin typeface="Microsoft Sans Serif"/>
                <a:cs typeface="Microsoft Sans Serif"/>
              </a:rPr>
              <a:t>l</a:t>
            </a:r>
            <a:r>
              <a:rPr sz="2600" spc="-105" dirty="0">
                <a:latin typeface="Microsoft Sans Serif"/>
                <a:cs typeface="Microsoft Sans Serif"/>
              </a:rPr>
              <a:t>l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-220" dirty="0">
                <a:latin typeface="Microsoft Sans Serif"/>
                <a:cs typeface="Microsoft Sans Serif"/>
              </a:rPr>
              <a:t>cc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-95" dirty="0">
                <a:latin typeface="Microsoft Sans Serif"/>
                <a:cs typeface="Microsoft Sans Serif"/>
              </a:rPr>
              <a:t>unt</a:t>
            </a:r>
            <a:r>
              <a:rPr sz="2600" spc="-380" dirty="0">
                <a:latin typeface="Microsoft Sans Serif"/>
                <a:cs typeface="Microsoft Sans Serif"/>
              </a:rPr>
              <a:t>s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45" dirty="0">
                <a:latin typeface="Microsoft Sans Serif"/>
                <a:cs typeface="Microsoft Sans Serif"/>
              </a:rPr>
              <a:t>R</a:t>
            </a:r>
            <a:r>
              <a:rPr sz="2600" spc="-185" dirty="0">
                <a:latin typeface="Microsoft Sans Serif"/>
                <a:cs typeface="Microsoft Sans Serif"/>
              </a:rPr>
              <a:t>o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204" dirty="0">
                <a:latin typeface="Microsoft Sans Serif"/>
                <a:cs typeface="Microsoft Sans Serif"/>
              </a:rPr>
              <a:t>e</a:t>
            </a:r>
            <a:r>
              <a:rPr sz="2600" spc="40" dirty="0">
                <a:latin typeface="Microsoft Sans Serif"/>
                <a:cs typeface="Microsoft Sans Serif"/>
              </a:rPr>
              <a:t> 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-110" dirty="0">
                <a:latin typeface="Microsoft Sans Serif"/>
                <a:cs typeface="Microsoft Sans Serif"/>
              </a:rPr>
              <a:t>l</a:t>
            </a:r>
            <a:r>
              <a:rPr sz="2600" spc="-105" dirty="0">
                <a:latin typeface="Microsoft Sans Serif"/>
                <a:cs typeface="Microsoft Sans Serif"/>
              </a:rPr>
              <a:t>l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270" dirty="0">
                <a:latin typeface="Microsoft Sans Serif"/>
                <a:cs typeface="Microsoft Sans Serif"/>
              </a:rPr>
              <a:t>y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-180" dirty="0">
                <a:latin typeface="Microsoft Sans Serif"/>
                <a:cs typeface="Microsoft Sans Serif"/>
              </a:rPr>
              <a:t>u</a:t>
            </a:r>
            <a:r>
              <a:rPr sz="2600" dirty="0">
                <a:latin typeface="Microsoft Sans Serif"/>
                <a:cs typeface="Microsoft Sans Serif"/>
              </a:rPr>
              <a:t>r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-220" dirty="0">
                <a:latin typeface="Microsoft Sans Serif"/>
                <a:cs typeface="Microsoft Sans Serif"/>
              </a:rPr>
              <a:t>k</a:t>
            </a:r>
            <a:r>
              <a:rPr sz="2600" spc="-200" dirty="0">
                <a:latin typeface="Microsoft Sans Serif"/>
                <a:cs typeface="Microsoft Sans Serif"/>
              </a:rPr>
              <a:t>e</a:t>
            </a:r>
            <a:r>
              <a:rPr sz="2600" spc="-220" dirty="0">
                <a:latin typeface="Microsoft Sans Serif"/>
                <a:cs typeface="Microsoft Sans Serif"/>
              </a:rPr>
              <a:t>y</a:t>
            </a:r>
            <a:r>
              <a:rPr sz="2600" spc="-380" dirty="0">
                <a:latin typeface="Microsoft Sans Serif"/>
                <a:cs typeface="Microsoft Sans Serif"/>
              </a:rPr>
              <a:t>s</a:t>
            </a:r>
            <a:r>
              <a:rPr sz="2600" spc="40" dirty="0">
                <a:latin typeface="Microsoft Sans Serif"/>
                <a:cs typeface="Microsoft Sans Serif"/>
              </a:rPr>
              <a:t> 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-105" dirty="0">
                <a:latin typeface="Microsoft Sans Serif"/>
                <a:cs typeface="Microsoft Sans Serif"/>
              </a:rPr>
              <a:t>f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200" dirty="0">
                <a:latin typeface="Microsoft Sans Serif"/>
                <a:cs typeface="Microsoft Sans Serif"/>
              </a:rPr>
              <a:t>e</a:t>
            </a:r>
            <a:r>
              <a:rPr sz="2600" spc="-175" dirty="0">
                <a:latin typeface="Microsoft Sans Serif"/>
                <a:cs typeface="Microsoft Sans Serif"/>
              </a:rPr>
              <a:t>n</a:t>
            </a:r>
            <a:endParaRPr sz="2600">
              <a:latin typeface="Microsoft Sans Serif"/>
              <a:cs typeface="Microsoft Sans Serif"/>
            </a:endParaRPr>
          </a:p>
          <a:p>
            <a:pPr marL="241300" marR="629285" indent="-228600">
              <a:lnSpc>
                <a:spcPct val="70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70" dirty="0">
                <a:latin typeface="Microsoft Sans Serif"/>
                <a:cs typeface="Microsoft Sans Serif"/>
              </a:rPr>
              <a:t>U</a:t>
            </a:r>
            <a:r>
              <a:rPr sz="2600" spc="-185" dirty="0">
                <a:latin typeface="Microsoft Sans Serif"/>
                <a:cs typeface="Microsoft Sans Serif"/>
              </a:rPr>
              <a:t>s</a:t>
            </a:r>
            <a:r>
              <a:rPr sz="2600" spc="-204" dirty="0">
                <a:latin typeface="Microsoft Sans Serif"/>
                <a:cs typeface="Microsoft Sans Serif"/>
              </a:rPr>
              <a:t>e</a:t>
            </a:r>
            <a:r>
              <a:rPr sz="2600" spc="40" dirty="0">
                <a:latin typeface="Microsoft Sans Serif"/>
                <a:cs typeface="Microsoft Sans Serif"/>
              </a:rPr>
              <a:t> </a:t>
            </a:r>
            <a:r>
              <a:rPr sz="2600" spc="-60" dirty="0">
                <a:latin typeface="Microsoft Sans Serif"/>
                <a:cs typeface="Microsoft Sans Serif"/>
              </a:rPr>
              <a:t>I</a:t>
            </a:r>
            <a:r>
              <a:rPr sz="2600" spc="-130" dirty="0">
                <a:latin typeface="Microsoft Sans Serif"/>
                <a:cs typeface="Microsoft Sans Serif"/>
              </a:rPr>
              <a:t>A</a:t>
            </a:r>
            <a:r>
              <a:rPr sz="2600" spc="-140" dirty="0">
                <a:latin typeface="Microsoft Sans Serif"/>
                <a:cs typeface="Microsoft Sans Serif"/>
              </a:rPr>
              <a:t>M</a:t>
            </a:r>
            <a:r>
              <a:rPr sz="2600" spc="30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oo</a:t>
            </a:r>
            <a:r>
              <a:rPr sz="2600" spc="-160" dirty="0">
                <a:latin typeface="Microsoft Sans Serif"/>
                <a:cs typeface="Microsoft Sans Serif"/>
              </a:rPr>
              <a:t>l</a:t>
            </a:r>
            <a:r>
              <a:rPr sz="2600" spc="-335" dirty="0">
                <a:latin typeface="Microsoft Sans Serif"/>
                <a:cs typeface="Microsoft Sans Serif"/>
              </a:rPr>
              <a:t>s</a:t>
            </a:r>
            <a:r>
              <a:rPr sz="2600" spc="40" dirty="0">
                <a:latin typeface="Microsoft Sans Serif"/>
                <a:cs typeface="Microsoft Sans Serif"/>
              </a:rPr>
              <a:t> </a:t>
            </a:r>
            <a:r>
              <a:rPr sz="2600" spc="60" dirty="0">
                <a:latin typeface="Microsoft Sans Serif"/>
                <a:cs typeface="Microsoft Sans Serif"/>
              </a:rPr>
              <a:t>t</a:t>
            </a:r>
            <a:r>
              <a:rPr sz="2600" spc="-40" dirty="0">
                <a:latin typeface="Microsoft Sans Serif"/>
                <a:cs typeface="Microsoft Sans Serif"/>
              </a:rPr>
              <a:t>o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340" dirty="0">
                <a:latin typeface="Microsoft Sans Serif"/>
                <a:cs typeface="Microsoft Sans Serif"/>
              </a:rPr>
              <a:t>a</a:t>
            </a:r>
            <a:r>
              <a:rPr sz="2600" spc="-125" dirty="0">
                <a:latin typeface="Microsoft Sans Serif"/>
                <a:cs typeface="Microsoft Sans Serif"/>
              </a:rPr>
              <a:t>pp</a:t>
            </a:r>
            <a:r>
              <a:rPr sz="2600" spc="-135" dirty="0">
                <a:latin typeface="Microsoft Sans Serif"/>
                <a:cs typeface="Microsoft Sans Serif"/>
              </a:rPr>
              <a:t>l</a:t>
            </a:r>
            <a:r>
              <a:rPr sz="2600" spc="-150" dirty="0">
                <a:latin typeface="Microsoft Sans Serif"/>
                <a:cs typeface="Microsoft Sans Serif"/>
              </a:rPr>
              <a:t>y  </a:t>
            </a:r>
            <a:r>
              <a:rPr sz="2600" spc="-120" dirty="0">
                <a:latin typeface="Microsoft Sans Serif"/>
                <a:cs typeface="Microsoft Sans Serif"/>
              </a:rPr>
              <a:t>appropriate</a:t>
            </a:r>
            <a:r>
              <a:rPr sz="2600" spc="25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permissions</a:t>
            </a:r>
            <a:endParaRPr sz="2600">
              <a:latin typeface="Microsoft Sans Serif"/>
              <a:cs typeface="Microsoft Sans Serif"/>
            </a:endParaRPr>
          </a:p>
          <a:p>
            <a:pPr marL="241300" marR="391160" indent="-228600">
              <a:lnSpc>
                <a:spcPct val="70800"/>
              </a:lnSpc>
              <a:spcBef>
                <a:spcPts val="89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90" dirty="0">
                <a:latin typeface="Microsoft Sans Serif"/>
                <a:cs typeface="Microsoft Sans Serif"/>
              </a:rPr>
              <a:t>An</a:t>
            </a:r>
            <a:r>
              <a:rPr sz="2600" spc="-315" dirty="0">
                <a:latin typeface="Microsoft Sans Serif"/>
                <a:cs typeface="Microsoft Sans Serif"/>
              </a:rPr>
              <a:t>a</a:t>
            </a:r>
            <a:r>
              <a:rPr sz="2600" spc="-160" dirty="0">
                <a:latin typeface="Microsoft Sans Serif"/>
                <a:cs typeface="Microsoft Sans Serif"/>
              </a:rPr>
              <a:t>l</a:t>
            </a:r>
            <a:r>
              <a:rPr sz="2600" spc="-245" dirty="0">
                <a:latin typeface="Microsoft Sans Serif"/>
                <a:cs typeface="Microsoft Sans Serif"/>
              </a:rPr>
              <a:t>y</a:t>
            </a:r>
            <a:r>
              <a:rPr sz="2600" spc="-290" dirty="0">
                <a:latin typeface="Microsoft Sans Serif"/>
                <a:cs typeface="Microsoft Sans Serif"/>
              </a:rPr>
              <a:t>z</a:t>
            </a:r>
            <a:r>
              <a:rPr sz="2600" spc="-204" dirty="0">
                <a:latin typeface="Microsoft Sans Serif"/>
                <a:cs typeface="Microsoft Sans Serif"/>
              </a:rPr>
              <a:t>e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240" dirty="0">
                <a:latin typeface="Microsoft Sans Serif"/>
                <a:cs typeface="Microsoft Sans Serif"/>
              </a:rPr>
              <a:t>acc</a:t>
            </a:r>
            <a:r>
              <a:rPr sz="2600" spc="-250" dirty="0">
                <a:latin typeface="Microsoft Sans Serif"/>
                <a:cs typeface="Microsoft Sans Serif"/>
              </a:rPr>
              <a:t>e</a:t>
            </a:r>
            <a:r>
              <a:rPr sz="2600" spc="-375" dirty="0">
                <a:latin typeface="Microsoft Sans Serif"/>
                <a:cs typeface="Microsoft Sans Serif"/>
              </a:rPr>
              <a:t>s</a:t>
            </a:r>
            <a:r>
              <a:rPr sz="2600" spc="-380" dirty="0">
                <a:latin typeface="Microsoft Sans Serif"/>
                <a:cs typeface="Microsoft Sans Serif"/>
              </a:rPr>
              <a:t>s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130" dirty="0">
                <a:latin typeface="Microsoft Sans Serif"/>
                <a:cs typeface="Microsoft Sans Serif"/>
              </a:rPr>
              <a:t>p</a:t>
            </a:r>
            <a:r>
              <a:rPr sz="2600" spc="-95" dirty="0">
                <a:latin typeface="Microsoft Sans Serif"/>
                <a:cs typeface="Microsoft Sans Serif"/>
              </a:rPr>
              <a:t>att</a:t>
            </a:r>
            <a:r>
              <a:rPr sz="2600" spc="-135" dirty="0">
                <a:latin typeface="Microsoft Sans Serif"/>
                <a:cs typeface="Microsoft Sans Serif"/>
              </a:rPr>
              <a:t>e</a:t>
            </a:r>
            <a:r>
              <a:rPr sz="2600" spc="60" dirty="0">
                <a:latin typeface="Microsoft Sans Serif"/>
                <a:cs typeface="Microsoft Sans Serif"/>
              </a:rPr>
              <a:t>r</a:t>
            </a:r>
            <a:r>
              <a:rPr sz="2600" spc="-175" dirty="0">
                <a:latin typeface="Microsoft Sans Serif"/>
                <a:cs typeface="Microsoft Sans Serif"/>
              </a:rPr>
              <a:t>n</a:t>
            </a:r>
            <a:r>
              <a:rPr sz="2600" spc="-380" dirty="0">
                <a:latin typeface="Microsoft Sans Serif"/>
                <a:cs typeface="Microsoft Sans Serif"/>
              </a:rPr>
              <a:t>s</a:t>
            </a:r>
            <a:r>
              <a:rPr sz="2600" spc="35" dirty="0">
                <a:latin typeface="Microsoft Sans Serif"/>
                <a:cs typeface="Microsoft Sans Serif"/>
              </a:rPr>
              <a:t> </a:t>
            </a:r>
            <a:r>
              <a:rPr sz="2600" spc="-85" dirty="0">
                <a:latin typeface="Microsoft Sans Serif"/>
                <a:cs typeface="Microsoft Sans Serif"/>
              </a:rPr>
              <a:t>&amp;  </a:t>
            </a:r>
            <a:r>
              <a:rPr sz="2600" spc="-125" dirty="0">
                <a:latin typeface="Microsoft Sans Serif"/>
                <a:cs typeface="Microsoft Sans Serif"/>
              </a:rPr>
              <a:t>review</a:t>
            </a:r>
            <a:r>
              <a:rPr sz="2600" spc="20" dirty="0">
                <a:latin typeface="Microsoft Sans Serif"/>
                <a:cs typeface="Microsoft Sans Serif"/>
              </a:rPr>
              <a:t> </a:t>
            </a:r>
            <a:r>
              <a:rPr sz="2600" spc="-185" dirty="0">
                <a:latin typeface="Microsoft Sans Serif"/>
                <a:cs typeface="Microsoft Sans Serif"/>
              </a:rPr>
              <a:t>permissions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044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 dirty="0"/>
              <a:t>IAM</a:t>
            </a:r>
            <a:r>
              <a:rPr spc="35" dirty="0"/>
              <a:t> </a:t>
            </a:r>
            <a:r>
              <a:rPr spc="-290" dirty="0"/>
              <a:t>Section</a:t>
            </a:r>
            <a:r>
              <a:rPr spc="45" dirty="0"/>
              <a:t> </a:t>
            </a:r>
            <a:r>
              <a:rPr spc="910" dirty="0"/>
              <a:t>–</a:t>
            </a:r>
            <a:r>
              <a:rPr spc="40" dirty="0"/>
              <a:t> </a:t>
            </a:r>
            <a:r>
              <a:rPr spc="-3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064115" cy="3609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has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Policies: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JSON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document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outlines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permissions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users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Ro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6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-4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Audit: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Credential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Reports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IAM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Advisor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21695" y="387095"/>
            <a:ext cx="954024" cy="9540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370649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70" dirty="0"/>
              <a:t>E</a:t>
            </a:r>
            <a:r>
              <a:rPr sz="6000" spc="-275" dirty="0"/>
              <a:t>C</a:t>
            </a:r>
            <a:r>
              <a:rPr sz="6000" spc="-340" dirty="0"/>
              <a:t>2</a:t>
            </a:r>
            <a:r>
              <a:rPr sz="6000" spc="65" dirty="0"/>
              <a:t> </a:t>
            </a:r>
            <a:r>
              <a:rPr sz="6000" spc="-1195" dirty="0"/>
              <a:t>S</a:t>
            </a:r>
            <a:r>
              <a:rPr sz="6000" spc="-465" dirty="0"/>
              <a:t>e</a:t>
            </a:r>
            <a:r>
              <a:rPr sz="6000" spc="-505" dirty="0"/>
              <a:t>c</a:t>
            </a:r>
            <a:r>
              <a:rPr sz="6000" spc="140" dirty="0"/>
              <a:t>t</a:t>
            </a:r>
            <a:r>
              <a:rPr sz="6000" spc="-250" dirty="0"/>
              <a:t>i</a:t>
            </a:r>
            <a:r>
              <a:rPr sz="6000" spc="-90" dirty="0"/>
              <a:t>o</a:t>
            </a:r>
            <a:r>
              <a:rPr sz="6000" spc="-400" dirty="0"/>
              <a:t>n</a:t>
            </a:r>
            <a:endParaRPr sz="6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94386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5" dirty="0"/>
              <a:t>A</a:t>
            </a:r>
            <a:r>
              <a:rPr spc="-165" dirty="0"/>
              <a:t>m</a:t>
            </a:r>
            <a:r>
              <a:rPr spc="-580" dirty="0"/>
              <a:t>a</a:t>
            </a:r>
            <a:r>
              <a:rPr spc="-535" dirty="0"/>
              <a:t>z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210" dirty="0"/>
              <a:t>C</a:t>
            </a:r>
            <a:r>
              <a:rPr spc="-25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484360" cy="41554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2)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Storing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(EBS)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Dis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chin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EL</a:t>
            </a:r>
            <a:r>
              <a:rPr sz="24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vic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aut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gr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7376" y="277368"/>
            <a:ext cx="1011935" cy="10119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43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465" dirty="0"/>
              <a:t>z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370" dirty="0"/>
              <a:t>c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254" dirty="0"/>
              <a:t>f</a:t>
            </a:r>
            <a:r>
              <a:rPr spc="-185" dirty="0"/>
              <a:t>i</a:t>
            </a:r>
            <a:r>
              <a:rPr spc="-575" dirty="0"/>
              <a:t>g</a:t>
            </a:r>
            <a:r>
              <a:rPr spc="-285" dirty="0"/>
              <a:t>u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65" dirty="0"/>
              <a:t>o</a:t>
            </a:r>
            <a:r>
              <a:rPr spc="-215" dirty="0"/>
              <a:t>p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8317230" cy="43840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ys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RA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3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Net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3525" spc="-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5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525" spc="-6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0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EF</a:t>
            </a:r>
            <a:r>
              <a:rPr sz="3525" spc="-63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3525" spc="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3525" spc="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rd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Fi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252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-215" dirty="0"/>
              <a:t>p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445" dirty="0"/>
              <a:t>:</a:t>
            </a:r>
            <a:r>
              <a:rPr spc="-300" dirty="0"/>
              <a:t> </a:t>
            </a:r>
            <a:r>
              <a:rPr spc="-340" dirty="0"/>
              <a:t>e</a:t>
            </a:r>
            <a:r>
              <a:rPr spc="-95" dirty="0"/>
              <a:t>x</a:t>
            </a:r>
            <a:r>
              <a:rPr spc="-575" dirty="0"/>
              <a:t>a</a:t>
            </a:r>
            <a:r>
              <a:rPr spc="-280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82438" y="1838153"/>
          <a:ext cx="9211308" cy="283209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52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1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92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808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040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0660" marB="0">
                    <a:lnL w="19050">
                      <a:solidFill>
                        <a:srgbClr val="444949"/>
                      </a:solidFill>
                      <a:prstDash val="solid"/>
                    </a:lnL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vCPU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0660" marB="0"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R="42545" algn="ctr"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Mem</a:t>
                      </a:r>
                      <a:r>
                        <a:rPr sz="18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(GiB)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200660" marB="0"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66115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Storage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38150" marR="450850" indent="196850">
                        <a:lnSpc>
                          <a:spcPts val="2090"/>
                        </a:lnSpc>
                        <a:spcBef>
                          <a:spcPts val="62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Network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4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f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624205" marR="217804" indent="-368300">
                        <a:lnSpc>
                          <a:spcPts val="2090"/>
                        </a:lnSpc>
                        <a:spcBef>
                          <a:spcPts val="62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EBS</a:t>
                      </a:r>
                      <a:r>
                        <a:rPr sz="1800" spc="-6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Bandwidth </a:t>
                      </a:r>
                      <a:r>
                        <a:rPr sz="1800" spc="-39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(Mbps)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79375" marB="0">
                    <a:lnR w="19050">
                      <a:solidFill>
                        <a:srgbClr val="444949"/>
                      </a:solidFill>
                      <a:prstDash val="solid"/>
                    </a:lnR>
                    <a:lnT w="19050">
                      <a:solidFill>
                        <a:srgbClr val="444949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7355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t2.micro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lnL w="19050">
                      <a:solidFill>
                        <a:srgbClr val="444949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EBS-Only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2700" algn="ctr">
                        <a:lnSpc>
                          <a:spcPct val="100000"/>
                        </a:lnSpc>
                        <a:spcBef>
                          <a:spcPts val="50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Low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to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Moderate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3500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444949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t2.xlarge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444949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7404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EBS-Only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206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Moderate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444949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c5d.4xlarge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444949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16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x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400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NVMe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SSD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to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4,750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19050">
                      <a:solidFill>
                        <a:srgbClr val="444949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6084">
                <a:tc>
                  <a:txBody>
                    <a:bodyPr/>
                    <a:lstStyle/>
                    <a:p>
                      <a:pPr marR="9080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r5.16xlarge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444949"/>
                      </a:solidFill>
                      <a:prstDash val="solid"/>
                    </a:lnL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64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512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8229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EBS</a:t>
                      </a:r>
                      <a:r>
                        <a:rPr sz="18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20</a:t>
                      </a:r>
                      <a:r>
                        <a:rPr sz="18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13,600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19050">
                      <a:solidFill>
                        <a:srgbClr val="444949"/>
                      </a:solidFill>
                      <a:prstDash val="solid"/>
                    </a:lnR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5450">
                <a:tc>
                  <a:txBody>
                    <a:bodyPr/>
                    <a:lstStyle/>
                    <a:p>
                      <a:pPr marR="97155" algn="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m5.8xlarge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L w="19050">
                      <a:solidFill>
                        <a:srgbClr val="444949"/>
                      </a:solidFill>
                      <a:prstDash val="solid"/>
                    </a:lnL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32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4191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128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582295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EBS</a:t>
                      </a:r>
                      <a:r>
                        <a:rPr sz="1800" spc="-3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Only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R="1143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10</a:t>
                      </a:r>
                      <a:r>
                        <a:rPr sz="1800" spc="-3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Gbps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31750" algn="ctr">
                        <a:lnSpc>
                          <a:spcPct val="100000"/>
                        </a:lnSpc>
                        <a:spcBef>
                          <a:spcPts val="49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6,800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62865" marB="0">
                    <a:lnR w="19050">
                      <a:solidFill>
                        <a:srgbClr val="444949"/>
                      </a:solidFill>
                      <a:prstDash val="solid"/>
                    </a:lnR>
                    <a:lnB w="19050">
                      <a:solidFill>
                        <a:srgbClr val="444949"/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object 5"/>
          <p:cNvSpPr txBox="1"/>
          <p:nvPr/>
        </p:nvSpPr>
        <p:spPr>
          <a:xfrm>
            <a:off x="3003999" y="5098796"/>
            <a:ext cx="6122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70AD47"/>
                </a:solidFill>
                <a:latin typeface="Calibri"/>
                <a:cs typeface="Calibri"/>
              </a:rPr>
              <a:t>t2.micro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 is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part</a:t>
            </a:r>
            <a:r>
              <a:rPr sz="1800" b="1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of</a:t>
            </a:r>
            <a:r>
              <a:rPr sz="1800" b="1" spc="1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the </a:t>
            </a:r>
            <a:r>
              <a:rPr sz="1800" b="1" spc="-30" dirty="0">
                <a:solidFill>
                  <a:srgbClr val="70AD47"/>
                </a:solidFill>
                <a:latin typeface="Calibri"/>
                <a:cs typeface="Calibri"/>
              </a:rPr>
              <a:t>AWS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AD47"/>
                </a:solidFill>
                <a:latin typeface="Calibri"/>
                <a:cs typeface="Calibri"/>
              </a:rPr>
              <a:t>free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tier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(up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AD47"/>
                </a:solidFill>
                <a:latin typeface="Calibri"/>
                <a:cs typeface="Calibri"/>
              </a:rPr>
              <a:t>to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750</a:t>
            </a:r>
            <a:r>
              <a:rPr sz="1800" b="1" spc="5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AD47"/>
                </a:solidFill>
                <a:latin typeface="Calibri"/>
                <a:cs typeface="Calibri"/>
              </a:rPr>
              <a:t>hours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70AD47"/>
                </a:solidFill>
                <a:latin typeface="Calibri"/>
                <a:cs typeface="Calibri"/>
              </a:rPr>
              <a:t>per</a:t>
            </a:r>
            <a:r>
              <a:rPr sz="1800" b="1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0AD47"/>
                </a:solidFill>
                <a:latin typeface="Calibri"/>
                <a:cs typeface="Calibri"/>
              </a:rPr>
              <a:t>month)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902271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265" dirty="0"/>
              <a:t>Hands-On:</a:t>
            </a:r>
          </a:p>
          <a:p>
            <a:pPr marL="12700">
              <a:lnSpc>
                <a:spcPts val="5040"/>
              </a:lnSpc>
            </a:pPr>
            <a:r>
              <a:rPr spc="-360" dirty="0"/>
              <a:t>Launching</a:t>
            </a:r>
            <a:r>
              <a:rPr spc="50" dirty="0"/>
              <a:t> </a:t>
            </a:r>
            <a:r>
              <a:rPr spc="-434" dirty="0"/>
              <a:t>an</a:t>
            </a:r>
            <a:r>
              <a:rPr spc="60" dirty="0"/>
              <a:t> </a:t>
            </a:r>
            <a:r>
              <a:rPr spc="-409" dirty="0"/>
              <a:t>EC2</a:t>
            </a:r>
            <a:r>
              <a:rPr spc="55" dirty="0"/>
              <a:t> </a:t>
            </a:r>
            <a:r>
              <a:rPr spc="-340" dirty="0"/>
              <a:t>Instance</a:t>
            </a:r>
            <a:r>
              <a:rPr spc="60" dirty="0"/>
              <a:t> </a:t>
            </a:r>
            <a:r>
              <a:rPr spc="-250" dirty="0"/>
              <a:t>running</a:t>
            </a:r>
            <a:r>
              <a:rPr spc="50" dirty="0"/>
              <a:t> </a:t>
            </a:r>
            <a:r>
              <a:rPr spc="-260" dirty="0"/>
              <a:t>Linux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829308"/>
            <a:ext cx="9360535" cy="208280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virtual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Console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high-level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approach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various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parameters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see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learn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stop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terminate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686196" y="2661712"/>
            <a:ext cx="5606415" cy="1358265"/>
            <a:chOff x="3686196" y="2661712"/>
            <a:chExt cx="5606415" cy="1358265"/>
          </a:xfrm>
        </p:grpSpPr>
        <p:sp>
          <p:nvSpPr>
            <p:cNvPr id="4" name="object 4"/>
            <p:cNvSpPr/>
            <p:nvPr/>
          </p:nvSpPr>
          <p:spPr>
            <a:xfrm>
              <a:off x="5365907" y="2668062"/>
              <a:ext cx="3919854" cy="1345565"/>
            </a:xfrm>
            <a:custGeom>
              <a:avLst/>
              <a:gdLst/>
              <a:ahLst/>
              <a:cxnLst/>
              <a:rect l="l" t="t" r="r" b="b"/>
              <a:pathLst>
                <a:path w="3919854" h="1345564">
                  <a:moveTo>
                    <a:pt x="0" y="0"/>
                  </a:moveTo>
                  <a:lnTo>
                    <a:pt x="3919760" y="0"/>
                  </a:lnTo>
                  <a:lnTo>
                    <a:pt x="3919760" y="1345097"/>
                  </a:lnTo>
                  <a:lnTo>
                    <a:pt x="0" y="134509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86187" y="3124479"/>
              <a:ext cx="2783205" cy="455295"/>
            </a:xfrm>
            <a:custGeom>
              <a:avLst/>
              <a:gdLst/>
              <a:ahLst/>
              <a:cxnLst/>
              <a:rect l="l" t="t" r="r" b="b"/>
              <a:pathLst>
                <a:path w="2783204" h="455295">
                  <a:moveTo>
                    <a:pt x="2782963" y="413994"/>
                  </a:moveTo>
                  <a:lnTo>
                    <a:pt x="76200" y="413994"/>
                  </a:lnTo>
                  <a:lnTo>
                    <a:pt x="76200" y="379069"/>
                  </a:lnTo>
                  <a:lnTo>
                    <a:pt x="0" y="417169"/>
                  </a:lnTo>
                  <a:lnTo>
                    <a:pt x="76200" y="455269"/>
                  </a:lnTo>
                  <a:lnTo>
                    <a:pt x="76200" y="420344"/>
                  </a:lnTo>
                  <a:lnTo>
                    <a:pt x="2782963" y="420344"/>
                  </a:lnTo>
                  <a:lnTo>
                    <a:pt x="2782963" y="413994"/>
                  </a:lnTo>
                  <a:close/>
                </a:path>
                <a:path w="2783204" h="455295">
                  <a:moveTo>
                    <a:pt x="2782963" y="38100"/>
                  </a:moveTo>
                  <a:lnTo>
                    <a:pt x="2706763" y="0"/>
                  </a:lnTo>
                  <a:lnTo>
                    <a:pt x="2706763" y="34925"/>
                  </a:lnTo>
                  <a:lnTo>
                    <a:pt x="0" y="34925"/>
                  </a:lnTo>
                  <a:lnTo>
                    <a:pt x="0" y="41275"/>
                  </a:lnTo>
                  <a:lnTo>
                    <a:pt x="2706763" y="41275"/>
                  </a:lnTo>
                  <a:lnTo>
                    <a:pt x="2706763" y="76200"/>
                  </a:lnTo>
                  <a:lnTo>
                    <a:pt x="2776613" y="41275"/>
                  </a:lnTo>
                  <a:lnTo>
                    <a:pt x="2782963" y="381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453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Introduction</a:t>
            </a:r>
            <a:r>
              <a:rPr spc="70" dirty="0"/>
              <a:t> </a:t>
            </a:r>
            <a:r>
              <a:rPr spc="15" dirty="0"/>
              <a:t>to</a:t>
            </a:r>
            <a:r>
              <a:rPr spc="65" dirty="0"/>
              <a:t> </a:t>
            </a:r>
            <a:r>
              <a:rPr spc="-280" dirty="0"/>
              <a:t>Security</a:t>
            </a:r>
            <a:r>
              <a:rPr spc="65" dirty="0"/>
              <a:t> </a:t>
            </a:r>
            <a:r>
              <a:rPr spc="-250" dirty="0"/>
              <a:t>Groups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16939" y="1332483"/>
            <a:ext cx="9773920" cy="10439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fundamental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traffic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Instances.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205497" y="4608856"/>
            <a:ext cx="724535" cy="258445"/>
            <a:chOff x="5205497" y="4608856"/>
            <a:chExt cx="724535" cy="258445"/>
          </a:xfrm>
        </p:grpSpPr>
        <p:sp>
          <p:nvSpPr>
            <p:cNvPr id="9" name="object 9"/>
            <p:cNvSpPr/>
            <p:nvPr/>
          </p:nvSpPr>
          <p:spPr>
            <a:xfrm>
              <a:off x="5211847" y="4615206"/>
              <a:ext cx="711835" cy="245745"/>
            </a:xfrm>
            <a:custGeom>
              <a:avLst/>
              <a:gdLst/>
              <a:ahLst/>
              <a:cxnLst/>
              <a:rect l="l" t="t" r="r" b="b"/>
              <a:pathLst>
                <a:path w="711835" h="245745">
                  <a:moveTo>
                    <a:pt x="99878" y="93935"/>
                  </a:moveTo>
                  <a:lnTo>
                    <a:pt x="57646" y="93935"/>
                  </a:lnTo>
                  <a:lnTo>
                    <a:pt x="73142" y="95975"/>
                  </a:lnTo>
                  <a:lnTo>
                    <a:pt x="84211" y="102096"/>
                  </a:lnTo>
                  <a:lnTo>
                    <a:pt x="90853" y="112297"/>
                  </a:lnTo>
                  <a:lnTo>
                    <a:pt x="93066" y="126578"/>
                  </a:lnTo>
                  <a:lnTo>
                    <a:pt x="93066" y="146893"/>
                  </a:lnTo>
                  <a:lnTo>
                    <a:pt x="71959" y="148819"/>
                  </a:lnTo>
                  <a:lnTo>
                    <a:pt x="53435" y="152341"/>
                  </a:lnTo>
                  <a:lnTo>
                    <a:pt x="13576" y="172369"/>
                  </a:lnTo>
                  <a:lnTo>
                    <a:pt x="0" y="205234"/>
                  </a:lnTo>
                  <a:lnTo>
                    <a:pt x="781" y="213340"/>
                  </a:lnTo>
                  <a:lnTo>
                    <a:pt x="26392" y="242738"/>
                  </a:lnTo>
                  <a:lnTo>
                    <a:pt x="43060" y="245690"/>
                  </a:lnTo>
                  <a:lnTo>
                    <a:pt x="55497" y="244453"/>
                  </a:lnTo>
                  <a:lnTo>
                    <a:pt x="67977" y="240741"/>
                  </a:lnTo>
                  <a:lnTo>
                    <a:pt x="80500" y="234556"/>
                  </a:lnTo>
                  <a:lnTo>
                    <a:pt x="84751" y="231626"/>
                  </a:lnTo>
                  <a:lnTo>
                    <a:pt x="39588" y="231626"/>
                  </a:lnTo>
                  <a:lnTo>
                    <a:pt x="32063" y="229080"/>
                  </a:lnTo>
                  <a:lnTo>
                    <a:pt x="20025" y="218893"/>
                  </a:lnTo>
                  <a:lnTo>
                    <a:pt x="17015" y="212642"/>
                  </a:lnTo>
                  <a:lnTo>
                    <a:pt x="17015" y="205234"/>
                  </a:lnTo>
                  <a:lnTo>
                    <a:pt x="38633" y="172678"/>
                  </a:lnTo>
                  <a:lnTo>
                    <a:pt x="77358" y="161397"/>
                  </a:lnTo>
                  <a:lnTo>
                    <a:pt x="93066" y="161131"/>
                  </a:lnTo>
                  <a:lnTo>
                    <a:pt x="110256" y="161131"/>
                  </a:lnTo>
                  <a:lnTo>
                    <a:pt x="110256" y="121370"/>
                  </a:lnTo>
                  <a:lnTo>
                    <a:pt x="109377" y="111814"/>
                  </a:lnTo>
                  <a:lnTo>
                    <a:pt x="106740" y="103463"/>
                  </a:lnTo>
                  <a:lnTo>
                    <a:pt x="102345" y="96317"/>
                  </a:lnTo>
                  <a:lnTo>
                    <a:pt x="99878" y="93935"/>
                  </a:lnTo>
                  <a:close/>
                </a:path>
                <a:path w="711835" h="245745">
                  <a:moveTo>
                    <a:pt x="110256" y="225896"/>
                  </a:moveTo>
                  <a:lnTo>
                    <a:pt x="93066" y="225896"/>
                  </a:lnTo>
                  <a:lnTo>
                    <a:pt x="93761" y="233883"/>
                  </a:lnTo>
                  <a:lnTo>
                    <a:pt x="94861" y="239179"/>
                  </a:lnTo>
                  <a:lnTo>
                    <a:pt x="97871" y="244388"/>
                  </a:lnTo>
                  <a:lnTo>
                    <a:pt x="100591" y="245690"/>
                  </a:lnTo>
                  <a:lnTo>
                    <a:pt x="104527" y="245690"/>
                  </a:lnTo>
                  <a:lnTo>
                    <a:pt x="110387" y="244648"/>
                  </a:lnTo>
                  <a:lnTo>
                    <a:pt x="117722" y="241523"/>
                  </a:lnTo>
                  <a:lnTo>
                    <a:pt x="126534" y="236314"/>
                  </a:lnTo>
                  <a:lnTo>
                    <a:pt x="136822" y="229021"/>
                  </a:lnTo>
                  <a:lnTo>
                    <a:pt x="111530" y="229021"/>
                  </a:lnTo>
                  <a:lnTo>
                    <a:pt x="110331" y="226460"/>
                  </a:lnTo>
                  <a:lnTo>
                    <a:pt x="110256" y="225896"/>
                  </a:lnTo>
                  <a:close/>
                </a:path>
                <a:path w="711835" h="245745">
                  <a:moveTo>
                    <a:pt x="110256" y="161131"/>
                  </a:moveTo>
                  <a:lnTo>
                    <a:pt x="93066" y="161131"/>
                  </a:lnTo>
                  <a:lnTo>
                    <a:pt x="93066" y="210963"/>
                  </a:lnTo>
                  <a:lnTo>
                    <a:pt x="81824" y="220003"/>
                  </a:lnTo>
                  <a:lnTo>
                    <a:pt x="70668" y="226460"/>
                  </a:lnTo>
                  <a:lnTo>
                    <a:pt x="59599" y="230335"/>
                  </a:lnTo>
                  <a:lnTo>
                    <a:pt x="48616" y="231626"/>
                  </a:lnTo>
                  <a:lnTo>
                    <a:pt x="84751" y="231626"/>
                  </a:lnTo>
                  <a:lnTo>
                    <a:pt x="93066" y="225896"/>
                  </a:lnTo>
                  <a:lnTo>
                    <a:pt x="110256" y="225896"/>
                  </a:lnTo>
                  <a:lnTo>
                    <a:pt x="110256" y="161131"/>
                  </a:lnTo>
                  <a:close/>
                </a:path>
                <a:path w="711835" h="245745">
                  <a:moveTo>
                    <a:pt x="136822" y="214783"/>
                  </a:moveTo>
                  <a:lnTo>
                    <a:pt x="128694" y="221012"/>
                  </a:lnTo>
                  <a:lnTo>
                    <a:pt x="122193" y="225462"/>
                  </a:lnTo>
                  <a:lnTo>
                    <a:pt x="117321" y="228131"/>
                  </a:lnTo>
                  <a:lnTo>
                    <a:pt x="114076" y="229021"/>
                  </a:lnTo>
                  <a:lnTo>
                    <a:pt x="136822" y="229021"/>
                  </a:lnTo>
                  <a:lnTo>
                    <a:pt x="136822" y="214783"/>
                  </a:lnTo>
                  <a:close/>
                </a:path>
                <a:path w="711835" h="245745">
                  <a:moveTo>
                    <a:pt x="60424" y="79697"/>
                  </a:moveTo>
                  <a:lnTo>
                    <a:pt x="48019" y="80761"/>
                  </a:lnTo>
                  <a:lnTo>
                    <a:pt x="35290" y="83951"/>
                  </a:lnTo>
                  <a:lnTo>
                    <a:pt x="22235" y="89268"/>
                  </a:lnTo>
                  <a:lnTo>
                    <a:pt x="8855" y="96713"/>
                  </a:lnTo>
                  <a:lnTo>
                    <a:pt x="8855" y="114250"/>
                  </a:lnTo>
                  <a:lnTo>
                    <a:pt x="21737" y="105362"/>
                  </a:lnTo>
                  <a:lnTo>
                    <a:pt x="34162" y="99014"/>
                  </a:lnTo>
                  <a:lnTo>
                    <a:pt x="46132" y="95205"/>
                  </a:lnTo>
                  <a:lnTo>
                    <a:pt x="57646" y="93935"/>
                  </a:lnTo>
                  <a:lnTo>
                    <a:pt x="99878" y="93935"/>
                  </a:lnTo>
                  <a:lnTo>
                    <a:pt x="96192" y="90375"/>
                  </a:lnTo>
                  <a:lnTo>
                    <a:pt x="88682" y="85704"/>
                  </a:lnTo>
                  <a:lnTo>
                    <a:pt x="80217" y="82367"/>
                  </a:lnTo>
                  <a:lnTo>
                    <a:pt x="70798" y="80365"/>
                  </a:lnTo>
                  <a:lnTo>
                    <a:pt x="60424" y="79697"/>
                  </a:lnTo>
                  <a:close/>
                </a:path>
                <a:path w="711835" h="245745">
                  <a:moveTo>
                    <a:pt x="369267" y="79697"/>
                  </a:moveTo>
                  <a:lnTo>
                    <a:pt x="323574" y="93078"/>
                  </a:lnTo>
                  <a:lnTo>
                    <a:pt x="293672" y="130224"/>
                  </a:lnTo>
                  <a:lnTo>
                    <a:pt x="287834" y="162867"/>
                  </a:lnTo>
                  <a:lnTo>
                    <a:pt x="289293" y="179845"/>
                  </a:lnTo>
                  <a:lnTo>
                    <a:pt x="311186" y="221989"/>
                  </a:lnTo>
                  <a:lnTo>
                    <a:pt x="352614" y="244209"/>
                  </a:lnTo>
                  <a:lnTo>
                    <a:pt x="369267" y="245690"/>
                  </a:lnTo>
                  <a:lnTo>
                    <a:pt x="385909" y="244209"/>
                  </a:lnTo>
                  <a:lnTo>
                    <a:pt x="401107" y="239765"/>
                  </a:lnTo>
                  <a:lnTo>
                    <a:pt x="414861" y="232358"/>
                  </a:lnTo>
                  <a:lnTo>
                    <a:pt x="418823" y="229021"/>
                  </a:lnTo>
                  <a:lnTo>
                    <a:pt x="369267" y="229021"/>
                  </a:lnTo>
                  <a:lnTo>
                    <a:pt x="356283" y="227844"/>
                  </a:lnTo>
                  <a:lnTo>
                    <a:pt x="316097" y="200160"/>
                  </a:lnTo>
                  <a:lnTo>
                    <a:pt x="305890" y="162867"/>
                  </a:lnTo>
                  <a:lnTo>
                    <a:pt x="307025" y="149150"/>
                  </a:lnTo>
                  <a:lnTo>
                    <a:pt x="333666" y="107011"/>
                  </a:lnTo>
                  <a:lnTo>
                    <a:pt x="369267" y="96366"/>
                  </a:lnTo>
                  <a:lnTo>
                    <a:pt x="418751" y="96366"/>
                  </a:lnTo>
                  <a:lnTo>
                    <a:pt x="414861" y="93078"/>
                  </a:lnTo>
                  <a:lnTo>
                    <a:pt x="401107" y="85644"/>
                  </a:lnTo>
                  <a:lnTo>
                    <a:pt x="385909" y="81184"/>
                  </a:lnTo>
                  <a:lnTo>
                    <a:pt x="369267" y="79697"/>
                  </a:lnTo>
                  <a:close/>
                </a:path>
                <a:path w="711835" h="245745">
                  <a:moveTo>
                    <a:pt x="418751" y="96366"/>
                  </a:moveTo>
                  <a:lnTo>
                    <a:pt x="369267" y="96366"/>
                  </a:lnTo>
                  <a:lnTo>
                    <a:pt x="382100" y="97560"/>
                  </a:lnTo>
                  <a:lnTo>
                    <a:pt x="393858" y="101141"/>
                  </a:lnTo>
                  <a:lnTo>
                    <a:pt x="427759" y="136866"/>
                  </a:lnTo>
                  <a:lnTo>
                    <a:pt x="432296" y="162867"/>
                  </a:lnTo>
                  <a:lnTo>
                    <a:pt x="431167" y="176503"/>
                  </a:lnTo>
                  <a:lnTo>
                    <a:pt x="404656" y="218424"/>
                  </a:lnTo>
                  <a:lnTo>
                    <a:pt x="369267" y="229021"/>
                  </a:lnTo>
                  <a:lnTo>
                    <a:pt x="418823" y="229021"/>
                  </a:lnTo>
                  <a:lnTo>
                    <a:pt x="444558" y="195358"/>
                  </a:lnTo>
                  <a:lnTo>
                    <a:pt x="450353" y="162867"/>
                  </a:lnTo>
                  <a:lnTo>
                    <a:pt x="448904" y="145807"/>
                  </a:lnTo>
                  <a:lnTo>
                    <a:pt x="444558" y="130224"/>
                  </a:lnTo>
                  <a:lnTo>
                    <a:pt x="437314" y="116116"/>
                  </a:lnTo>
                  <a:lnTo>
                    <a:pt x="427173" y="103484"/>
                  </a:lnTo>
                  <a:lnTo>
                    <a:pt x="418751" y="96366"/>
                  </a:lnTo>
                  <a:close/>
                </a:path>
                <a:path w="711835" h="245745">
                  <a:moveTo>
                    <a:pt x="476349" y="82823"/>
                  </a:moveTo>
                  <a:lnTo>
                    <a:pt x="459591" y="82823"/>
                  </a:lnTo>
                  <a:lnTo>
                    <a:pt x="527966" y="245690"/>
                  </a:lnTo>
                  <a:lnTo>
                    <a:pt x="535631" y="245690"/>
                  </a:lnTo>
                  <a:lnTo>
                    <a:pt x="548110" y="213047"/>
                  </a:lnTo>
                  <a:lnTo>
                    <a:pt x="530867" y="213047"/>
                  </a:lnTo>
                  <a:lnTo>
                    <a:pt x="476349" y="82823"/>
                  </a:lnTo>
                  <a:close/>
                </a:path>
                <a:path w="711835" h="245745">
                  <a:moveTo>
                    <a:pt x="602661" y="115986"/>
                  </a:moveTo>
                  <a:lnTo>
                    <a:pt x="585214" y="115986"/>
                  </a:lnTo>
                  <a:lnTo>
                    <a:pt x="634335" y="245690"/>
                  </a:lnTo>
                  <a:lnTo>
                    <a:pt x="642482" y="245690"/>
                  </a:lnTo>
                  <a:lnTo>
                    <a:pt x="656322" y="213047"/>
                  </a:lnTo>
                  <a:lnTo>
                    <a:pt x="638867" y="213047"/>
                  </a:lnTo>
                  <a:lnTo>
                    <a:pt x="602661" y="115986"/>
                  </a:lnTo>
                  <a:close/>
                </a:path>
                <a:path w="711835" h="245745">
                  <a:moveTo>
                    <a:pt x="590290" y="82823"/>
                  </a:moveTo>
                  <a:lnTo>
                    <a:pt x="581019" y="82823"/>
                  </a:lnTo>
                  <a:lnTo>
                    <a:pt x="530867" y="213047"/>
                  </a:lnTo>
                  <a:lnTo>
                    <a:pt x="548110" y="213047"/>
                  </a:lnTo>
                  <a:lnTo>
                    <a:pt x="585214" y="115986"/>
                  </a:lnTo>
                  <a:lnTo>
                    <a:pt x="602661" y="115986"/>
                  </a:lnTo>
                  <a:lnTo>
                    <a:pt x="590290" y="82823"/>
                  </a:lnTo>
                  <a:close/>
                </a:path>
                <a:path w="711835" h="245745">
                  <a:moveTo>
                    <a:pt x="711532" y="82823"/>
                  </a:moveTo>
                  <a:lnTo>
                    <a:pt x="694640" y="82823"/>
                  </a:lnTo>
                  <a:lnTo>
                    <a:pt x="638867" y="213047"/>
                  </a:lnTo>
                  <a:lnTo>
                    <a:pt x="656322" y="213047"/>
                  </a:lnTo>
                  <a:lnTo>
                    <a:pt x="711532" y="82823"/>
                  </a:lnTo>
                  <a:close/>
                </a:path>
                <a:path w="711835" h="245745">
                  <a:moveTo>
                    <a:pt x="248245" y="0"/>
                  </a:moveTo>
                  <a:lnTo>
                    <a:pt x="231054" y="0"/>
                  </a:lnTo>
                  <a:lnTo>
                    <a:pt x="231054" y="242564"/>
                  </a:lnTo>
                  <a:lnTo>
                    <a:pt x="248245" y="242564"/>
                  </a:lnTo>
                  <a:lnTo>
                    <a:pt x="248245" y="0"/>
                  </a:lnTo>
                  <a:close/>
                </a:path>
                <a:path w="711835" h="245745">
                  <a:moveTo>
                    <a:pt x="181570" y="0"/>
                  </a:moveTo>
                  <a:lnTo>
                    <a:pt x="164379" y="0"/>
                  </a:lnTo>
                  <a:lnTo>
                    <a:pt x="164379" y="242564"/>
                  </a:lnTo>
                  <a:lnTo>
                    <a:pt x="181570" y="242564"/>
                  </a:lnTo>
                  <a:lnTo>
                    <a:pt x="181570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222513" y="4769987"/>
              <a:ext cx="88751" cy="831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89" y="4705222"/>
              <a:ext cx="139104" cy="14535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671438" y="4698029"/>
              <a:ext cx="252095" cy="163195"/>
            </a:xfrm>
            <a:custGeom>
              <a:avLst/>
              <a:gdLst/>
              <a:ahLst/>
              <a:cxnLst/>
              <a:rect l="l" t="t" r="r" b="b"/>
              <a:pathLst>
                <a:path w="252095" h="163195">
                  <a:moveTo>
                    <a:pt x="0" y="0"/>
                  </a:moveTo>
                  <a:lnTo>
                    <a:pt x="16758" y="0"/>
                  </a:lnTo>
                  <a:lnTo>
                    <a:pt x="71276" y="130224"/>
                  </a:lnTo>
                  <a:lnTo>
                    <a:pt x="121429" y="0"/>
                  </a:lnTo>
                  <a:lnTo>
                    <a:pt x="130699" y="0"/>
                  </a:lnTo>
                  <a:lnTo>
                    <a:pt x="179275" y="130224"/>
                  </a:lnTo>
                  <a:lnTo>
                    <a:pt x="235049" y="0"/>
                  </a:lnTo>
                  <a:lnTo>
                    <a:pt x="251941" y="0"/>
                  </a:lnTo>
                  <a:lnTo>
                    <a:pt x="182892" y="162867"/>
                  </a:lnTo>
                  <a:lnTo>
                    <a:pt x="174745" y="162867"/>
                  </a:lnTo>
                  <a:lnTo>
                    <a:pt x="125623" y="33163"/>
                  </a:lnTo>
                  <a:lnTo>
                    <a:pt x="76040" y="162867"/>
                  </a:lnTo>
                  <a:lnTo>
                    <a:pt x="68376" y="16286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93331" y="4688554"/>
              <a:ext cx="175220" cy="17869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05497" y="4688554"/>
              <a:ext cx="149522" cy="17869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376228" y="4615206"/>
              <a:ext cx="84455" cy="242570"/>
            </a:xfrm>
            <a:custGeom>
              <a:avLst/>
              <a:gdLst/>
              <a:ahLst/>
              <a:cxnLst/>
              <a:rect l="l" t="t" r="r" b="b"/>
              <a:pathLst>
                <a:path w="84454" h="242570">
                  <a:moveTo>
                    <a:pt x="66674" y="0"/>
                  </a:moveTo>
                  <a:lnTo>
                    <a:pt x="83864" y="0"/>
                  </a:lnTo>
                  <a:lnTo>
                    <a:pt x="83864" y="242565"/>
                  </a:lnTo>
                  <a:lnTo>
                    <a:pt x="66674" y="242565"/>
                  </a:lnTo>
                  <a:lnTo>
                    <a:pt x="66674" y="0"/>
                  </a:lnTo>
                  <a:close/>
                </a:path>
                <a:path w="84454" h="242570">
                  <a:moveTo>
                    <a:pt x="0" y="0"/>
                  </a:moveTo>
                  <a:lnTo>
                    <a:pt x="17189" y="0"/>
                  </a:lnTo>
                  <a:lnTo>
                    <a:pt x="17189" y="242565"/>
                  </a:lnTo>
                  <a:lnTo>
                    <a:pt x="0" y="24256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70AD4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16939" y="4410964"/>
            <a:ext cx="8853805" cy="103759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25"/>
              </a:spcBef>
              <a:buFont typeface="Arial"/>
              <a:buChar char="•"/>
              <a:tabLst>
                <a:tab pos="241300" algn="l"/>
                <a:tab pos="5104765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contain	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4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648631" y="2706116"/>
            <a:ext cx="15748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89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Inbound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Outbound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traffic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359557" y="2661713"/>
            <a:ext cx="678815" cy="1358265"/>
            <a:chOff x="5359557" y="2661713"/>
            <a:chExt cx="678815" cy="1358265"/>
          </a:xfrm>
        </p:grpSpPr>
        <p:sp>
          <p:nvSpPr>
            <p:cNvPr id="19" name="object 19"/>
            <p:cNvSpPr/>
            <p:nvPr/>
          </p:nvSpPr>
          <p:spPr>
            <a:xfrm>
              <a:off x="5365907" y="2668064"/>
              <a:ext cx="666115" cy="1345565"/>
            </a:xfrm>
            <a:custGeom>
              <a:avLst/>
              <a:gdLst/>
              <a:ahLst/>
              <a:cxnLst/>
              <a:rect l="l" t="t" r="r" b="b"/>
              <a:pathLst>
                <a:path w="666114" h="1345564">
                  <a:moveTo>
                    <a:pt x="665924" y="0"/>
                  </a:moveTo>
                  <a:lnTo>
                    <a:pt x="0" y="0"/>
                  </a:lnTo>
                  <a:lnTo>
                    <a:pt x="0" y="1345095"/>
                  </a:lnTo>
                  <a:lnTo>
                    <a:pt x="665924" y="1345095"/>
                  </a:lnTo>
                  <a:lnTo>
                    <a:pt x="665924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365907" y="2668063"/>
              <a:ext cx="666115" cy="1345565"/>
            </a:xfrm>
            <a:custGeom>
              <a:avLst/>
              <a:gdLst/>
              <a:ahLst/>
              <a:cxnLst/>
              <a:rect l="l" t="t" r="r" b="b"/>
              <a:pathLst>
                <a:path w="666114" h="1345564">
                  <a:moveTo>
                    <a:pt x="0" y="1345096"/>
                  </a:moveTo>
                  <a:lnTo>
                    <a:pt x="0" y="0"/>
                  </a:lnTo>
                  <a:lnTo>
                    <a:pt x="665924" y="0"/>
                  </a:lnTo>
                  <a:lnTo>
                    <a:pt x="665924" y="1345096"/>
                  </a:lnTo>
                  <a:lnTo>
                    <a:pt x="0" y="1345096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410088" y="2954873"/>
            <a:ext cx="571500" cy="773430"/>
          </a:xfrm>
          <a:prstGeom prst="rect">
            <a:avLst/>
          </a:prstGeom>
        </p:spPr>
        <p:txBody>
          <a:bodyPr vert="vert270" wrap="square" lIns="0" tIns="16510" rIns="0" bIns="0" rtlCol="0">
            <a:spAutoFit/>
          </a:bodyPr>
          <a:lstStyle/>
          <a:p>
            <a:pPr marL="97790" marR="5080" indent="-85725">
              <a:lnSpc>
                <a:spcPts val="2100"/>
              </a:lnSpc>
              <a:spcBef>
                <a:spcPts val="1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rit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y 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08261" y="3103371"/>
            <a:ext cx="9925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3" name="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67855" y="2828544"/>
            <a:ext cx="1054607" cy="1054608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6031831" y="2668062"/>
            <a:ext cx="3254375" cy="1345565"/>
          </a:xfrm>
          <a:prstGeom prst="rect">
            <a:avLst/>
          </a:prstGeom>
          <a:ln w="12700">
            <a:solidFill>
              <a:srgbClr val="386998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684655">
              <a:lnSpc>
                <a:spcPct val="100000"/>
              </a:lnSpc>
              <a:spcBef>
                <a:spcPts val="15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4802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 dirty="0"/>
              <a:t>I</a:t>
            </a:r>
            <a:r>
              <a:rPr spc="-325" dirty="0"/>
              <a:t>T</a:t>
            </a:r>
            <a:r>
              <a:rPr spc="-555" dirty="0"/>
              <a:t> </a:t>
            </a:r>
            <a:r>
              <a:rPr spc="-740" dirty="0"/>
              <a:t>T</a:t>
            </a:r>
            <a:r>
              <a:rPr spc="-335" dirty="0"/>
              <a:t>e</a:t>
            </a:r>
            <a:r>
              <a:rPr spc="105" dirty="0"/>
              <a:t>r</a:t>
            </a:r>
            <a:r>
              <a:rPr spc="-285" dirty="0"/>
              <a:t>m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65" dirty="0"/>
              <a:t>o</a:t>
            </a:r>
            <a:r>
              <a:rPr spc="-75" dirty="0"/>
              <a:t>l</a:t>
            </a:r>
            <a:r>
              <a:rPr spc="-170" dirty="0"/>
              <a:t>o</a:t>
            </a:r>
            <a:r>
              <a:rPr spc="-475" dirty="0"/>
              <a:t>gy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7563"/>
            <a:ext cx="9864725" cy="1726564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820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cables,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routers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connected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each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endParaRPr sz="2400">
              <a:latin typeface="Microsoft Sans Serif"/>
              <a:cs typeface="Microsoft Sans Serif"/>
            </a:endParaRPr>
          </a:p>
          <a:p>
            <a:pPr marL="241300" marR="539750" indent="-228600">
              <a:lnSpc>
                <a:spcPts val="2590"/>
              </a:lnSpc>
              <a:spcBef>
                <a:spcPts val="104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Router: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device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forwards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packets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computer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networks.They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know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where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packets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internet!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Switch: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Takes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packet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correct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client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endParaRPr sz="24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62455" y="3151632"/>
            <a:ext cx="9378950" cy="3191510"/>
            <a:chOff x="1362455" y="3151632"/>
            <a:chExt cx="9378950" cy="319151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3127" y="5404103"/>
              <a:ext cx="1063752" cy="9387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9000" y="4540398"/>
              <a:ext cx="1268711" cy="42462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0448" y="4282440"/>
              <a:ext cx="1060703" cy="93878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7407712" y="4752712"/>
              <a:ext cx="2273935" cy="0"/>
            </a:xfrm>
            <a:custGeom>
              <a:avLst/>
              <a:gdLst/>
              <a:ahLst/>
              <a:cxnLst/>
              <a:rect l="l" t="t" r="r" b="b"/>
              <a:pathLst>
                <a:path w="2273934">
                  <a:moveTo>
                    <a:pt x="0" y="1"/>
                  </a:moveTo>
                  <a:lnTo>
                    <a:pt x="2273442" y="0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3127" y="3151632"/>
              <a:ext cx="1063752" cy="938783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407712" y="3622221"/>
              <a:ext cx="857250" cy="1130935"/>
            </a:xfrm>
            <a:custGeom>
              <a:avLst/>
              <a:gdLst/>
              <a:ahLst/>
              <a:cxnLst/>
              <a:rect l="l" t="t" r="r" b="b"/>
              <a:pathLst>
                <a:path w="857250" h="1130935">
                  <a:moveTo>
                    <a:pt x="0" y="1130492"/>
                  </a:moveTo>
                  <a:lnTo>
                    <a:pt x="856935" y="0"/>
                  </a:lnTo>
                </a:path>
                <a:path w="857250" h="1130935">
                  <a:moveTo>
                    <a:pt x="0" y="1130492"/>
                  </a:moveTo>
                  <a:lnTo>
                    <a:pt x="856935" y="9131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0751" y="4194048"/>
              <a:ext cx="1060703" cy="111556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83493" y="4752712"/>
              <a:ext cx="1348105" cy="0"/>
            </a:xfrm>
            <a:custGeom>
              <a:avLst/>
              <a:gdLst/>
              <a:ahLst/>
              <a:cxnLst/>
              <a:rect l="l" t="t" r="r" b="b"/>
              <a:pathLst>
                <a:path w="1348104">
                  <a:moveTo>
                    <a:pt x="0" y="0"/>
                  </a:moveTo>
                  <a:lnTo>
                    <a:pt x="1348110" y="1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422644" y="4752712"/>
              <a:ext cx="1308735" cy="0"/>
            </a:xfrm>
            <a:custGeom>
              <a:avLst/>
              <a:gdLst/>
              <a:ahLst/>
              <a:cxnLst/>
              <a:rect l="l" t="t" r="r" b="b"/>
              <a:pathLst>
                <a:path w="1308735">
                  <a:moveTo>
                    <a:pt x="0" y="0"/>
                  </a:moveTo>
                  <a:lnTo>
                    <a:pt x="1308411" y="1"/>
                  </a:lnTo>
                </a:path>
              </a:pathLst>
            </a:custGeom>
            <a:ln w="635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2455" y="4282440"/>
              <a:ext cx="1060704" cy="938784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930402" y="5421883"/>
            <a:ext cx="66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6436182" y="5421883"/>
            <a:ext cx="6515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wi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t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c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h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3573779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80" dirty="0"/>
              <a:t>Security</a:t>
            </a:r>
            <a:r>
              <a:rPr spc="-5" dirty="0"/>
              <a:t> </a:t>
            </a:r>
            <a:r>
              <a:rPr spc="-245" dirty="0"/>
              <a:t>Groups </a:t>
            </a:r>
            <a:r>
              <a:rPr spc="-1155" dirty="0"/>
              <a:t> </a:t>
            </a:r>
            <a:r>
              <a:rPr spc="-190" dirty="0"/>
              <a:t>Deeper</a:t>
            </a:r>
            <a:r>
              <a:rPr spc="30" dirty="0"/>
              <a:t> </a:t>
            </a:r>
            <a:r>
              <a:rPr spc="-210" dirty="0"/>
              <a:t>Dive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263255" cy="262128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acting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“firewall”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e: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Acc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Autho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ang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6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inbound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(from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instance)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outbound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(from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other)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4295818"/>
            <a:ext cx="12192000" cy="173292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3573779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80" dirty="0"/>
              <a:t>Security</a:t>
            </a:r>
            <a:r>
              <a:rPr spc="-5" dirty="0"/>
              <a:t> </a:t>
            </a:r>
            <a:r>
              <a:rPr spc="-245" dirty="0"/>
              <a:t>Groups </a:t>
            </a:r>
            <a:r>
              <a:rPr spc="-1155" dirty="0"/>
              <a:t> </a:t>
            </a:r>
            <a:r>
              <a:rPr spc="-285" dirty="0"/>
              <a:t>Diagram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022873" y="1718870"/>
            <a:ext cx="1856739" cy="4114800"/>
            <a:chOff x="1022873" y="1718870"/>
            <a:chExt cx="1856739" cy="4114800"/>
          </a:xfrm>
        </p:grpSpPr>
        <p:sp>
          <p:nvSpPr>
            <p:cNvPr id="5" name="object 5"/>
            <p:cNvSpPr/>
            <p:nvPr/>
          </p:nvSpPr>
          <p:spPr>
            <a:xfrm>
              <a:off x="1029223" y="1725220"/>
              <a:ext cx="1844039" cy="4102100"/>
            </a:xfrm>
            <a:custGeom>
              <a:avLst/>
              <a:gdLst/>
              <a:ahLst/>
              <a:cxnLst/>
              <a:rect l="l" t="t" r="r" b="b"/>
              <a:pathLst>
                <a:path w="1844039" h="4102100">
                  <a:moveTo>
                    <a:pt x="1843708" y="0"/>
                  </a:moveTo>
                  <a:lnTo>
                    <a:pt x="0" y="0"/>
                  </a:lnTo>
                  <a:lnTo>
                    <a:pt x="0" y="4101550"/>
                  </a:lnTo>
                  <a:lnTo>
                    <a:pt x="1843708" y="4101550"/>
                  </a:lnTo>
                  <a:lnTo>
                    <a:pt x="1843708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9223" y="1725220"/>
              <a:ext cx="1844039" cy="4102100"/>
            </a:xfrm>
            <a:custGeom>
              <a:avLst/>
              <a:gdLst/>
              <a:ahLst/>
              <a:cxnLst/>
              <a:rect l="l" t="t" r="r" b="b"/>
              <a:pathLst>
                <a:path w="1844039" h="4102100">
                  <a:moveTo>
                    <a:pt x="0" y="0"/>
                  </a:moveTo>
                  <a:lnTo>
                    <a:pt x="1843709" y="0"/>
                  </a:lnTo>
                  <a:lnTo>
                    <a:pt x="1843709" y="4101551"/>
                  </a:lnTo>
                  <a:lnTo>
                    <a:pt x="0" y="4101551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035573" y="3222443"/>
            <a:ext cx="1831339" cy="1083310"/>
          </a:xfrm>
          <a:prstGeom prst="rect">
            <a:avLst/>
          </a:prstGeom>
          <a:solidFill>
            <a:srgbClr val="5091D0"/>
          </a:solidFill>
        </p:spPr>
        <p:txBody>
          <a:bodyPr vert="horz" wrap="square" lIns="0" tIns="571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5"/>
              </a:spcBef>
            </a:pPr>
            <a:endParaRPr sz="1900">
              <a:latin typeface="Times New Roman"/>
              <a:cs typeface="Times New Roman"/>
            </a:endParaRPr>
          </a:p>
          <a:p>
            <a:pPr marL="239395" marR="232410" indent="86360">
              <a:lnSpc>
                <a:spcPts val="2090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 Instance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IP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XX.XX.XX.XX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729051" y="2687318"/>
            <a:ext cx="2548255" cy="356235"/>
            <a:chOff x="5729051" y="2687318"/>
            <a:chExt cx="2548255" cy="356235"/>
          </a:xfrm>
        </p:grpSpPr>
        <p:sp>
          <p:nvSpPr>
            <p:cNvPr id="9" name="object 9"/>
            <p:cNvSpPr/>
            <p:nvPr/>
          </p:nvSpPr>
          <p:spPr>
            <a:xfrm>
              <a:off x="5735401" y="2693668"/>
              <a:ext cx="2535555" cy="343535"/>
            </a:xfrm>
            <a:custGeom>
              <a:avLst/>
              <a:gdLst/>
              <a:ahLst/>
              <a:cxnLst/>
              <a:rect l="l" t="t" r="r" b="b"/>
              <a:pathLst>
                <a:path w="2535554" h="343535">
                  <a:moveTo>
                    <a:pt x="171762" y="0"/>
                  </a:moveTo>
                  <a:lnTo>
                    <a:pt x="0" y="171763"/>
                  </a:lnTo>
                  <a:lnTo>
                    <a:pt x="171762" y="343524"/>
                  </a:lnTo>
                  <a:lnTo>
                    <a:pt x="171762" y="257643"/>
                  </a:lnTo>
                  <a:lnTo>
                    <a:pt x="2535304" y="257643"/>
                  </a:lnTo>
                  <a:lnTo>
                    <a:pt x="2535304" y="85881"/>
                  </a:lnTo>
                  <a:lnTo>
                    <a:pt x="171762" y="85881"/>
                  </a:lnTo>
                  <a:lnTo>
                    <a:pt x="171762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35401" y="2693668"/>
              <a:ext cx="2535555" cy="343535"/>
            </a:xfrm>
            <a:custGeom>
              <a:avLst/>
              <a:gdLst/>
              <a:ahLst/>
              <a:cxnLst/>
              <a:rect l="l" t="t" r="r" b="b"/>
              <a:pathLst>
                <a:path w="2535554" h="343535">
                  <a:moveTo>
                    <a:pt x="0" y="171763"/>
                  </a:moveTo>
                  <a:lnTo>
                    <a:pt x="171762" y="0"/>
                  </a:lnTo>
                  <a:lnTo>
                    <a:pt x="171762" y="85880"/>
                  </a:lnTo>
                  <a:lnTo>
                    <a:pt x="2535306" y="85880"/>
                  </a:lnTo>
                  <a:lnTo>
                    <a:pt x="2535306" y="257643"/>
                  </a:lnTo>
                  <a:lnTo>
                    <a:pt x="171762" y="257643"/>
                  </a:lnTo>
                  <a:lnTo>
                    <a:pt x="171762" y="343524"/>
                  </a:lnTo>
                  <a:lnTo>
                    <a:pt x="0" y="171763"/>
                  </a:lnTo>
                  <a:close/>
                </a:path>
              </a:pathLst>
            </a:custGeom>
            <a:ln w="1270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2093" y="2703067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740146" y="2116438"/>
            <a:ext cx="6537325" cy="356235"/>
            <a:chOff x="1740146" y="2116438"/>
            <a:chExt cx="6537325" cy="356235"/>
          </a:xfrm>
        </p:grpSpPr>
        <p:sp>
          <p:nvSpPr>
            <p:cNvPr id="13" name="object 13"/>
            <p:cNvSpPr/>
            <p:nvPr/>
          </p:nvSpPr>
          <p:spPr>
            <a:xfrm>
              <a:off x="1746496" y="2122788"/>
              <a:ext cx="6524625" cy="343535"/>
            </a:xfrm>
            <a:custGeom>
              <a:avLst/>
              <a:gdLst/>
              <a:ahLst/>
              <a:cxnLst/>
              <a:rect l="l" t="t" r="r" b="b"/>
              <a:pathLst>
                <a:path w="6524625" h="343535">
                  <a:moveTo>
                    <a:pt x="171759" y="0"/>
                  </a:moveTo>
                  <a:lnTo>
                    <a:pt x="0" y="171761"/>
                  </a:lnTo>
                  <a:lnTo>
                    <a:pt x="171759" y="343523"/>
                  </a:lnTo>
                  <a:lnTo>
                    <a:pt x="171759" y="257646"/>
                  </a:lnTo>
                  <a:lnTo>
                    <a:pt x="6524210" y="257646"/>
                  </a:lnTo>
                  <a:lnTo>
                    <a:pt x="6524210" y="85883"/>
                  </a:lnTo>
                  <a:lnTo>
                    <a:pt x="171759" y="85883"/>
                  </a:lnTo>
                  <a:lnTo>
                    <a:pt x="171759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746496" y="2122788"/>
              <a:ext cx="6524625" cy="343535"/>
            </a:xfrm>
            <a:custGeom>
              <a:avLst/>
              <a:gdLst/>
              <a:ahLst/>
              <a:cxnLst/>
              <a:rect l="l" t="t" r="r" b="b"/>
              <a:pathLst>
                <a:path w="6524625" h="343535">
                  <a:moveTo>
                    <a:pt x="0" y="171762"/>
                  </a:moveTo>
                  <a:lnTo>
                    <a:pt x="171760" y="0"/>
                  </a:lnTo>
                  <a:lnTo>
                    <a:pt x="171760" y="85884"/>
                  </a:lnTo>
                  <a:lnTo>
                    <a:pt x="6524210" y="85884"/>
                  </a:lnTo>
                  <a:lnTo>
                    <a:pt x="6524210" y="257646"/>
                  </a:lnTo>
                  <a:lnTo>
                    <a:pt x="171760" y="257646"/>
                  </a:lnTo>
                  <a:lnTo>
                    <a:pt x="171760" y="343524"/>
                  </a:lnTo>
                  <a:lnTo>
                    <a:pt x="0" y="171762"/>
                  </a:lnTo>
                  <a:close/>
                </a:path>
              </a:pathLst>
            </a:custGeom>
            <a:ln w="1270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492576" y="2133091"/>
            <a:ext cx="699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2495519" y="1948718"/>
            <a:ext cx="3803015" cy="1273810"/>
            <a:chOff x="2495519" y="1948718"/>
            <a:chExt cx="3803015" cy="1273810"/>
          </a:xfrm>
        </p:grpSpPr>
        <p:sp>
          <p:nvSpPr>
            <p:cNvPr id="17" name="object 17"/>
            <p:cNvSpPr/>
            <p:nvPr/>
          </p:nvSpPr>
          <p:spPr>
            <a:xfrm>
              <a:off x="2501869" y="1955068"/>
              <a:ext cx="3790315" cy="1261110"/>
            </a:xfrm>
            <a:custGeom>
              <a:avLst/>
              <a:gdLst/>
              <a:ahLst/>
              <a:cxnLst/>
              <a:rect l="l" t="t" r="r" b="b"/>
              <a:pathLst>
                <a:path w="3790315" h="1261110">
                  <a:moveTo>
                    <a:pt x="3790121" y="0"/>
                  </a:moveTo>
                  <a:lnTo>
                    <a:pt x="0" y="0"/>
                  </a:lnTo>
                  <a:lnTo>
                    <a:pt x="0" y="1261024"/>
                  </a:lnTo>
                  <a:lnTo>
                    <a:pt x="3790121" y="1261024"/>
                  </a:lnTo>
                  <a:lnTo>
                    <a:pt x="3790121" y="0"/>
                  </a:lnTo>
                  <a:close/>
                </a:path>
              </a:pathLst>
            </a:custGeom>
            <a:solidFill>
              <a:srgbClr val="F69802">
                <a:alpha val="76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501869" y="1955068"/>
              <a:ext cx="3790315" cy="1261110"/>
            </a:xfrm>
            <a:custGeom>
              <a:avLst/>
              <a:gdLst/>
              <a:ahLst/>
              <a:cxnLst/>
              <a:rect l="l" t="t" r="r" b="b"/>
              <a:pathLst>
                <a:path w="3790315" h="1261110">
                  <a:moveTo>
                    <a:pt x="0" y="0"/>
                  </a:moveTo>
                  <a:lnTo>
                    <a:pt x="3790123" y="0"/>
                  </a:lnTo>
                  <a:lnTo>
                    <a:pt x="3790123" y="1261025"/>
                  </a:lnTo>
                  <a:lnTo>
                    <a:pt x="0" y="126102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879282" y="1961418"/>
            <a:ext cx="3406775" cy="1248410"/>
          </a:xfrm>
          <a:prstGeom prst="rect">
            <a:avLst/>
          </a:prstGeom>
          <a:solidFill>
            <a:srgbClr val="F69802">
              <a:alpha val="76078"/>
            </a:srgbClr>
          </a:solidFill>
        </p:spPr>
        <p:txBody>
          <a:bodyPr vert="horz" wrap="square" lIns="0" tIns="213360" rIns="0" bIns="0" rtlCol="0">
            <a:spAutoFit/>
          </a:bodyPr>
          <a:lstStyle/>
          <a:p>
            <a:pPr marL="742315" marR="1104900" algn="ctr">
              <a:lnSpc>
                <a:spcPts val="2110"/>
              </a:lnSpc>
              <a:spcBef>
                <a:spcPts val="168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Inbound</a:t>
            </a:r>
            <a:endParaRPr sz="1800">
              <a:latin typeface="Calibri"/>
              <a:cs typeface="Calibri"/>
            </a:endParaRPr>
          </a:p>
          <a:p>
            <a:pPr marR="361315" algn="ctr">
              <a:lnSpc>
                <a:spcPts val="212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40146" y="4804820"/>
            <a:ext cx="6537325" cy="356235"/>
            <a:chOff x="1740146" y="4804820"/>
            <a:chExt cx="6537325" cy="356235"/>
          </a:xfrm>
        </p:grpSpPr>
        <p:sp>
          <p:nvSpPr>
            <p:cNvPr id="21" name="object 21"/>
            <p:cNvSpPr/>
            <p:nvPr/>
          </p:nvSpPr>
          <p:spPr>
            <a:xfrm>
              <a:off x="1746496" y="4811170"/>
              <a:ext cx="6524625" cy="343535"/>
            </a:xfrm>
            <a:custGeom>
              <a:avLst/>
              <a:gdLst/>
              <a:ahLst/>
              <a:cxnLst/>
              <a:rect l="l" t="t" r="r" b="b"/>
              <a:pathLst>
                <a:path w="6524625" h="343535">
                  <a:moveTo>
                    <a:pt x="6352451" y="0"/>
                  </a:moveTo>
                  <a:lnTo>
                    <a:pt x="6352451" y="85885"/>
                  </a:lnTo>
                  <a:lnTo>
                    <a:pt x="0" y="85885"/>
                  </a:lnTo>
                  <a:lnTo>
                    <a:pt x="0" y="257646"/>
                  </a:lnTo>
                  <a:lnTo>
                    <a:pt x="6352451" y="257646"/>
                  </a:lnTo>
                  <a:lnTo>
                    <a:pt x="6352451" y="343523"/>
                  </a:lnTo>
                  <a:lnTo>
                    <a:pt x="6524210" y="171762"/>
                  </a:lnTo>
                  <a:lnTo>
                    <a:pt x="6352451" y="0"/>
                  </a:lnTo>
                  <a:close/>
                </a:path>
              </a:pathLst>
            </a:custGeom>
            <a:solidFill>
              <a:srgbClr val="70AD4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746496" y="4811170"/>
              <a:ext cx="6524625" cy="343535"/>
            </a:xfrm>
            <a:custGeom>
              <a:avLst/>
              <a:gdLst/>
              <a:ahLst/>
              <a:cxnLst/>
              <a:rect l="l" t="t" r="r" b="b"/>
              <a:pathLst>
                <a:path w="6524625" h="343535">
                  <a:moveTo>
                    <a:pt x="0" y="85884"/>
                  </a:moveTo>
                  <a:lnTo>
                    <a:pt x="6352450" y="85884"/>
                  </a:lnTo>
                  <a:lnTo>
                    <a:pt x="6352450" y="0"/>
                  </a:lnTo>
                  <a:lnTo>
                    <a:pt x="6524210" y="171762"/>
                  </a:lnTo>
                  <a:lnTo>
                    <a:pt x="6352450" y="343524"/>
                  </a:lnTo>
                  <a:lnTo>
                    <a:pt x="6352450" y="257646"/>
                  </a:lnTo>
                  <a:lnTo>
                    <a:pt x="0" y="257646"/>
                  </a:lnTo>
                  <a:lnTo>
                    <a:pt x="0" y="85884"/>
                  </a:lnTo>
                  <a:close/>
                </a:path>
              </a:pathLst>
            </a:custGeom>
            <a:ln w="12700">
              <a:solidFill>
                <a:srgbClr val="507E3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7287125" y="4821428"/>
            <a:ext cx="819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2495519" y="4305539"/>
            <a:ext cx="3803015" cy="1276350"/>
            <a:chOff x="2495519" y="4305539"/>
            <a:chExt cx="3803015" cy="1276350"/>
          </a:xfrm>
        </p:grpSpPr>
        <p:sp>
          <p:nvSpPr>
            <p:cNvPr id="25" name="object 25"/>
            <p:cNvSpPr/>
            <p:nvPr/>
          </p:nvSpPr>
          <p:spPr>
            <a:xfrm>
              <a:off x="2501869" y="4311889"/>
              <a:ext cx="3790315" cy="1263650"/>
            </a:xfrm>
            <a:custGeom>
              <a:avLst/>
              <a:gdLst/>
              <a:ahLst/>
              <a:cxnLst/>
              <a:rect l="l" t="t" r="r" b="b"/>
              <a:pathLst>
                <a:path w="3790315" h="1263650">
                  <a:moveTo>
                    <a:pt x="3790121" y="0"/>
                  </a:moveTo>
                  <a:lnTo>
                    <a:pt x="0" y="0"/>
                  </a:lnTo>
                  <a:lnTo>
                    <a:pt x="0" y="1263600"/>
                  </a:lnTo>
                  <a:lnTo>
                    <a:pt x="3790121" y="1263600"/>
                  </a:lnTo>
                  <a:lnTo>
                    <a:pt x="3790121" y="0"/>
                  </a:lnTo>
                  <a:close/>
                </a:path>
              </a:pathLst>
            </a:custGeom>
            <a:solidFill>
              <a:srgbClr val="F69802">
                <a:alpha val="7607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501869" y="4311889"/>
              <a:ext cx="3790315" cy="1263650"/>
            </a:xfrm>
            <a:custGeom>
              <a:avLst/>
              <a:gdLst/>
              <a:ahLst/>
              <a:cxnLst/>
              <a:rect l="l" t="t" r="r" b="b"/>
              <a:pathLst>
                <a:path w="3790315" h="1263650">
                  <a:moveTo>
                    <a:pt x="0" y="0"/>
                  </a:moveTo>
                  <a:lnTo>
                    <a:pt x="3790123" y="0"/>
                  </a:lnTo>
                  <a:lnTo>
                    <a:pt x="3790123" y="1263600"/>
                  </a:lnTo>
                  <a:lnTo>
                    <a:pt x="0" y="126360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B56E0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2879282" y="4318239"/>
            <a:ext cx="3406775" cy="1250950"/>
          </a:xfrm>
          <a:prstGeom prst="rect">
            <a:avLst/>
          </a:prstGeom>
          <a:solidFill>
            <a:srgbClr val="F69802">
              <a:alpha val="76078"/>
            </a:srgbClr>
          </a:solidFill>
        </p:spPr>
        <p:txBody>
          <a:bodyPr vert="horz" wrap="square" lIns="0" tIns="217804" rIns="0" bIns="0" rtlCol="0">
            <a:spAutoFit/>
          </a:bodyPr>
          <a:lstStyle/>
          <a:p>
            <a:pPr marL="742315" marR="1104900" algn="ctr">
              <a:lnSpc>
                <a:spcPts val="2090"/>
              </a:lnSpc>
              <a:spcBef>
                <a:spcPts val="1714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1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Outbound</a:t>
            </a:r>
            <a:endParaRPr sz="1800">
              <a:latin typeface="Calibri"/>
              <a:cs typeface="Calibri"/>
            </a:endParaRPr>
          </a:p>
          <a:p>
            <a:pPr marR="361315" algn="ctr">
              <a:lnSpc>
                <a:spcPts val="2150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Filter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/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with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28" name="object 28"/>
          <p:cNvSpPr txBox="1"/>
          <p:nvPr/>
        </p:nvSpPr>
        <p:spPr>
          <a:xfrm>
            <a:off x="8270707" y="1895430"/>
            <a:ext cx="3520440" cy="61658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821690" marR="288925" indent="-525780">
              <a:lnSpc>
                <a:spcPts val="2090"/>
              </a:lnSpc>
              <a:spcBef>
                <a:spcPts val="300"/>
              </a:spcBef>
            </a:pPr>
            <a:r>
              <a:rPr sz="1800" spc="-35" dirty="0">
                <a:solidFill>
                  <a:srgbClr val="FFFFFF"/>
                </a:solidFill>
                <a:latin typeface="Calibri"/>
                <a:cs typeface="Calibri"/>
              </a:rPr>
              <a:t>Your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Computer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XX.XX.XX.XX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(authorised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port 22)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70707" y="2616949"/>
            <a:ext cx="3520440" cy="652145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636270" marR="629285" indent="372745">
              <a:lnSpc>
                <a:spcPts val="2110"/>
              </a:lnSpc>
              <a:spcBef>
                <a:spcPts val="409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computer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(not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authorised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22)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324541" y="4541818"/>
            <a:ext cx="1863725" cy="745490"/>
          </a:xfrm>
          <a:prstGeom prst="rect">
            <a:avLst/>
          </a:prstGeom>
          <a:solidFill>
            <a:srgbClr val="A5A5A5"/>
          </a:solidFill>
          <a:ln w="12700">
            <a:solidFill>
              <a:srgbClr val="787878"/>
            </a:solidFill>
          </a:ln>
        </p:spPr>
        <p:txBody>
          <a:bodyPr vert="horz" wrap="square" lIns="0" tIns="8509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67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–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Any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Port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7796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 dirty="0"/>
              <a:t>Cla</a:t>
            </a:r>
            <a:r>
              <a:rPr spc="-395" dirty="0"/>
              <a:t>s</a:t>
            </a:r>
            <a:r>
              <a:rPr spc="-645" dirty="0"/>
              <a:t>s</a:t>
            </a:r>
            <a:r>
              <a:rPr spc="-175" dirty="0"/>
              <a:t>i</a:t>
            </a:r>
            <a:r>
              <a:rPr spc="-375" dirty="0"/>
              <a:t>c</a:t>
            </a:r>
            <a:r>
              <a:rPr spc="55" dirty="0"/>
              <a:t> </a:t>
            </a:r>
            <a:r>
              <a:rPr spc="-919" dirty="0"/>
              <a:t>P</a:t>
            </a:r>
            <a:r>
              <a:rPr spc="-65" dirty="0"/>
              <a:t>o</a:t>
            </a:r>
            <a:r>
              <a:rPr spc="345" dirty="0"/>
              <a:t>r</a:t>
            </a:r>
            <a:r>
              <a:rPr spc="-200" dirty="0"/>
              <a:t>t</a:t>
            </a:r>
            <a:r>
              <a:rPr spc="-350" dirty="0"/>
              <a:t>s</a:t>
            </a:r>
            <a:r>
              <a:rPr spc="60" dirty="0"/>
              <a:t> </a:t>
            </a:r>
            <a:r>
              <a:rPr spc="5" dirty="0"/>
              <a:t>t</a:t>
            </a:r>
            <a:r>
              <a:rPr spc="25" dirty="0"/>
              <a:t>o</a:t>
            </a:r>
            <a:r>
              <a:rPr spc="60" dirty="0"/>
              <a:t> </a:t>
            </a:r>
            <a:r>
              <a:rPr spc="-295" dirty="0"/>
              <a:t>k</a:t>
            </a:r>
            <a:r>
              <a:rPr spc="-320" dirty="0"/>
              <a:t>n</a:t>
            </a:r>
            <a:r>
              <a:rPr spc="-135" dirty="0"/>
              <a:t>o</a:t>
            </a:r>
            <a:r>
              <a:rPr spc="-65" dirty="0"/>
              <a:t>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39812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(Secure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Shell)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Linux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21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FTP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(File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Transport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Protocol)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files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SFTP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(Secure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Transport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Protocol)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files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80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unsecured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443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HTTPS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3389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RDP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(Remote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Desktop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Protocol)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113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75" dirty="0"/>
              <a:t>SS</a:t>
            </a:r>
            <a:r>
              <a:rPr spc="-620" dirty="0"/>
              <a:t>H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  <a:r>
              <a:rPr spc="-560" dirty="0"/>
              <a:t> </a:t>
            </a:r>
            <a:r>
              <a:rPr spc="-740" dirty="0"/>
              <a:t>T</a:t>
            </a:r>
            <a:r>
              <a:rPr spc="-575" dirty="0"/>
              <a:t>a</a:t>
            </a:r>
            <a:r>
              <a:rPr spc="-280" dirty="0"/>
              <a:t>b</a:t>
            </a:r>
            <a:r>
              <a:rPr spc="-265" dirty="0"/>
              <a:t>le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488439" y="2218466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606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8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Mac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88438" y="3191136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54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7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Linux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8437" y="4163807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5425" rIns="0" bIns="0" rtlCol="0">
            <a:spAutoFit/>
          </a:bodyPr>
          <a:lstStyle/>
          <a:p>
            <a:pPr marL="268605">
              <a:lnSpc>
                <a:spcPct val="100000"/>
              </a:lnSpc>
              <a:spcBef>
                <a:spcPts val="177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Windows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&lt;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88437" y="5136479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7965" rIns="0" bIns="0" rtlCol="0">
            <a:spAutoFit/>
          </a:bodyPr>
          <a:lstStyle/>
          <a:p>
            <a:pPr marL="211454">
              <a:lnSpc>
                <a:spcPct val="100000"/>
              </a:lnSpc>
              <a:spcBef>
                <a:spcPts val="179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Windows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&gt;=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10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74760" y="1317511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89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SSH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66093" y="1317511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227329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789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Putty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57424" y="1317511"/>
            <a:ext cx="1856105" cy="753110"/>
          </a:xfrm>
          <a:prstGeom prst="rect">
            <a:avLst/>
          </a:prstGeom>
          <a:ln w="12700">
            <a:solidFill>
              <a:srgbClr val="444949"/>
            </a:solidFill>
          </a:ln>
        </p:spPr>
        <p:txBody>
          <a:bodyPr vert="horz" wrap="square" lIns="0" tIns="106680" rIns="0" bIns="0" rtlCol="0">
            <a:spAutoFit/>
          </a:bodyPr>
          <a:lstStyle/>
          <a:p>
            <a:pPr marL="541655" marR="331470" indent="-203200">
              <a:lnSpc>
                <a:spcPts val="2090"/>
              </a:lnSpc>
              <a:spcBef>
                <a:spcPts val="84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 </a:t>
            </a:r>
            <a:r>
              <a:rPr sz="1800" spc="-39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Connect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225" y="2230947"/>
            <a:ext cx="694764" cy="66980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225" y="3203617"/>
            <a:ext cx="694764" cy="66980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55225" y="5148960"/>
            <a:ext cx="694764" cy="66980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558" y="4176288"/>
            <a:ext cx="694763" cy="669802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046558" y="5148960"/>
            <a:ext cx="694763" cy="66980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7889" y="2230947"/>
            <a:ext cx="694764" cy="669802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7889" y="3203617"/>
            <a:ext cx="694764" cy="669802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7889" y="4176288"/>
            <a:ext cx="694764" cy="669802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37889" y="5122069"/>
            <a:ext cx="694764" cy="669801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949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0" dirty="0"/>
              <a:t>Which</a:t>
            </a:r>
            <a:r>
              <a:rPr spc="40" dirty="0"/>
              <a:t> </a:t>
            </a:r>
            <a:r>
              <a:rPr spc="-285" dirty="0"/>
              <a:t>Lectures</a:t>
            </a:r>
            <a:r>
              <a:rPr spc="40" dirty="0"/>
              <a:t> </a:t>
            </a:r>
            <a:r>
              <a:rPr spc="15" dirty="0"/>
              <a:t>to</a:t>
            </a:r>
            <a:r>
              <a:rPr spc="40" dirty="0"/>
              <a:t> </a:t>
            </a:r>
            <a:r>
              <a:rPr spc="-240" dirty="0"/>
              <a:t>watch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82970"/>
            <a:ext cx="5974715" cy="38665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ctu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Windows: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Putty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Lecture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12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3525" spc="-30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3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3525" spc="-12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-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3525" spc="-49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10: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0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10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33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554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75" dirty="0"/>
              <a:t>SS</a:t>
            </a:r>
            <a:r>
              <a:rPr spc="-620" dirty="0"/>
              <a:t>H</a:t>
            </a:r>
            <a:r>
              <a:rPr spc="55" dirty="0"/>
              <a:t> </a:t>
            </a:r>
            <a:r>
              <a:rPr spc="100" dirty="0"/>
              <a:t>t</a:t>
            </a:r>
            <a:r>
              <a:rPr spc="-30" dirty="0"/>
              <a:t>r</a:t>
            </a:r>
            <a:r>
              <a:rPr spc="-40" dirty="0"/>
              <a:t>o</a:t>
            </a:r>
            <a:r>
              <a:rPr spc="-285" dirty="0"/>
              <a:t>u</a:t>
            </a:r>
            <a:r>
              <a:rPr spc="-280" dirty="0"/>
              <a:t>b</a:t>
            </a:r>
            <a:r>
              <a:rPr spc="-155" dirty="0"/>
              <a:t>l</a:t>
            </a:r>
            <a:r>
              <a:rPr spc="-370" dirty="0"/>
              <a:t>e</a:t>
            </a:r>
            <a:r>
              <a:rPr spc="-645" dirty="0"/>
              <a:t>s</a:t>
            </a:r>
            <a:r>
              <a:rPr spc="-285" dirty="0"/>
              <a:t>h</a:t>
            </a:r>
            <a:r>
              <a:rPr spc="-65" dirty="0"/>
              <a:t>oo</a:t>
            </a:r>
            <a:r>
              <a:rPr spc="100" dirty="0"/>
              <a:t>t</a:t>
            </a:r>
            <a:r>
              <a:rPr spc="-145" dirty="0"/>
              <a:t>i</a:t>
            </a:r>
            <a:r>
              <a:rPr spc="-330" dirty="0"/>
              <a:t>n</a:t>
            </a:r>
            <a:r>
              <a:rPr spc="-570" dirty="0"/>
              <a:t>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21752"/>
            <a:ext cx="10387965" cy="4066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6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ble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509" dirty="0">
                <a:solidFill>
                  <a:srgbClr val="444949"/>
                </a:solidFill>
                <a:latin typeface="Microsoft Sans Serif"/>
                <a:cs typeface="Microsoft Sans Serif"/>
              </a:rPr>
              <a:t>k…</a:t>
            </a:r>
            <a:endParaRPr sz="2800">
              <a:latin typeface="Microsoft Sans Serif"/>
              <a:cs typeface="Microsoft Sans Serif"/>
            </a:endParaRPr>
          </a:p>
          <a:p>
            <a:pPr marL="927100" lvl="1" indent="-457200">
              <a:lnSpc>
                <a:spcPct val="100000"/>
              </a:lnSpc>
              <a:spcBef>
                <a:spcPts val="23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Re-watch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lecture.You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may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missed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something</a:t>
            </a:r>
            <a:endParaRPr sz="2400">
              <a:latin typeface="Microsoft Sans Serif"/>
              <a:cs typeface="Microsoft Sans Serif"/>
            </a:endParaRPr>
          </a:p>
          <a:p>
            <a:pPr marL="927100" lvl="1" indent="-457200">
              <a:lnSpc>
                <a:spcPct val="100000"/>
              </a:lnSpc>
              <a:spcBef>
                <a:spcPts val="215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Rea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trou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leshootin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guid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400">
              <a:latin typeface="Microsoft Sans Serif"/>
              <a:cs typeface="Microsoft Sans Serif"/>
            </a:endParaRPr>
          </a:p>
          <a:p>
            <a:pPr marL="927100" lvl="1" indent="-457200">
              <a:lnSpc>
                <a:spcPct val="100000"/>
              </a:lnSpc>
              <a:spcBef>
                <a:spcPts val="120"/>
              </a:spcBef>
              <a:buAutoNum type="arabicPeriod"/>
              <a:tabLst>
                <a:tab pos="926465" algn="l"/>
                <a:tab pos="927100" algn="l"/>
              </a:tabLst>
            </a:pPr>
            <a:r>
              <a:rPr sz="24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Microsoft Sans Serif"/>
              <a:buAutoNum type="arabicPeriod"/>
            </a:pPr>
            <a:endParaRPr sz="3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If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79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one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2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method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5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works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9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(SSH,</a:t>
            </a:r>
            <a:r>
              <a:rPr sz="4125" u="sng" spc="-25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8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Putty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or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4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EC2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8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Instance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3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Connect)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09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you’re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7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good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method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works,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okay,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course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won’t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SSH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much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0" dirty="0"/>
              <a:t>H</a:t>
            </a:r>
            <a:r>
              <a:rPr spc="-130" dirty="0"/>
              <a:t>o</a:t>
            </a:r>
            <a:r>
              <a:rPr spc="-65" dirty="0"/>
              <a:t>w</a:t>
            </a:r>
            <a:r>
              <a:rPr spc="50" dirty="0"/>
              <a:t> 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SS</a:t>
            </a:r>
            <a:r>
              <a:rPr spc="-15" dirty="0"/>
              <a:t>H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459" dirty="0"/>
              <a:t>y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dirty="0"/>
              <a:t>r</a:t>
            </a:r>
            <a:r>
              <a:rPr spc="5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225" dirty="0"/>
              <a:t>e  </a:t>
            </a:r>
            <a:r>
              <a:rPr spc="-254" dirty="0">
                <a:solidFill>
                  <a:srgbClr val="5091D0"/>
                </a:solidFill>
              </a:rPr>
              <a:t>Li</a:t>
            </a:r>
            <a:r>
              <a:rPr spc="-395" dirty="0">
                <a:solidFill>
                  <a:srgbClr val="5091D0"/>
                </a:solidFill>
              </a:rPr>
              <a:t>n</a:t>
            </a:r>
            <a:r>
              <a:rPr spc="-285" dirty="0">
                <a:solidFill>
                  <a:srgbClr val="5091D0"/>
                </a:solidFill>
              </a:rPr>
              <a:t>u</a:t>
            </a:r>
            <a:r>
              <a:rPr spc="-95" dirty="0">
                <a:solidFill>
                  <a:srgbClr val="5091D0"/>
                </a:solidFill>
              </a:rPr>
              <a:t>x</a:t>
            </a:r>
            <a:r>
              <a:rPr spc="60" dirty="0">
                <a:solidFill>
                  <a:srgbClr val="5091D0"/>
                </a:solidFill>
              </a:rPr>
              <a:t> </a:t>
            </a:r>
            <a:r>
              <a:rPr spc="10" dirty="0">
                <a:solidFill>
                  <a:srgbClr val="5091D0"/>
                </a:solidFill>
              </a:rPr>
              <a:t>/</a:t>
            </a:r>
            <a:r>
              <a:rPr spc="60" dirty="0">
                <a:solidFill>
                  <a:srgbClr val="5091D0"/>
                </a:solidFill>
              </a:rPr>
              <a:t> </a:t>
            </a:r>
            <a:r>
              <a:rPr spc="-229" dirty="0">
                <a:solidFill>
                  <a:srgbClr val="5091D0"/>
                </a:solidFill>
              </a:rPr>
              <a:t>M</a:t>
            </a:r>
            <a:r>
              <a:rPr spc="-575" dirty="0">
                <a:solidFill>
                  <a:srgbClr val="5091D0"/>
                </a:solidFill>
              </a:rPr>
              <a:t>a</a:t>
            </a:r>
            <a:r>
              <a:rPr spc="-370" dirty="0">
                <a:solidFill>
                  <a:srgbClr val="5091D0"/>
                </a:solidFill>
              </a:rPr>
              <a:t>c</a:t>
            </a:r>
            <a:r>
              <a:rPr spc="60" dirty="0">
                <a:solidFill>
                  <a:srgbClr val="5091D0"/>
                </a:solidFill>
              </a:rPr>
              <a:t> </a:t>
            </a:r>
            <a:r>
              <a:rPr spc="195" dirty="0">
                <a:solidFill>
                  <a:srgbClr val="5091D0"/>
                </a:solidFill>
              </a:rPr>
              <a:t>O</a:t>
            </a:r>
            <a:r>
              <a:rPr spc="-875" dirty="0">
                <a:solidFill>
                  <a:srgbClr val="5091D0"/>
                </a:solidFill>
              </a:rPr>
              <a:t>S</a:t>
            </a:r>
            <a:r>
              <a:rPr spc="55" dirty="0">
                <a:solidFill>
                  <a:srgbClr val="5091D0"/>
                </a:solidFill>
              </a:rPr>
              <a:t> </a:t>
            </a:r>
            <a:r>
              <a:rPr spc="90" dirty="0">
                <a:solidFill>
                  <a:srgbClr val="5091D0"/>
                </a:solidFill>
              </a:rPr>
              <a:t>X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pc="45" dirty="0"/>
              <a:t>W</a:t>
            </a:r>
            <a:r>
              <a:rPr spc="-225" dirty="0"/>
              <a:t>e</a:t>
            </a:r>
            <a:r>
              <a:rPr spc="-125" dirty="0"/>
              <a:t>’</a:t>
            </a:r>
            <a:r>
              <a:rPr spc="-120" dirty="0"/>
              <a:t>l</a:t>
            </a:r>
            <a:r>
              <a:rPr spc="-114" dirty="0"/>
              <a:t>l</a:t>
            </a:r>
            <a:r>
              <a:rPr spc="25" dirty="0"/>
              <a:t> </a:t>
            </a:r>
            <a:r>
              <a:rPr spc="-120" dirty="0"/>
              <a:t>l</a:t>
            </a:r>
            <a:r>
              <a:rPr spc="-225" dirty="0"/>
              <a:t>e</a:t>
            </a:r>
            <a:r>
              <a:rPr spc="-360" dirty="0"/>
              <a:t>a</a:t>
            </a:r>
            <a:r>
              <a:rPr spc="70" dirty="0"/>
              <a:t>r</a:t>
            </a:r>
            <a:r>
              <a:rPr spc="-185" dirty="0"/>
              <a:t>n</a:t>
            </a:r>
            <a:r>
              <a:rPr spc="30" dirty="0"/>
              <a:t> </a:t>
            </a:r>
            <a:r>
              <a:rPr spc="-185" dirty="0"/>
              <a:t>h</a:t>
            </a:r>
            <a:r>
              <a:rPr spc="-90" dirty="0"/>
              <a:t>o</a:t>
            </a:r>
            <a:r>
              <a:rPr spc="-40" dirty="0"/>
              <a:t>w</a:t>
            </a:r>
            <a:r>
              <a:rPr spc="35" dirty="0"/>
              <a:t> </a:t>
            </a:r>
            <a:r>
              <a:rPr spc="70" dirty="0"/>
              <a:t>t</a:t>
            </a:r>
            <a:r>
              <a:rPr spc="-40" dirty="0"/>
              <a:t>o</a:t>
            </a:r>
            <a:r>
              <a:rPr spc="25" dirty="0"/>
              <a:t> </a:t>
            </a:r>
            <a:r>
              <a:rPr spc="-560" dirty="0"/>
              <a:t>SS</a:t>
            </a:r>
            <a:r>
              <a:rPr spc="-10" dirty="0"/>
              <a:t>H</a:t>
            </a:r>
            <a:r>
              <a:rPr spc="30" dirty="0"/>
              <a:t> 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70" dirty="0"/>
              <a:t>t</a:t>
            </a:r>
            <a:r>
              <a:rPr spc="-40" dirty="0"/>
              <a:t>o</a:t>
            </a:r>
            <a:r>
              <a:rPr spc="25" dirty="0"/>
              <a:t> </a:t>
            </a:r>
            <a:r>
              <a:rPr spc="-300" dirty="0"/>
              <a:t>y</a:t>
            </a:r>
            <a:r>
              <a:rPr spc="-45" dirty="0"/>
              <a:t>o</a:t>
            </a:r>
            <a:r>
              <a:rPr spc="-185" dirty="0"/>
              <a:t>u</a:t>
            </a:r>
            <a:r>
              <a:rPr dirty="0"/>
              <a:t>r</a:t>
            </a:r>
            <a:r>
              <a:rPr spc="35" dirty="0"/>
              <a:t> </a:t>
            </a:r>
            <a:r>
              <a:rPr spc="-495" dirty="0"/>
              <a:t>E</a:t>
            </a:r>
            <a:r>
              <a:rPr spc="-125" dirty="0"/>
              <a:t>C</a:t>
            </a:r>
            <a:r>
              <a:rPr spc="-160" dirty="0"/>
              <a:t>2</a:t>
            </a:r>
            <a:r>
              <a:rPr spc="30" dirty="0"/>
              <a:t> 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415" dirty="0"/>
              <a:t>s</a:t>
            </a:r>
            <a:r>
              <a:rPr spc="70" dirty="0"/>
              <a:t>t</a:t>
            </a:r>
            <a:r>
              <a:rPr spc="-360" dirty="0"/>
              <a:t>a</a:t>
            </a:r>
            <a:r>
              <a:rPr spc="-185" dirty="0"/>
              <a:t>n</a:t>
            </a:r>
            <a:r>
              <a:rPr spc="-240" dirty="0"/>
              <a:t>c</a:t>
            </a:r>
            <a:r>
              <a:rPr spc="-220" dirty="0"/>
              <a:t>e</a:t>
            </a:r>
            <a:r>
              <a:rPr spc="25" dirty="0"/>
              <a:t> </a:t>
            </a:r>
            <a:r>
              <a:rPr spc="-185" dirty="0"/>
              <a:t>u</a:t>
            </a:r>
            <a:r>
              <a:rPr spc="-415" dirty="0"/>
              <a:t>s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365" dirty="0"/>
              <a:t>g</a:t>
            </a:r>
            <a:r>
              <a:rPr spc="30" dirty="0"/>
              <a:t> </a:t>
            </a:r>
            <a:r>
              <a:rPr spc="-165" dirty="0">
                <a:solidFill>
                  <a:srgbClr val="5091D0"/>
                </a:solidFill>
              </a:rPr>
              <a:t>Li</a:t>
            </a:r>
            <a:r>
              <a:rPr spc="-254" dirty="0">
                <a:solidFill>
                  <a:srgbClr val="5091D0"/>
                </a:solidFill>
              </a:rPr>
              <a:t>n</a:t>
            </a:r>
            <a:r>
              <a:rPr spc="-185" dirty="0">
                <a:solidFill>
                  <a:srgbClr val="5091D0"/>
                </a:solidFill>
              </a:rPr>
              <a:t>u</a:t>
            </a:r>
            <a:r>
              <a:rPr spc="-60" dirty="0">
                <a:solidFill>
                  <a:srgbClr val="5091D0"/>
                </a:solidFill>
              </a:rPr>
              <a:t>x</a:t>
            </a:r>
            <a:r>
              <a:rPr spc="25" dirty="0">
                <a:solidFill>
                  <a:srgbClr val="5091D0"/>
                </a:solidFill>
              </a:rPr>
              <a:t> </a:t>
            </a:r>
            <a:r>
              <a:rPr spc="5" dirty="0">
                <a:solidFill>
                  <a:srgbClr val="5091D0"/>
                </a:solidFill>
              </a:rPr>
              <a:t>/</a:t>
            </a:r>
            <a:r>
              <a:rPr spc="30" dirty="0">
                <a:solidFill>
                  <a:srgbClr val="5091D0"/>
                </a:solidFill>
              </a:rPr>
              <a:t> </a:t>
            </a:r>
            <a:r>
              <a:rPr spc="-150" dirty="0">
                <a:solidFill>
                  <a:srgbClr val="5091D0"/>
                </a:solidFill>
              </a:rPr>
              <a:t>M</a:t>
            </a:r>
            <a:r>
              <a:rPr spc="-360" dirty="0">
                <a:solidFill>
                  <a:srgbClr val="5091D0"/>
                </a:solidFill>
              </a:rPr>
              <a:t>a</a:t>
            </a:r>
            <a:r>
              <a:rPr spc="-235" dirty="0">
                <a:solidFill>
                  <a:srgbClr val="5091D0"/>
                </a:solidFill>
              </a:rPr>
              <a:t>c</a:t>
            </a:r>
          </a:p>
          <a:p>
            <a:pPr marL="241300" marR="508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pc="-380" dirty="0"/>
              <a:t>SSH</a:t>
            </a:r>
            <a:r>
              <a:rPr spc="-330" dirty="0"/>
              <a:t> </a:t>
            </a:r>
            <a:r>
              <a:rPr spc="-265" dirty="0"/>
              <a:t>is</a:t>
            </a:r>
            <a:r>
              <a:rPr spc="25" dirty="0"/>
              <a:t> </a:t>
            </a:r>
            <a:r>
              <a:rPr spc="-155" dirty="0"/>
              <a:t>one</a:t>
            </a:r>
            <a:r>
              <a:rPr spc="30" dirty="0"/>
              <a:t> </a:t>
            </a:r>
            <a:r>
              <a:rPr spc="-80" dirty="0"/>
              <a:t>of</a:t>
            </a:r>
            <a:r>
              <a:rPr spc="35" dirty="0"/>
              <a:t> </a:t>
            </a:r>
            <a:r>
              <a:rPr spc="-110" dirty="0"/>
              <a:t>the</a:t>
            </a:r>
            <a:r>
              <a:rPr spc="30" dirty="0"/>
              <a:t> </a:t>
            </a:r>
            <a:r>
              <a:rPr spc="-145" dirty="0"/>
              <a:t>most</a:t>
            </a:r>
            <a:r>
              <a:rPr spc="35" dirty="0"/>
              <a:t> </a:t>
            </a:r>
            <a:r>
              <a:rPr spc="-75" dirty="0"/>
              <a:t>important</a:t>
            </a:r>
            <a:r>
              <a:rPr spc="40" dirty="0"/>
              <a:t> </a:t>
            </a:r>
            <a:r>
              <a:rPr spc="-145" dirty="0"/>
              <a:t>function.</a:t>
            </a:r>
            <a:r>
              <a:rPr spc="-185" dirty="0"/>
              <a:t> </a:t>
            </a:r>
            <a:r>
              <a:rPr spc="-65" dirty="0"/>
              <a:t>It</a:t>
            </a:r>
            <a:r>
              <a:rPr spc="40" dirty="0"/>
              <a:t> </a:t>
            </a:r>
            <a:r>
              <a:rPr spc="-190" dirty="0"/>
              <a:t>allows</a:t>
            </a:r>
            <a:r>
              <a:rPr spc="25" dirty="0"/>
              <a:t> </a:t>
            </a:r>
            <a:r>
              <a:rPr spc="-180" dirty="0"/>
              <a:t>you</a:t>
            </a:r>
            <a:r>
              <a:rPr spc="35" dirty="0"/>
              <a:t> </a:t>
            </a:r>
            <a:r>
              <a:rPr spc="15" dirty="0"/>
              <a:t>to</a:t>
            </a:r>
            <a:r>
              <a:rPr spc="25" dirty="0"/>
              <a:t> </a:t>
            </a:r>
            <a:r>
              <a:rPr spc="-85" dirty="0"/>
              <a:t>control</a:t>
            </a:r>
            <a:r>
              <a:rPr spc="35" dirty="0"/>
              <a:t> </a:t>
            </a:r>
            <a:r>
              <a:rPr spc="-365" dirty="0"/>
              <a:t>a </a:t>
            </a:r>
            <a:r>
              <a:rPr spc="-730" dirty="0"/>
              <a:t> </a:t>
            </a:r>
            <a:r>
              <a:rPr spc="-80" dirty="0"/>
              <a:t>r</a:t>
            </a:r>
            <a:r>
              <a:rPr spc="-145" dirty="0"/>
              <a:t>e</a:t>
            </a:r>
            <a:r>
              <a:rPr spc="-175" dirty="0"/>
              <a:t>m</a:t>
            </a:r>
            <a:r>
              <a:rPr spc="-50" dirty="0"/>
              <a:t>o</a:t>
            </a:r>
            <a:r>
              <a:rPr spc="-45" dirty="0"/>
              <a:t>t</a:t>
            </a:r>
            <a:r>
              <a:rPr spc="-100" dirty="0"/>
              <a:t>e</a:t>
            </a:r>
            <a:r>
              <a:rPr spc="25" dirty="0"/>
              <a:t> </a:t>
            </a:r>
            <a:r>
              <a:rPr spc="-175" dirty="0"/>
              <a:t>m</a:t>
            </a:r>
            <a:r>
              <a:rPr spc="-310" dirty="0"/>
              <a:t>a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140" dirty="0"/>
              <a:t>e</a:t>
            </a:r>
            <a:r>
              <a:rPr spc="-285" dirty="0"/>
              <a:t>,</a:t>
            </a:r>
            <a:r>
              <a:rPr spc="-190" dirty="0"/>
              <a:t> </a:t>
            </a:r>
            <a:r>
              <a:rPr spc="-335" dirty="0"/>
              <a:t>a</a:t>
            </a:r>
            <a:r>
              <a:rPr spc="-140" dirty="0"/>
              <a:t>l</a:t>
            </a:r>
            <a:r>
              <a:rPr spc="-114" dirty="0"/>
              <a:t>l</a:t>
            </a:r>
            <a:r>
              <a:rPr spc="30" dirty="0"/>
              <a:t> </a:t>
            </a:r>
            <a:r>
              <a:rPr spc="-185" dirty="0"/>
              <a:t>u</a:t>
            </a:r>
            <a:r>
              <a:rPr spc="-415" dirty="0"/>
              <a:t>s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365" dirty="0"/>
              <a:t>g</a:t>
            </a:r>
            <a:r>
              <a:rPr spc="35" dirty="0"/>
              <a:t> </a:t>
            </a:r>
            <a:r>
              <a:rPr spc="-35" dirty="0"/>
              <a:t>t</a:t>
            </a:r>
            <a:r>
              <a:rPr spc="-80" dirty="0"/>
              <a:t>h</a:t>
            </a:r>
            <a:r>
              <a:rPr spc="-220" dirty="0"/>
              <a:t>e</a:t>
            </a:r>
            <a:r>
              <a:rPr spc="25" dirty="0"/>
              <a:t> </a:t>
            </a:r>
            <a:r>
              <a:rPr spc="-245" dirty="0"/>
              <a:t>c</a:t>
            </a:r>
            <a:r>
              <a:rPr spc="-50" dirty="0"/>
              <a:t>o</a:t>
            </a:r>
            <a:r>
              <a:rPr spc="-175" dirty="0"/>
              <a:t>mm</a:t>
            </a:r>
            <a:r>
              <a:rPr spc="-270" dirty="0"/>
              <a:t>a</a:t>
            </a:r>
            <a:r>
              <a:rPr spc="-275" dirty="0"/>
              <a:t>n</a:t>
            </a:r>
            <a:r>
              <a:rPr spc="-130" dirty="0"/>
              <a:t>d</a:t>
            </a:r>
            <a:r>
              <a:rPr spc="25" dirty="0"/>
              <a:t> </a:t>
            </a:r>
            <a:r>
              <a:rPr spc="-120" dirty="0"/>
              <a:t>li</a:t>
            </a:r>
            <a:r>
              <a:rPr spc="-185" dirty="0"/>
              <a:t>n</a:t>
            </a:r>
            <a:r>
              <a:rPr spc="-140" dirty="0"/>
              <a:t>e</a:t>
            </a:r>
            <a:r>
              <a:rPr spc="-285" dirty="0"/>
              <a:t>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16939" y="4871211"/>
            <a:ext cx="10016490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see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OpenSSH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5091D0"/>
                </a:solidFill>
                <a:latin typeface="Microsoft Sans Serif"/>
                <a:cs typeface="Microsoft Sans Serif"/>
              </a:rPr>
              <a:t>~/.ssh/config</a:t>
            </a:r>
            <a:r>
              <a:rPr sz="2800" spc="4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facilitate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533322" y="2916707"/>
            <a:ext cx="2531745" cy="1790064"/>
          </a:xfrm>
          <a:custGeom>
            <a:avLst/>
            <a:gdLst/>
            <a:ahLst/>
            <a:cxnLst/>
            <a:rect l="l" t="t" r="r" b="b"/>
            <a:pathLst>
              <a:path w="2531745" h="1790064">
                <a:moveTo>
                  <a:pt x="2531164" y="0"/>
                </a:moveTo>
                <a:lnTo>
                  <a:pt x="0" y="0"/>
                </a:lnTo>
                <a:lnTo>
                  <a:pt x="0" y="1789904"/>
                </a:lnTo>
                <a:lnTo>
                  <a:pt x="2531164" y="1789904"/>
                </a:lnTo>
                <a:lnTo>
                  <a:pt x="2531164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33322" y="2916707"/>
            <a:ext cx="2531745" cy="1790064"/>
          </a:xfrm>
          <a:prstGeom prst="rect">
            <a:avLst/>
          </a:prstGeom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676275" marR="669290" algn="ctr">
              <a:lnSpc>
                <a:spcPts val="2110"/>
              </a:lnSpc>
              <a:spcBef>
                <a:spcPts val="128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ts val="2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645964" y="2979654"/>
            <a:ext cx="364490" cy="1664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vert" wrap="square" lIns="0" tIns="32384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SSH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092174" y="2979654"/>
            <a:ext cx="3554095" cy="1642745"/>
            <a:chOff x="3092174" y="2979654"/>
            <a:chExt cx="3554095" cy="164274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92174" y="2979654"/>
              <a:ext cx="1642164" cy="164216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734321" y="3773125"/>
              <a:ext cx="1911985" cy="76200"/>
            </a:xfrm>
            <a:custGeom>
              <a:avLst/>
              <a:gdLst/>
              <a:ahLst/>
              <a:cxnLst/>
              <a:rect l="l" t="t" r="r" b="b"/>
              <a:pathLst>
                <a:path w="1911984" h="76200">
                  <a:moveTo>
                    <a:pt x="1835663" y="0"/>
                  </a:moveTo>
                  <a:lnTo>
                    <a:pt x="1835463" y="34924"/>
                  </a:lnTo>
                  <a:lnTo>
                    <a:pt x="1848163" y="34997"/>
                  </a:lnTo>
                  <a:lnTo>
                    <a:pt x="1848128" y="41347"/>
                  </a:lnTo>
                  <a:lnTo>
                    <a:pt x="1835426" y="41347"/>
                  </a:lnTo>
                  <a:lnTo>
                    <a:pt x="1835227" y="76198"/>
                  </a:lnTo>
                  <a:lnTo>
                    <a:pt x="1905938" y="41347"/>
                  </a:lnTo>
                  <a:lnTo>
                    <a:pt x="1848128" y="41347"/>
                  </a:lnTo>
                  <a:lnTo>
                    <a:pt x="1906085" y="41274"/>
                  </a:lnTo>
                  <a:lnTo>
                    <a:pt x="1911643" y="38535"/>
                  </a:lnTo>
                  <a:lnTo>
                    <a:pt x="1835663" y="0"/>
                  </a:lnTo>
                  <a:close/>
                </a:path>
                <a:path w="1911984" h="76200">
                  <a:moveTo>
                    <a:pt x="1835463" y="34924"/>
                  </a:moveTo>
                  <a:lnTo>
                    <a:pt x="1835427" y="41274"/>
                  </a:lnTo>
                  <a:lnTo>
                    <a:pt x="1848128" y="41347"/>
                  </a:lnTo>
                  <a:lnTo>
                    <a:pt x="1848163" y="34997"/>
                  </a:lnTo>
                  <a:lnTo>
                    <a:pt x="1835463" y="34924"/>
                  </a:lnTo>
                  <a:close/>
                </a:path>
                <a:path w="1911984" h="76200">
                  <a:moveTo>
                    <a:pt x="35" y="24436"/>
                  </a:moveTo>
                  <a:lnTo>
                    <a:pt x="0" y="30786"/>
                  </a:lnTo>
                  <a:lnTo>
                    <a:pt x="1835427" y="41274"/>
                  </a:lnTo>
                  <a:lnTo>
                    <a:pt x="1835463" y="34924"/>
                  </a:lnTo>
                  <a:lnTo>
                    <a:pt x="35" y="24436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312460" y="3468116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20" dirty="0"/>
              <a:t>H</a:t>
            </a:r>
            <a:r>
              <a:rPr spc="-130" dirty="0"/>
              <a:t>o</a:t>
            </a:r>
            <a:r>
              <a:rPr spc="-65" dirty="0"/>
              <a:t>w</a:t>
            </a:r>
            <a:r>
              <a:rPr spc="50" dirty="0"/>
              <a:t> 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SS</a:t>
            </a:r>
            <a:r>
              <a:rPr spc="-15" dirty="0"/>
              <a:t>H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459" dirty="0"/>
              <a:t>y</a:t>
            </a:r>
            <a:r>
              <a:rPr spc="-65" dirty="0"/>
              <a:t>o</a:t>
            </a:r>
            <a:r>
              <a:rPr spc="-285" dirty="0"/>
              <a:t>u</a:t>
            </a:r>
            <a:r>
              <a:rPr dirty="0"/>
              <a:t>r</a:t>
            </a:r>
            <a:r>
              <a:rPr spc="5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225" dirty="0"/>
              <a:t>e  </a:t>
            </a:r>
            <a:r>
              <a:rPr spc="-165" dirty="0">
                <a:solidFill>
                  <a:srgbClr val="5091D0"/>
                </a:solidFill>
              </a:rPr>
              <a:t>Windows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pc="45" dirty="0"/>
              <a:t>W</a:t>
            </a:r>
            <a:r>
              <a:rPr spc="-225" dirty="0"/>
              <a:t>e</a:t>
            </a:r>
            <a:r>
              <a:rPr spc="-125" dirty="0"/>
              <a:t>’</a:t>
            </a:r>
            <a:r>
              <a:rPr spc="-120" dirty="0"/>
              <a:t>l</a:t>
            </a:r>
            <a:r>
              <a:rPr spc="-114" dirty="0"/>
              <a:t>l</a:t>
            </a:r>
            <a:r>
              <a:rPr spc="25" dirty="0"/>
              <a:t> </a:t>
            </a:r>
            <a:r>
              <a:rPr spc="-120" dirty="0"/>
              <a:t>l</a:t>
            </a:r>
            <a:r>
              <a:rPr spc="-225" dirty="0"/>
              <a:t>e</a:t>
            </a:r>
            <a:r>
              <a:rPr spc="-360" dirty="0"/>
              <a:t>a</a:t>
            </a:r>
            <a:r>
              <a:rPr spc="70" dirty="0"/>
              <a:t>r</a:t>
            </a:r>
            <a:r>
              <a:rPr spc="-185" dirty="0"/>
              <a:t>n</a:t>
            </a:r>
            <a:r>
              <a:rPr spc="30" dirty="0"/>
              <a:t> </a:t>
            </a:r>
            <a:r>
              <a:rPr spc="-185" dirty="0"/>
              <a:t>h</a:t>
            </a:r>
            <a:r>
              <a:rPr spc="-90" dirty="0"/>
              <a:t>o</a:t>
            </a:r>
            <a:r>
              <a:rPr spc="-40" dirty="0"/>
              <a:t>w</a:t>
            </a:r>
            <a:r>
              <a:rPr spc="35" dirty="0"/>
              <a:t> </a:t>
            </a:r>
            <a:r>
              <a:rPr spc="70" dirty="0"/>
              <a:t>t</a:t>
            </a:r>
            <a:r>
              <a:rPr spc="-40" dirty="0"/>
              <a:t>o</a:t>
            </a:r>
            <a:r>
              <a:rPr spc="25" dirty="0"/>
              <a:t> </a:t>
            </a:r>
            <a:r>
              <a:rPr spc="-560" dirty="0"/>
              <a:t>SS</a:t>
            </a:r>
            <a:r>
              <a:rPr spc="-10" dirty="0"/>
              <a:t>H</a:t>
            </a:r>
            <a:r>
              <a:rPr spc="30" dirty="0"/>
              <a:t> 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70" dirty="0"/>
              <a:t>t</a:t>
            </a:r>
            <a:r>
              <a:rPr spc="-40" dirty="0"/>
              <a:t>o</a:t>
            </a:r>
            <a:r>
              <a:rPr spc="25" dirty="0"/>
              <a:t> </a:t>
            </a:r>
            <a:r>
              <a:rPr spc="-300" dirty="0"/>
              <a:t>y</a:t>
            </a:r>
            <a:r>
              <a:rPr spc="-45" dirty="0"/>
              <a:t>o</a:t>
            </a:r>
            <a:r>
              <a:rPr spc="-185" dirty="0"/>
              <a:t>u</a:t>
            </a:r>
            <a:r>
              <a:rPr dirty="0"/>
              <a:t>r</a:t>
            </a:r>
            <a:r>
              <a:rPr spc="35" dirty="0"/>
              <a:t> </a:t>
            </a:r>
            <a:r>
              <a:rPr spc="-495" dirty="0"/>
              <a:t>E</a:t>
            </a:r>
            <a:r>
              <a:rPr spc="-125" dirty="0"/>
              <a:t>C</a:t>
            </a:r>
            <a:r>
              <a:rPr spc="-160" dirty="0"/>
              <a:t>2</a:t>
            </a:r>
            <a:r>
              <a:rPr spc="30" dirty="0"/>
              <a:t> 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415" dirty="0"/>
              <a:t>s</a:t>
            </a:r>
            <a:r>
              <a:rPr spc="70" dirty="0"/>
              <a:t>t</a:t>
            </a:r>
            <a:r>
              <a:rPr spc="-360" dirty="0"/>
              <a:t>a</a:t>
            </a:r>
            <a:r>
              <a:rPr spc="-185" dirty="0"/>
              <a:t>n</a:t>
            </a:r>
            <a:r>
              <a:rPr spc="-240" dirty="0"/>
              <a:t>c</a:t>
            </a:r>
            <a:r>
              <a:rPr spc="-220" dirty="0"/>
              <a:t>e</a:t>
            </a:r>
            <a:r>
              <a:rPr spc="25" dirty="0"/>
              <a:t> </a:t>
            </a:r>
            <a:r>
              <a:rPr spc="-185" dirty="0"/>
              <a:t>u</a:t>
            </a:r>
            <a:r>
              <a:rPr spc="-415" dirty="0"/>
              <a:t>s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365" dirty="0"/>
              <a:t>g</a:t>
            </a:r>
            <a:r>
              <a:rPr spc="-250" dirty="0"/>
              <a:t> </a:t>
            </a:r>
            <a:r>
              <a:rPr spc="105" dirty="0">
                <a:solidFill>
                  <a:srgbClr val="5091D0"/>
                </a:solidFill>
              </a:rPr>
              <a:t>W</a:t>
            </a:r>
            <a:r>
              <a:rPr spc="20" dirty="0">
                <a:solidFill>
                  <a:srgbClr val="5091D0"/>
                </a:solidFill>
              </a:rPr>
              <a:t>i</a:t>
            </a:r>
            <a:r>
              <a:rPr spc="-185" dirty="0">
                <a:solidFill>
                  <a:srgbClr val="5091D0"/>
                </a:solidFill>
              </a:rPr>
              <a:t>n</a:t>
            </a:r>
            <a:r>
              <a:rPr spc="-135" dirty="0">
                <a:solidFill>
                  <a:srgbClr val="5091D0"/>
                </a:solidFill>
              </a:rPr>
              <a:t>d</a:t>
            </a:r>
            <a:r>
              <a:rPr spc="-90" dirty="0">
                <a:solidFill>
                  <a:srgbClr val="5091D0"/>
                </a:solidFill>
              </a:rPr>
              <a:t>o</a:t>
            </a:r>
            <a:r>
              <a:rPr spc="-35" dirty="0">
                <a:solidFill>
                  <a:srgbClr val="5091D0"/>
                </a:solidFill>
              </a:rPr>
              <a:t>w</a:t>
            </a:r>
            <a:r>
              <a:rPr spc="-409" dirty="0">
                <a:solidFill>
                  <a:srgbClr val="5091D0"/>
                </a:solidFill>
              </a:rPr>
              <a:t>s</a:t>
            </a:r>
          </a:p>
          <a:p>
            <a:pPr marL="241300" marR="508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pc="-380" dirty="0"/>
              <a:t>SSH</a:t>
            </a:r>
            <a:r>
              <a:rPr spc="-330" dirty="0"/>
              <a:t> </a:t>
            </a:r>
            <a:r>
              <a:rPr spc="-265" dirty="0"/>
              <a:t>is</a:t>
            </a:r>
            <a:r>
              <a:rPr spc="25" dirty="0"/>
              <a:t> </a:t>
            </a:r>
            <a:r>
              <a:rPr spc="-155" dirty="0"/>
              <a:t>one</a:t>
            </a:r>
            <a:r>
              <a:rPr spc="30" dirty="0"/>
              <a:t> </a:t>
            </a:r>
            <a:r>
              <a:rPr spc="-80" dirty="0"/>
              <a:t>of</a:t>
            </a:r>
            <a:r>
              <a:rPr spc="35" dirty="0"/>
              <a:t> </a:t>
            </a:r>
            <a:r>
              <a:rPr spc="-110" dirty="0"/>
              <a:t>the</a:t>
            </a:r>
            <a:r>
              <a:rPr spc="30" dirty="0"/>
              <a:t> </a:t>
            </a:r>
            <a:r>
              <a:rPr spc="-145" dirty="0"/>
              <a:t>most</a:t>
            </a:r>
            <a:r>
              <a:rPr spc="35" dirty="0"/>
              <a:t> </a:t>
            </a:r>
            <a:r>
              <a:rPr spc="-75" dirty="0"/>
              <a:t>important</a:t>
            </a:r>
            <a:r>
              <a:rPr spc="40" dirty="0"/>
              <a:t> </a:t>
            </a:r>
            <a:r>
              <a:rPr spc="-145" dirty="0"/>
              <a:t>function.</a:t>
            </a:r>
            <a:r>
              <a:rPr spc="-185" dirty="0"/>
              <a:t> </a:t>
            </a:r>
            <a:r>
              <a:rPr spc="-65" dirty="0"/>
              <a:t>It</a:t>
            </a:r>
            <a:r>
              <a:rPr spc="40" dirty="0"/>
              <a:t> </a:t>
            </a:r>
            <a:r>
              <a:rPr spc="-190" dirty="0"/>
              <a:t>allows</a:t>
            </a:r>
            <a:r>
              <a:rPr spc="25" dirty="0"/>
              <a:t> </a:t>
            </a:r>
            <a:r>
              <a:rPr spc="-180" dirty="0"/>
              <a:t>you</a:t>
            </a:r>
            <a:r>
              <a:rPr spc="35" dirty="0"/>
              <a:t> </a:t>
            </a:r>
            <a:r>
              <a:rPr spc="15" dirty="0"/>
              <a:t>to</a:t>
            </a:r>
            <a:r>
              <a:rPr spc="25" dirty="0"/>
              <a:t> </a:t>
            </a:r>
            <a:r>
              <a:rPr spc="-85" dirty="0"/>
              <a:t>control</a:t>
            </a:r>
            <a:r>
              <a:rPr spc="35" dirty="0"/>
              <a:t> </a:t>
            </a:r>
            <a:r>
              <a:rPr spc="-365" dirty="0"/>
              <a:t>a </a:t>
            </a:r>
            <a:r>
              <a:rPr spc="-730" dirty="0"/>
              <a:t> </a:t>
            </a:r>
            <a:r>
              <a:rPr spc="-80" dirty="0"/>
              <a:t>r</a:t>
            </a:r>
            <a:r>
              <a:rPr spc="-145" dirty="0"/>
              <a:t>e</a:t>
            </a:r>
            <a:r>
              <a:rPr spc="-175" dirty="0"/>
              <a:t>m</a:t>
            </a:r>
            <a:r>
              <a:rPr spc="-50" dirty="0"/>
              <a:t>o</a:t>
            </a:r>
            <a:r>
              <a:rPr spc="-45" dirty="0"/>
              <a:t>t</a:t>
            </a:r>
            <a:r>
              <a:rPr spc="-100" dirty="0"/>
              <a:t>e</a:t>
            </a:r>
            <a:r>
              <a:rPr spc="25" dirty="0"/>
              <a:t> </a:t>
            </a:r>
            <a:r>
              <a:rPr spc="-175" dirty="0"/>
              <a:t>m</a:t>
            </a:r>
            <a:r>
              <a:rPr spc="-310" dirty="0"/>
              <a:t>a</a:t>
            </a:r>
            <a:r>
              <a:rPr spc="-295" dirty="0"/>
              <a:t>c</a:t>
            </a:r>
            <a:r>
              <a:rPr spc="-185" dirty="0"/>
              <a:t>h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140" dirty="0"/>
              <a:t>e</a:t>
            </a:r>
            <a:r>
              <a:rPr spc="-285" dirty="0"/>
              <a:t>,</a:t>
            </a:r>
            <a:r>
              <a:rPr spc="-190" dirty="0"/>
              <a:t> </a:t>
            </a:r>
            <a:r>
              <a:rPr spc="-335" dirty="0"/>
              <a:t>a</a:t>
            </a:r>
            <a:r>
              <a:rPr spc="-140" dirty="0"/>
              <a:t>l</a:t>
            </a:r>
            <a:r>
              <a:rPr spc="-114" dirty="0"/>
              <a:t>l</a:t>
            </a:r>
            <a:r>
              <a:rPr spc="30" dirty="0"/>
              <a:t> </a:t>
            </a:r>
            <a:r>
              <a:rPr spc="-185" dirty="0"/>
              <a:t>u</a:t>
            </a:r>
            <a:r>
              <a:rPr spc="-415" dirty="0"/>
              <a:t>s</a:t>
            </a:r>
            <a:r>
              <a:rPr spc="-120" dirty="0"/>
              <a:t>i</a:t>
            </a:r>
            <a:r>
              <a:rPr spc="-185" dirty="0"/>
              <a:t>n</a:t>
            </a:r>
            <a:r>
              <a:rPr spc="-365" dirty="0"/>
              <a:t>g</a:t>
            </a:r>
            <a:r>
              <a:rPr spc="35" dirty="0"/>
              <a:t> </a:t>
            </a:r>
            <a:r>
              <a:rPr spc="-35" dirty="0"/>
              <a:t>t</a:t>
            </a:r>
            <a:r>
              <a:rPr spc="-80" dirty="0"/>
              <a:t>h</a:t>
            </a:r>
            <a:r>
              <a:rPr spc="-220" dirty="0"/>
              <a:t>e</a:t>
            </a:r>
            <a:r>
              <a:rPr spc="25" dirty="0"/>
              <a:t> </a:t>
            </a:r>
            <a:r>
              <a:rPr spc="-245" dirty="0"/>
              <a:t>c</a:t>
            </a:r>
            <a:r>
              <a:rPr spc="-50" dirty="0"/>
              <a:t>o</a:t>
            </a:r>
            <a:r>
              <a:rPr spc="-175" dirty="0"/>
              <a:t>mm</a:t>
            </a:r>
            <a:r>
              <a:rPr spc="-270" dirty="0"/>
              <a:t>a</a:t>
            </a:r>
            <a:r>
              <a:rPr spc="-275" dirty="0"/>
              <a:t>n</a:t>
            </a:r>
            <a:r>
              <a:rPr spc="-130" dirty="0"/>
              <a:t>d</a:t>
            </a:r>
            <a:r>
              <a:rPr spc="25" dirty="0"/>
              <a:t> </a:t>
            </a:r>
            <a:r>
              <a:rPr spc="-120" dirty="0"/>
              <a:t>li</a:t>
            </a:r>
            <a:r>
              <a:rPr spc="-185" dirty="0"/>
              <a:t>n</a:t>
            </a:r>
            <a:r>
              <a:rPr spc="-140" dirty="0"/>
              <a:t>e</a:t>
            </a:r>
            <a:r>
              <a:rPr spc="-285" dirty="0"/>
              <a:t>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4871211"/>
            <a:ext cx="1009586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parameters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necessary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doing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SSH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0" dirty="0">
                <a:solidFill>
                  <a:srgbClr val="5091D0"/>
                </a:solidFill>
                <a:latin typeface="Microsoft Sans Serif"/>
                <a:cs typeface="Microsoft Sans Serif"/>
              </a:rPr>
              <a:t>P</a:t>
            </a:r>
            <a:r>
              <a:rPr sz="2800" spc="-285" dirty="0">
                <a:solidFill>
                  <a:srgbClr val="5091D0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5091D0"/>
                </a:solidFill>
                <a:latin typeface="Microsoft Sans Serif"/>
                <a:cs typeface="Microsoft Sans Serif"/>
              </a:rPr>
              <a:t>tt</a:t>
            </a:r>
            <a:r>
              <a:rPr sz="2800" spc="-495" dirty="0">
                <a:solidFill>
                  <a:srgbClr val="5091D0"/>
                </a:solidFill>
                <a:latin typeface="Microsoft Sans Serif"/>
                <a:cs typeface="Microsoft Sans Serif"/>
              </a:rPr>
              <a:t>y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501239" y="2980876"/>
            <a:ext cx="2531745" cy="1790064"/>
          </a:xfrm>
          <a:custGeom>
            <a:avLst/>
            <a:gdLst/>
            <a:ahLst/>
            <a:cxnLst/>
            <a:rect l="l" t="t" r="r" b="b"/>
            <a:pathLst>
              <a:path w="2531745" h="1790064">
                <a:moveTo>
                  <a:pt x="2531164" y="0"/>
                </a:moveTo>
                <a:lnTo>
                  <a:pt x="0" y="0"/>
                </a:lnTo>
                <a:lnTo>
                  <a:pt x="0" y="1789904"/>
                </a:lnTo>
                <a:lnTo>
                  <a:pt x="2531164" y="1789904"/>
                </a:lnTo>
                <a:lnTo>
                  <a:pt x="2531164" y="0"/>
                </a:lnTo>
                <a:close/>
              </a:path>
            </a:pathLst>
          </a:custGeom>
          <a:solidFill>
            <a:srgbClr val="F6980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01239" y="2980876"/>
            <a:ext cx="2531745" cy="1790064"/>
          </a:xfrm>
          <a:prstGeom prst="rect">
            <a:avLst/>
          </a:prstGeom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676275" marR="669290" algn="ctr">
              <a:lnSpc>
                <a:spcPts val="2110"/>
              </a:lnSpc>
              <a:spcBef>
                <a:spcPts val="127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r>
              <a:rPr sz="18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Linux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ts val="2150"/>
              </a:lnSpc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Public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IP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613880" y="3043824"/>
            <a:ext cx="364490" cy="1664335"/>
          </a:xfrm>
          <a:prstGeom prst="rect">
            <a:avLst/>
          </a:prstGeom>
          <a:solidFill>
            <a:srgbClr val="FFC000"/>
          </a:solidFill>
          <a:ln w="12700">
            <a:solidFill>
              <a:srgbClr val="BC8C00"/>
            </a:solidFill>
          </a:ln>
        </p:spPr>
        <p:txBody>
          <a:bodyPr vert="vert" wrap="square" lIns="0" tIns="32384" rIns="0" bIns="0" rtlCol="0">
            <a:spAutoFit/>
          </a:bodyPr>
          <a:lstStyle/>
          <a:p>
            <a:pPr marL="208279">
              <a:lnSpc>
                <a:spcPct val="100000"/>
              </a:lnSpc>
              <a:spcBef>
                <a:spcPts val="254"/>
              </a:spcBef>
            </a:pPr>
            <a:r>
              <a:rPr sz="1800" spc="-5" dirty="0">
                <a:latin typeface="Calibri"/>
                <a:cs typeface="Calibri"/>
              </a:rPr>
              <a:t>SSH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–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Port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22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060090" y="3043824"/>
            <a:ext cx="3554095" cy="1642745"/>
            <a:chOff x="3060090" y="3043824"/>
            <a:chExt cx="3554095" cy="1642745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090" y="3043824"/>
              <a:ext cx="1642164" cy="164216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02237" y="3837294"/>
              <a:ext cx="1911985" cy="76200"/>
            </a:xfrm>
            <a:custGeom>
              <a:avLst/>
              <a:gdLst/>
              <a:ahLst/>
              <a:cxnLst/>
              <a:rect l="l" t="t" r="r" b="b"/>
              <a:pathLst>
                <a:path w="1911984" h="76200">
                  <a:moveTo>
                    <a:pt x="1835663" y="0"/>
                  </a:moveTo>
                  <a:lnTo>
                    <a:pt x="1835463" y="34924"/>
                  </a:lnTo>
                  <a:lnTo>
                    <a:pt x="1848163" y="34997"/>
                  </a:lnTo>
                  <a:lnTo>
                    <a:pt x="1848128" y="41347"/>
                  </a:lnTo>
                  <a:lnTo>
                    <a:pt x="1835426" y="41347"/>
                  </a:lnTo>
                  <a:lnTo>
                    <a:pt x="1835227" y="76198"/>
                  </a:lnTo>
                  <a:lnTo>
                    <a:pt x="1905938" y="41347"/>
                  </a:lnTo>
                  <a:lnTo>
                    <a:pt x="1848128" y="41347"/>
                  </a:lnTo>
                  <a:lnTo>
                    <a:pt x="1906085" y="41274"/>
                  </a:lnTo>
                  <a:lnTo>
                    <a:pt x="1911643" y="38535"/>
                  </a:lnTo>
                  <a:lnTo>
                    <a:pt x="1835663" y="0"/>
                  </a:lnTo>
                  <a:close/>
                </a:path>
                <a:path w="1911984" h="76200">
                  <a:moveTo>
                    <a:pt x="1835463" y="34924"/>
                  </a:moveTo>
                  <a:lnTo>
                    <a:pt x="1835427" y="41274"/>
                  </a:lnTo>
                  <a:lnTo>
                    <a:pt x="1848128" y="41347"/>
                  </a:lnTo>
                  <a:lnTo>
                    <a:pt x="1848163" y="34997"/>
                  </a:lnTo>
                  <a:lnTo>
                    <a:pt x="1835463" y="34924"/>
                  </a:lnTo>
                  <a:close/>
                </a:path>
                <a:path w="1911984" h="76200">
                  <a:moveTo>
                    <a:pt x="35" y="24436"/>
                  </a:moveTo>
                  <a:lnTo>
                    <a:pt x="0" y="30786"/>
                  </a:lnTo>
                  <a:lnTo>
                    <a:pt x="1835427" y="41274"/>
                  </a:lnTo>
                  <a:lnTo>
                    <a:pt x="1835463" y="34924"/>
                  </a:lnTo>
                  <a:lnTo>
                    <a:pt x="35" y="24436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280376" y="3532123"/>
            <a:ext cx="635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WWW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9409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65" dirty="0"/>
              <a:t>o</a:t>
            </a:r>
            <a:r>
              <a:rPr spc="-285" dirty="0"/>
              <a:t>nn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105" dirty="0"/>
              <a:t>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652000" cy="36099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was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downloaded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“magic”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temporary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key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uploaded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onto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10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Works</a:t>
            </a:r>
            <a:r>
              <a:rPr sz="4125" u="sng" spc="5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9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only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89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out-of-the-box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with</a:t>
            </a:r>
            <a:r>
              <a:rPr sz="4125" u="sng" spc="-179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2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Amazon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1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Linux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9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2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!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4942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05" dirty="0"/>
              <a:t>P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70" dirty="0"/>
              <a:t>c</a:t>
            </a:r>
            <a:r>
              <a:rPr spc="-285" dirty="0"/>
              <a:t>h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195" dirty="0"/>
              <a:t>O</a:t>
            </a:r>
            <a:r>
              <a:rPr spc="-215" dirty="0"/>
              <a:t>p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8" y="1332483"/>
            <a:ext cx="10805795" cy="37623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short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predictable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2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32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0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lon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4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Convertible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7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flexible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21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4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Scheduled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8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every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Thursday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between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6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pm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Spot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short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cheap,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(less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reliable)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Hosts: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book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entire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physical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placement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Instances: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customers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share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6848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0" dirty="0"/>
              <a:t>T</a:t>
            </a:r>
            <a:r>
              <a:rPr spc="45" dirty="0"/>
              <a:t>r</a:t>
            </a:r>
            <a:r>
              <a:rPr spc="-575" dirty="0"/>
              <a:t>a</a:t>
            </a:r>
            <a:r>
              <a:rPr spc="-210" dirty="0"/>
              <a:t>d</a:t>
            </a:r>
            <a:r>
              <a:rPr spc="-185" dirty="0"/>
              <a:t>i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229" dirty="0"/>
              <a:t>l</a:t>
            </a:r>
            <a:r>
              <a:rPr spc="-765" dirty="0"/>
              <a:t>y</a:t>
            </a:r>
            <a:r>
              <a:rPr spc="-445" dirty="0"/>
              <a:t>,</a:t>
            </a:r>
            <a:r>
              <a:rPr spc="-300" dirty="0"/>
              <a:t> </a:t>
            </a:r>
            <a:r>
              <a:rPr spc="-285" dirty="0"/>
              <a:t>h</a:t>
            </a:r>
            <a:r>
              <a:rPr spc="-130" dirty="0"/>
              <a:t>o</a:t>
            </a:r>
            <a:r>
              <a:rPr spc="-65" dirty="0"/>
              <a:t>w</a:t>
            </a:r>
            <a:r>
              <a:rPr spc="55" dirty="0"/>
              <a:t> 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60" dirty="0"/>
              <a:t> </a:t>
            </a:r>
            <a:r>
              <a:rPr spc="-254" dirty="0"/>
              <a:t>b</a:t>
            </a:r>
            <a:r>
              <a:rPr spc="-285" dirty="0"/>
              <a:t>u</a:t>
            </a:r>
            <a:r>
              <a:rPr spc="-185" dirty="0"/>
              <a:t>il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165" dirty="0"/>
              <a:t>f</a:t>
            </a:r>
            <a:r>
              <a:rPr spc="105" dirty="0"/>
              <a:t>r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170" dirty="0"/>
              <a:t>r</a:t>
            </a:r>
            <a:r>
              <a:rPr spc="-285" dirty="0"/>
              <a:t>u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285" dirty="0"/>
              <a:t>u</a:t>
            </a:r>
            <a:r>
              <a:rPr spc="-5" dirty="0"/>
              <a:t>r</a:t>
            </a:r>
            <a:r>
              <a:rPr spc="-34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49680" y="2255520"/>
            <a:ext cx="2331720" cy="2331720"/>
            <a:chOff x="1249680" y="2255520"/>
            <a:chExt cx="2331720" cy="23317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59152" y="3300984"/>
              <a:ext cx="917448" cy="91744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49680" y="2255520"/>
              <a:ext cx="2331720" cy="23317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75816" y="3300984"/>
              <a:ext cx="917447" cy="91744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8182543" y="3218230"/>
            <a:ext cx="2272665" cy="1076325"/>
            <a:chOff x="8182543" y="3218230"/>
            <a:chExt cx="2272665" cy="107632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83879" y="3300984"/>
              <a:ext cx="917448" cy="91744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4144" y="3300984"/>
              <a:ext cx="917448" cy="91744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60536" y="3300984"/>
              <a:ext cx="917448" cy="91744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185718" y="3221405"/>
              <a:ext cx="2266315" cy="1069975"/>
            </a:xfrm>
            <a:custGeom>
              <a:avLst/>
              <a:gdLst/>
              <a:ahLst/>
              <a:cxnLst/>
              <a:rect l="l" t="t" r="r" b="b"/>
              <a:pathLst>
                <a:path w="2266315" h="1069975">
                  <a:moveTo>
                    <a:pt x="0" y="105028"/>
                  </a:moveTo>
                  <a:lnTo>
                    <a:pt x="8253" y="64146"/>
                  </a:lnTo>
                  <a:lnTo>
                    <a:pt x="30762" y="30762"/>
                  </a:lnTo>
                  <a:lnTo>
                    <a:pt x="64146" y="8253"/>
                  </a:lnTo>
                  <a:lnTo>
                    <a:pt x="105028" y="0"/>
                  </a:lnTo>
                  <a:lnTo>
                    <a:pt x="2160719" y="0"/>
                  </a:lnTo>
                  <a:lnTo>
                    <a:pt x="2201601" y="8253"/>
                  </a:lnTo>
                  <a:lnTo>
                    <a:pt x="2234985" y="30762"/>
                  </a:lnTo>
                  <a:lnTo>
                    <a:pt x="2257494" y="64146"/>
                  </a:lnTo>
                  <a:lnTo>
                    <a:pt x="2265748" y="105028"/>
                  </a:lnTo>
                  <a:lnTo>
                    <a:pt x="2265748" y="964725"/>
                  </a:lnTo>
                  <a:lnTo>
                    <a:pt x="2257494" y="1005607"/>
                  </a:lnTo>
                  <a:lnTo>
                    <a:pt x="2234985" y="1038991"/>
                  </a:lnTo>
                  <a:lnTo>
                    <a:pt x="2201601" y="1061500"/>
                  </a:lnTo>
                  <a:lnTo>
                    <a:pt x="2160719" y="1069754"/>
                  </a:lnTo>
                  <a:lnTo>
                    <a:pt x="105028" y="1069754"/>
                  </a:lnTo>
                  <a:lnTo>
                    <a:pt x="64146" y="1061500"/>
                  </a:lnTo>
                  <a:lnTo>
                    <a:pt x="30762" y="1038991"/>
                  </a:lnTo>
                  <a:lnTo>
                    <a:pt x="8253" y="1005607"/>
                  </a:lnTo>
                  <a:lnTo>
                    <a:pt x="0" y="964725"/>
                  </a:lnTo>
                  <a:lnTo>
                    <a:pt x="0" y="105028"/>
                  </a:lnTo>
                  <a:close/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6609" y="2447151"/>
            <a:ext cx="2077403" cy="2077403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8765316" y="4790947"/>
            <a:ext cx="110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Data</a:t>
            </a:r>
            <a:r>
              <a:rPr sz="1800" spc="-6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center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86058" y="4605020"/>
            <a:ext cx="1549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Home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or</a:t>
            </a:r>
            <a:r>
              <a:rPr sz="1800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Garage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389874" y="4790947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fice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3789272" y="3495974"/>
            <a:ext cx="1720850" cy="392430"/>
            <a:chOff x="3789272" y="3495974"/>
            <a:chExt cx="1720850" cy="392430"/>
          </a:xfrm>
        </p:grpSpPr>
        <p:sp>
          <p:nvSpPr>
            <p:cNvPr id="18" name="object 18"/>
            <p:cNvSpPr/>
            <p:nvPr/>
          </p:nvSpPr>
          <p:spPr>
            <a:xfrm>
              <a:off x="3795622" y="3502324"/>
              <a:ext cx="1708150" cy="379730"/>
            </a:xfrm>
            <a:custGeom>
              <a:avLst/>
              <a:gdLst/>
              <a:ahLst/>
              <a:cxnLst/>
              <a:rect l="l" t="t" r="r" b="b"/>
              <a:pathLst>
                <a:path w="1708150" h="379729">
                  <a:moveTo>
                    <a:pt x="1518250" y="0"/>
                  </a:moveTo>
                  <a:lnTo>
                    <a:pt x="1518250" y="94890"/>
                  </a:lnTo>
                  <a:lnTo>
                    <a:pt x="0" y="94890"/>
                  </a:lnTo>
                  <a:lnTo>
                    <a:pt x="0" y="284671"/>
                  </a:lnTo>
                  <a:lnTo>
                    <a:pt x="1518250" y="284671"/>
                  </a:lnTo>
                  <a:lnTo>
                    <a:pt x="1518250" y="379562"/>
                  </a:lnTo>
                  <a:lnTo>
                    <a:pt x="1708030" y="189782"/>
                  </a:lnTo>
                  <a:lnTo>
                    <a:pt x="1518250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795622" y="3502324"/>
              <a:ext cx="1708150" cy="379730"/>
            </a:xfrm>
            <a:custGeom>
              <a:avLst/>
              <a:gdLst/>
              <a:ahLst/>
              <a:cxnLst/>
              <a:rect l="l" t="t" r="r" b="b"/>
              <a:pathLst>
                <a:path w="1708150" h="379729">
                  <a:moveTo>
                    <a:pt x="0" y="94890"/>
                  </a:moveTo>
                  <a:lnTo>
                    <a:pt x="1518251" y="94890"/>
                  </a:lnTo>
                  <a:lnTo>
                    <a:pt x="1518251" y="0"/>
                  </a:lnTo>
                  <a:lnTo>
                    <a:pt x="1708030" y="189781"/>
                  </a:lnTo>
                  <a:lnTo>
                    <a:pt x="1518251" y="379562"/>
                  </a:lnTo>
                  <a:lnTo>
                    <a:pt x="1518251" y="284671"/>
                  </a:lnTo>
                  <a:lnTo>
                    <a:pt x="0" y="284671"/>
                  </a:lnTo>
                  <a:lnTo>
                    <a:pt x="0" y="9489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9141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80" dirty="0"/>
              <a:t>D</a:t>
            </a:r>
            <a:r>
              <a:rPr spc="-340" dirty="0"/>
              <a:t>e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204" dirty="0"/>
              <a:t>d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9846945" cy="359029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Linux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second,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other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operating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(ex: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Windows)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billing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hour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long-term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commitment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365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Recommended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short-term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un-interrupted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where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can't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predict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behave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009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56867"/>
            <a:ext cx="8979535" cy="4248785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72%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|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9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0" dirty="0">
                <a:solidFill>
                  <a:srgbClr val="444949"/>
                </a:solidFill>
                <a:latin typeface="Microsoft Sans Serif"/>
                <a:cs typeface="Microsoft Sans Serif"/>
              </a:rPr>
              <a:t>++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Purchasing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options: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|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partial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|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upfront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165" dirty="0">
                <a:solidFill>
                  <a:srgbClr val="444949"/>
                </a:solidFill>
                <a:latin typeface="Microsoft Sans Serif"/>
                <a:cs typeface="Microsoft Sans Serif"/>
              </a:rPr>
              <a:t>++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7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pe</a:t>
            </a:r>
            <a:endParaRPr sz="2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6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22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Recommended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2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steady-state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usage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(think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database)</a:t>
            </a:r>
            <a:endParaRPr sz="22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470"/>
              </a:lnSpc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97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Convertible</a:t>
            </a:r>
            <a:r>
              <a:rPr sz="3225" spc="1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3225" spc="30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3225" baseline="1291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07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9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19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8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19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19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9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45%</a:t>
            </a:r>
            <a:r>
              <a:rPr sz="19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19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9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9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19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520"/>
              </a:lnSpc>
              <a:spcBef>
                <a:spcPts val="275"/>
              </a:spcBef>
              <a:buSzPct val="102325"/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3225" spc="-225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Scheduled</a:t>
            </a:r>
            <a:r>
              <a:rPr sz="3225" spc="4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09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3225" spc="52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225" spc="-254" baseline="1291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3225" baseline="1291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2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within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window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0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When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9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fraction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19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day</a:t>
            </a:r>
            <a:r>
              <a:rPr sz="19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week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</a:t>
            </a:r>
            <a:endParaRPr sz="19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19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9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19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19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19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19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9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9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19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9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9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19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19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2557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215" dirty="0"/>
              <a:t>p</a:t>
            </a:r>
            <a:r>
              <a:rPr spc="-65" dirty="0"/>
              <a:t>o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64996"/>
            <a:ext cx="10003790" cy="4225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90%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compared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69200"/>
              </a:lnSpc>
              <a:spcBef>
                <a:spcPts val="100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“lose”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point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max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less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than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current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spot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price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MOST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sta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endParaRPr sz="24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2725"/>
              </a:lnSpc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Useful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0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resilient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failure</a:t>
            </a:r>
            <a:endParaRPr sz="3525" baseline="1182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j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6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0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analysis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0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0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ro</a:t>
            </a:r>
            <a:r>
              <a:rPr sz="20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19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Any</a:t>
            </a:r>
            <a:r>
              <a:rPr sz="20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925" spc="-89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925" spc="44" baseline="142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workloads</a:t>
            </a:r>
            <a:endParaRPr sz="20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30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0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0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fl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1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0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0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0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0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0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0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0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0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0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20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SzPct val="102127"/>
              <a:buFont typeface="Arial"/>
              <a:buChar char="•"/>
              <a:tabLst>
                <a:tab pos="241300" algn="l"/>
              </a:tabLst>
            </a:pPr>
            <a:r>
              <a:rPr sz="3525" spc="9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suitable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critical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9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jobs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endParaRPr sz="3525" baseline="1182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63783" y="277368"/>
            <a:ext cx="1011935" cy="101193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8018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80" dirty="0"/>
              <a:t>D</a:t>
            </a:r>
            <a:r>
              <a:rPr spc="-340" dirty="0"/>
              <a:t>e</a:t>
            </a:r>
            <a:r>
              <a:rPr spc="-215" dirty="0"/>
              <a:t>d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20" dirty="0"/>
              <a:t>H</a:t>
            </a:r>
            <a:r>
              <a:rPr spc="-65" dirty="0"/>
              <a:t>o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10199370" cy="416179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241300" marR="5080" indent="-228600">
              <a:lnSpc>
                <a:spcPct val="80200"/>
              </a:lnSpc>
              <a:spcBef>
                <a:spcPts val="76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An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Host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physical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fully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use.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Hosts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help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address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requirements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reduce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allowing you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existing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server-bound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licenses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Al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oc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cco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More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expensive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5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marR="579120" indent="-228600">
              <a:lnSpc>
                <a:spcPct val="8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Useful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complicated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licensing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(BYOL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Bring</a:t>
            </a: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Own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License)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6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companies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strong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regulatory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016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80" dirty="0"/>
              <a:t>D</a:t>
            </a:r>
            <a:r>
              <a:rPr spc="-340" dirty="0"/>
              <a:t>e</a:t>
            </a:r>
            <a:r>
              <a:rPr spc="-215" dirty="0"/>
              <a:t>d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14779"/>
            <a:ext cx="4248150" cy="378079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marR="5080" indent="-228600">
              <a:lnSpc>
                <a:spcPct val="91100"/>
              </a:lnSpc>
              <a:spcBef>
                <a:spcPts val="4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unn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that’s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dedicated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to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endParaRPr sz="2800">
              <a:latin typeface="Microsoft Sans Serif"/>
              <a:cs typeface="Microsoft Sans Serif"/>
            </a:endParaRPr>
          </a:p>
          <a:p>
            <a:pPr marL="241300" marR="467359" indent="-228600">
              <a:lnSpc>
                <a:spcPts val="3000"/>
              </a:lnSpc>
              <a:spcBef>
                <a:spcPts val="101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h 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</a:t>
            </a:r>
            <a:endParaRPr sz="2800">
              <a:latin typeface="Microsoft Sans Serif"/>
              <a:cs typeface="Microsoft Sans Serif"/>
            </a:endParaRPr>
          </a:p>
          <a:p>
            <a:pPr marL="241300" marR="97790" indent="-228600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control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over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placement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(can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move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Stop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Start)</a:t>
            </a:r>
            <a:endParaRPr sz="2800">
              <a:latin typeface="Microsoft Sans Serif"/>
              <a:cs typeface="Microsoft Sans Serif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563717" y="1269508"/>
            <a:ext cx="5692140" cy="4705985"/>
            <a:chOff x="5563717" y="1269508"/>
            <a:chExt cx="5692140" cy="470598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721233" y="1515818"/>
              <a:ext cx="5278337" cy="43410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568480" y="1274271"/>
              <a:ext cx="5682615" cy="4696460"/>
            </a:xfrm>
            <a:custGeom>
              <a:avLst/>
              <a:gdLst/>
              <a:ahLst/>
              <a:cxnLst/>
              <a:rect l="l" t="t" r="r" b="b"/>
              <a:pathLst>
                <a:path w="5682615" h="4696460">
                  <a:moveTo>
                    <a:pt x="0" y="0"/>
                  </a:moveTo>
                  <a:lnTo>
                    <a:pt x="5682505" y="0"/>
                  </a:lnTo>
                  <a:lnTo>
                    <a:pt x="5682505" y="4695900"/>
                  </a:lnTo>
                  <a:lnTo>
                    <a:pt x="0" y="4695900"/>
                  </a:lnTo>
                  <a:lnTo>
                    <a:pt x="0" y="0"/>
                  </a:lnTo>
                  <a:close/>
                </a:path>
              </a:pathLst>
            </a:custGeom>
            <a:ln w="9525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9287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185" dirty="0"/>
              <a:t>i</a:t>
            </a:r>
            <a:r>
              <a:rPr spc="-330" dirty="0"/>
              <a:t>ch</a:t>
            </a:r>
            <a:r>
              <a:rPr spc="60" dirty="0"/>
              <a:t> </a:t>
            </a:r>
            <a:r>
              <a:rPr spc="-215" dirty="0"/>
              <a:t>p</a:t>
            </a:r>
            <a:r>
              <a:rPr spc="-290" dirty="0"/>
              <a:t>u</a:t>
            </a:r>
            <a:r>
              <a:rPr spc="-5" dirty="0"/>
              <a:t>r</a:t>
            </a:r>
            <a:r>
              <a:rPr spc="-315" dirty="0"/>
              <a:t>c</a:t>
            </a:r>
            <a:r>
              <a:rPr spc="-345" dirty="0"/>
              <a:t>h</a:t>
            </a:r>
            <a:r>
              <a:rPr spc="-575" dirty="0"/>
              <a:t>a</a:t>
            </a:r>
            <a:r>
              <a:rPr spc="-640" dirty="0"/>
              <a:t>s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135" dirty="0"/>
              <a:t>o</a:t>
            </a:r>
            <a:r>
              <a:rPr spc="-145" dirty="0"/>
              <a:t>p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180" dirty="0"/>
              <a:t>on</a:t>
            </a:r>
            <a:r>
              <a:rPr spc="60" dirty="0"/>
              <a:t> 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105" dirty="0"/>
              <a:t>r</a:t>
            </a:r>
            <a:r>
              <a:rPr spc="-185" dirty="0"/>
              <a:t>i</a:t>
            </a:r>
            <a:r>
              <a:rPr spc="-575" dirty="0"/>
              <a:t>g</a:t>
            </a:r>
            <a:r>
              <a:rPr spc="-290" dirty="0"/>
              <a:t>h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210" dirty="0"/>
              <a:t>f</a:t>
            </a:r>
            <a:r>
              <a:rPr spc="-35" dirty="0"/>
              <a:t>or</a:t>
            </a:r>
            <a:r>
              <a:rPr spc="50" dirty="0"/>
              <a:t> </a:t>
            </a:r>
            <a:r>
              <a:rPr spc="-280" dirty="0"/>
              <a:t>m</a:t>
            </a:r>
            <a:r>
              <a:rPr spc="-335" dirty="0"/>
              <a:t>e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403313" y="1378203"/>
            <a:ext cx="6774815" cy="425005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756285" indent="-228600">
              <a:lnSpc>
                <a:spcPts val="269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13970" indent="-228600">
              <a:lnSpc>
                <a:spcPct val="80400"/>
              </a:lnSpc>
              <a:spcBef>
                <a:spcPts val="10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like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planning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ahead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we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discount.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9300"/>
              </a:lnSpc>
              <a:spcBef>
                <a:spcPts val="103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8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r>
              <a:rPr sz="2800" spc="-63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y 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800">
              <a:latin typeface="Microsoft Sans Serif"/>
              <a:cs typeface="Microsoft Sans Serif"/>
            </a:endParaRPr>
          </a:p>
          <a:p>
            <a:pPr marL="241300" marR="226060" indent="-228600">
              <a:lnSpc>
                <a:spcPts val="2710"/>
              </a:lnSpc>
              <a:spcBef>
                <a:spcPts val="969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oo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 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resort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583" y="2183801"/>
            <a:ext cx="3610110" cy="240610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906895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5040"/>
              </a:lnSpc>
              <a:spcBef>
                <a:spcPts val="100"/>
              </a:spcBef>
            </a:pPr>
            <a:r>
              <a:rPr spc="-300" dirty="0"/>
              <a:t>Price</a:t>
            </a:r>
            <a:r>
              <a:rPr spc="40" dirty="0"/>
              <a:t> </a:t>
            </a:r>
            <a:r>
              <a:rPr spc="-245" dirty="0"/>
              <a:t>Comparison</a:t>
            </a:r>
          </a:p>
          <a:p>
            <a:pPr marL="12700">
              <a:lnSpc>
                <a:spcPts val="5040"/>
              </a:lnSpc>
            </a:pP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280" dirty="0"/>
              <a:t>m</a:t>
            </a:r>
            <a:r>
              <a:rPr spc="-465" dirty="0"/>
              <a:t>4</a:t>
            </a:r>
            <a:r>
              <a:rPr spc="-240" dirty="0"/>
              <a:t>.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105" dirty="0"/>
              <a:t>r</a:t>
            </a:r>
            <a:r>
              <a:rPr spc="-575" dirty="0"/>
              <a:t>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490" dirty="0"/>
              <a:t>u</a:t>
            </a:r>
            <a:r>
              <a:rPr spc="-445" dirty="0"/>
              <a:t>s</a:t>
            </a:r>
            <a:r>
              <a:rPr spc="-95" dirty="0"/>
              <a:t>-</a:t>
            </a:r>
            <a:r>
              <a:rPr spc="-455" dirty="0"/>
              <a:t>e</a:t>
            </a:r>
            <a:r>
              <a:rPr spc="-459" dirty="0"/>
              <a:t>a</a:t>
            </a:r>
            <a:r>
              <a:rPr spc="-350" dirty="0"/>
              <a:t>s</a:t>
            </a:r>
            <a:r>
              <a:rPr spc="-200" dirty="0"/>
              <a:t>t</a:t>
            </a:r>
            <a:r>
              <a:rPr spc="-95" dirty="0"/>
              <a:t>-</a:t>
            </a:r>
            <a:r>
              <a:rPr spc="-250" dirty="0"/>
              <a:t>1</a:t>
            </a: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31850" y="1440201"/>
          <a:ext cx="10514965" cy="40741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069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8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b="1" spc="-4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Type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r>
                        <a:rPr sz="1800" b="1" spc="-3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(per</a:t>
                      </a:r>
                      <a:r>
                        <a:rPr sz="1800" b="1" spc="-2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hour)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5091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On-demand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$0.10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Spot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(Spot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Price)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$0.032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$0.045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(up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90% off)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Spot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Block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6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hours)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~</a:t>
                      </a:r>
                      <a:r>
                        <a:rPr sz="18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Spot</a:t>
                      </a:r>
                      <a:r>
                        <a:rPr sz="18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Reserved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(12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months)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upfront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$0.062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Reserved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spc="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(12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months)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– all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upfront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$0.058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Reserved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(36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months)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no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upfront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$0.043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Reserved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Convertible</a:t>
                      </a:r>
                      <a:r>
                        <a:rPr sz="1800" b="1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(12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months)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–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no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upfront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$0.071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Reserved</a:t>
                      </a:r>
                      <a:r>
                        <a:rPr sz="1800" spc="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Scheduled</a:t>
                      </a:r>
                      <a:r>
                        <a:rPr sz="1800" b="1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Instance</a:t>
                      </a:r>
                      <a:r>
                        <a:rPr sz="1800" spc="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(recurring</a:t>
                      </a:r>
                      <a:r>
                        <a:rPr sz="1800" spc="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schedule</a:t>
                      </a:r>
                      <a:r>
                        <a:rPr sz="1800" spc="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spc="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12</a:t>
                      </a:r>
                      <a:r>
                        <a:rPr sz="1800" spc="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months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term)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$0.090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–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$0.095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(5%-10%</a:t>
                      </a:r>
                      <a:r>
                        <a:rPr sz="1800" spc="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off)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2384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Dedicated</a:t>
                      </a:r>
                      <a:r>
                        <a:rPr sz="18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Host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On-demand</a:t>
                      </a:r>
                      <a:r>
                        <a:rPr sz="1800" spc="-2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price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365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D0DC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Dedicated Host Reservation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800" spc="-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Up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to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70%</a:t>
                      </a:r>
                      <a:r>
                        <a:rPr sz="1800" spc="-15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solidFill>
                            <a:srgbClr val="444949"/>
                          </a:solidFill>
                          <a:latin typeface="Calibri"/>
                          <a:cs typeface="Calibri"/>
                        </a:rPr>
                        <a:t>off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T w="19050">
                      <a:solidFill>
                        <a:srgbClr val="FFFFFF"/>
                      </a:solidFill>
                      <a:prstDash val="solid"/>
                    </a:lnT>
                    <a:lnB w="19050">
                      <a:solidFill>
                        <a:srgbClr val="FFFFFF"/>
                      </a:solidFill>
                      <a:prstDash val="solid"/>
                    </a:lnB>
                    <a:solidFill>
                      <a:srgbClr val="E9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6323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40" dirty="0"/>
              <a:t>S</a:t>
            </a:r>
            <a:r>
              <a:rPr spc="-525" dirty="0"/>
              <a:t>h</a:t>
            </a:r>
            <a:r>
              <a:rPr spc="-575" dirty="0"/>
              <a:t>a</a:t>
            </a:r>
            <a:r>
              <a:rPr spc="-135" dirty="0"/>
              <a:t>r</a:t>
            </a:r>
            <a:r>
              <a:rPr spc="-215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0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20" dirty="0"/>
              <a:t>i</a:t>
            </a:r>
            <a:r>
              <a:rPr spc="-28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50" dirty="0"/>
              <a:t>Mo</a:t>
            </a:r>
            <a:r>
              <a:rPr spc="-210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5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2673603"/>
            <a:ext cx="3851910" cy="236982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69723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(global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Compliance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validation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9023" y="1444752"/>
            <a:ext cx="890015" cy="89306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8431" y="1444752"/>
            <a:ext cx="829055" cy="82600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517640" y="2610612"/>
            <a:ext cx="4207510" cy="2872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6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Groups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rules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7080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Op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6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sy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updates</a:t>
            </a:r>
            <a:endParaRPr sz="2600">
              <a:latin typeface="Microsoft Sans Serif"/>
              <a:cs typeface="Microsoft Sans Serif"/>
            </a:endParaRPr>
          </a:p>
          <a:p>
            <a:pPr marL="241300" marR="132715" indent="-228600">
              <a:lnSpc>
                <a:spcPct val="70800"/>
              </a:lnSpc>
              <a:spcBef>
                <a:spcPts val="98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ed 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241300" marR="104139" indent="-228600">
              <a:lnSpc>
                <a:spcPct val="67700"/>
              </a:lnSpc>
              <a:spcBef>
                <a:spcPts val="10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  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security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600">
              <a:latin typeface="Microsoft Sans Serif"/>
              <a:cs typeface="Microsoft Sans Serif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4108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340" dirty="0"/>
              <a:t>e</a:t>
            </a:r>
            <a:r>
              <a:rPr spc="-370" dirty="0"/>
              <a:t>c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9789160" cy="3780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Instance:</a:t>
            </a:r>
            <a:r>
              <a:rPr sz="4125" spc="-1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AMI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(OS)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Size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(CPU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RAM)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5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User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Script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launched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4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SSH: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terminal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(port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22)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6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marR="751840" indent="-228600">
              <a:lnSpc>
                <a:spcPts val="3000"/>
              </a:lnSpc>
              <a:spcBef>
                <a:spcPts val="114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Purchasing</a:t>
            </a:r>
            <a:r>
              <a:rPr sz="4125" spc="-3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Options: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On-Demand,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Spot,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Reserved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(Standard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+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),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47376" y="277368"/>
            <a:ext cx="1011935" cy="1011936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883094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070" dirty="0"/>
              <a:t>E</a:t>
            </a:r>
            <a:r>
              <a:rPr sz="6000" spc="-275" dirty="0"/>
              <a:t>C</a:t>
            </a:r>
            <a:r>
              <a:rPr sz="6000" spc="-340" dirty="0"/>
              <a:t>2</a:t>
            </a:r>
            <a:r>
              <a:rPr sz="6000" spc="65" dirty="0"/>
              <a:t> </a:t>
            </a:r>
            <a:r>
              <a:rPr sz="6000" spc="-420" dirty="0"/>
              <a:t>I</a:t>
            </a:r>
            <a:r>
              <a:rPr sz="6000" spc="-405" dirty="0"/>
              <a:t>n</a:t>
            </a:r>
            <a:r>
              <a:rPr sz="6000" spc="-880" dirty="0"/>
              <a:t>s</a:t>
            </a:r>
            <a:r>
              <a:rPr sz="6000" spc="140" dirty="0"/>
              <a:t>t</a:t>
            </a:r>
            <a:r>
              <a:rPr sz="6000" spc="-780" dirty="0"/>
              <a:t>a</a:t>
            </a:r>
            <a:r>
              <a:rPr sz="6000" spc="-405" dirty="0"/>
              <a:t>n</a:t>
            </a:r>
            <a:r>
              <a:rPr sz="6000" spc="-505" dirty="0"/>
              <a:t>c</a:t>
            </a:r>
            <a:r>
              <a:rPr sz="6000" spc="-465" dirty="0"/>
              <a:t>e</a:t>
            </a:r>
            <a:r>
              <a:rPr sz="6000" spc="70" dirty="0"/>
              <a:t> </a:t>
            </a:r>
            <a:r>
              <a:rPr sz="6000" spc="-1195" dirty="0"/>
              <a:t>S</a:t>
            </a:r>
            <a:r>
              <a:rPr sz="6000" spc="140" dirty="0"/>
              <a:t>t</a:t>
            </a:r>
            <a:r>
              <a:rPr sz="6000" spc="-90" dirty="0"/>
              <a:t>o</a:t>
            </a:r>
            <a:r>
              <a:rPr sz="6000" spc="150" dirty="0"/>
              <a:t>r</a:t>
            </a:r>
            <a:r>
              <a:rPr sz="6000" spc="-780" dirty="0"/>
              <a:t>ag</a:t>
            </a:r>
            <a:r>
              <a:rPr sz="6000" spc="-465" dirty="0"/>
              <a:t>e</a:t>
            </a:r>
            <a:r>
              <a:rPr sz="6000" spc="70" dirty="0"/>
              <a:t> </a:t>
            </a:r>
            <a:r>
              <a:rPr sz="6000" spc="-1195" dirty="0"/>
              <a:t>S</a:t>
            </a:r>
            <a:r>
              <a:rPr sz="6000" spc="-465" dirty="0"/>
              <a:t>e</a:t>
            </a:r>
            <a:r>
              <a:rPr sz="6000" spc="-505" dirty="0"/>
              <a:t>c</a:t>
            </a:r>
            <a:r>
              <a:rPr sz="6000" spc="140" dirty="0"/>
              <a:t>t</a:t>
            </a:r>
            <a:r>
              <a:rPr sz="6000" spc="-250" dirty="0"/>
              <a:t>i</a:t>
            </a:r>
            <a:r>
              <a:rPr sz="6000" spc="-90" dirty="0"/>
              <a:t>o</a:t>
            </a:r>
            <a:r>
              <a:rPr sz="6000" spc="-400" dirty="0"/>
              <a:t>n</a:t>
            </a:r>
            <a:endParaRPr sz="6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30960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15" dirty="0"/>
              <a:t>Problems</a:t>
            </a:r>
            <a:r>
              <a:rPr spc="55" dirty="0"/>
              <a:t> </a:t>
            </a:r>
            <a:r>
              <a:rPr spc="-110" dirty="0"/>
              <a:t>with</a:t>
            </a:r>
            <a:r>
              <a:rPr spc="60" dirty="0"/>
              <a:t> </a:t>
            </a:r>
            <a:r>
              <a:rPr spc="-180" dirty="0"/>
              <a:t>traditional</a:t>
            </a:r>
            <a:r>
              <a:rPr spc="45" dirty="0"/>
              <a:t> </a:t>
            </a:r>
            <a:r>
              <a:rPr spc="-240" dirty="0"/>
              <a:t>IT</a:t>
            </a:r>
            <a:r>
              <a:rPr spc="55" dirty="0"/>
              <a:t> </a:t>
            </a:r>
            <a:r>
              <a:rPr spc="-290" dirty="0"/>
              <a:t>approach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463405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power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supply,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cooling,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maintenance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Adding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replacing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takes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Hire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24/7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team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77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05" dirty="0">
                <a:solidFill>
                  <a:srgbClr val="444949"/>
                </a:solidFill>
                <a:latin typeface="Microsoft Sans Serif"/>
                <a:cs typeface="Microsoft Sans Serif"/>
              </a:rPr>
              <a:t>…)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775" dirty="0">
                <a:solidFill>
                  <a:srgbClr val="444949"/>
                </a:solidFill>
                <a:latin typeface="Microsoft Sans Serif"/>
                <a:cs typeface="Microsoft Sans Serif"/>
              </a:rPr>
              <a:t>?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0" y="4419598"/>
            <a:ext cx="1648014" cy="164801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231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80" dirty="0"/>
              <a:t>’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780" dirty="0"/>
              <a:t>E</a:t>
            </a:r>
            <a:r>
              <a:rPr spc="-735" dirty="0"/>
              <a:t>BS</a:t>
            </a:r>
            <a:r>
              <a:rPr spc="-565" dirty="0"/>
              <a:t> </a:t>
            </a:r>
            <a:r>
              <a:rPr spc="-635" dirty="0"/>
              <a:t>V</a:t>
            </a:r>
            <a:r>
              <a:rPr spc="-170" dirty="0"/>
              <a:t>o</a:t>
            </a:r>
            <a:r>
              <a:rPr spc="-75" dirty="0"/>
              <a:t>l</a:t>
            </a:r>
            <a:r>
              <a:rPr spc="-290" dirty="0"/>
              <a:t>u</a:t>
            </a:r>
            <a:r>
              <a:rPr spc="-280" dirty="0"/>
              <a:t>m</a:t>
            </a:r>
            <a:r>
              <a:rPr spc="-335" dirty="0"/>
              <a:t>e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10241915" cy="39090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233679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80" dirty="0">
                <a:solidFill>
                  <a:srgbClr val="5091D0"/>
                </a:solidFill>
                <a:latin typeface="Microsoft Sans Serif"/>
                <a:cs typeface="Microsoft Sans Serif"/>
              </a:rPr>
              <a:t>EBS</a:t>
            </a:r>
            <a:r>
              <a:rPr sz="2800" spc="-225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5091D0"/>
                </a:solidFill>
                <a:latin typeface="Microsoft Sans Serif"/>
                <a:cs typeface="Microsoft Sans Serif"/>
              </a:rPr>
              <a:t>(Elastic</a:t>
            </a:r>
            <a:r>
              <a:rPr sz="2800" spc="3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5091D0"/>
                </a:solidFill>
                <a:latin typeface="Microsoft Sans Serif"/>
                <a:cs typeface="Microsoft Sans Serif"/>
              </a:rPr>
              <a:t>Block</a:t>
            </a:r>
            <a:r>
              <a:rPr sz="2800" spc="4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5091D0"/>
                </a:solidFill>
                <a:latin typeface="Microsoft Sans Serif"/>
                <a:cs typeface="Microsoft Sans Serif"/>
              </a:rPr>
              <a:t>Store)</a:t>
            </a:r>
            <a:r>
              <a:rPr sz="2800" spc="-355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5091D0"/>
                </a:solidFill>
                <a:latin typeface="Microsoft Sans Serif"/>
                <a:cs typeface="Microsoft Sans Serif"/>
              </a:rPr>
              <a:t>Volume</a:t>
            </a:r>
            <a:r>
              <a:rPr sz="2800" spc="25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5091D0"/>
                </a:solidFill>
                <a:latin typeface="Microsoft Sans Serif"/>
                <a:cs typeface="Microsoft Sans Serif"/>
              </a:rPr>
              <a:t>network</a:t>
            </a:r>
            <a:r>
              <a:rPr sz="2800" spc="4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ta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persist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data,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even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after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their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termination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mounted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(at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CCP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level)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bound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specific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zone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“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”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tier: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30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GB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free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type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gp2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month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97311" y="301752"/>
            <a:ext cx="966216" cy="966215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6092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E</a:t>
            </a:r>
            <a:r>
              <a:rPr spc="-690" dirty="0"/>
              <a:t>B</a:t>
            </a:r>
            <a:r>
              <a:rPr spc="-875" dirty="0"/>
              <a:t>S</a:t>
            </a:r>
            <a:r>
              <a:rPr spc="-565" dirty="0"/>
              <a:t> </a:t>
            </a:r>
            <a:r>
              <a:rPr spc="-640" dirty="0"/>
              <a:t>V</a:t>
            </a:r>
            <a:r>
              <a:rPr spc="-65" dirty="0"/>
              <a:t>o</a:t>
            </a:r>
            <a:r>
              <a:rPr spc="-185" dirty="0"/>
              <a:t>l</a:t>
            </a:r>
            <a:r>
              <a:rPr spc="-225" dirty="0"/>
              <a:t>u</a:t>
            </a:r>
            <a:r>
              <a:rPr spc="-350" dirty="0"/>
              <a:t>m</a:t>
            </a:r>
            <a:r>
              <a:rPr spc="-34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91412"/>
            <a:ext cx="10159365" cy="4346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05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(i.e.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physical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drive)</a:t>
            </a:r>
            <a:endParaRPr sz="260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80000"/>
              </a:lnSpc>
              <a:spcBef>
                <a:spcPts val="509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uses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communicate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might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bit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200" spc="-5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latency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59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detached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attached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another</a:t>
            </a:r>
            <a:r>
              <a:rPr sz="22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quickly</a:t>
            </a:r>
            <a:endParaRPr sz="2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6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0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37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ol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ea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1a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ea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st</a:t>
            </a:r>
            <a:r>
              <a:rPr sz="22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2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1b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1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move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across,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first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snapshot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endParaRPr sz="22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33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115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provisioned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(size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GBs,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IOPS)</a:t>
            </a:r>
            <a:endParaRPr sz="26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635"/>
              </a:lnSpc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ill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ll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endParaRPr sz="22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697865" algn="l"/>
                <a:tab pos="698500" algn="l"/>
              </a:tabLst>
            </a:pPr>
            <a:r>
              <a:rPr sz="22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2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2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2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2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2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2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2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2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2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2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2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849433" y="1440417"/>
            <a:ext cx="5187950" cy="4388485"/>
          </a:xfrm>
          <a:custGeom>
            <a:avLst/>
            <a:gdLst/>
            <a:ahLst/>
            <a:cxnLst/>
            <a:rect l="l" t="t" r="r" b="b"/>
            <a:pathLst>
              <a:path w="5187950" h="4388485">
                <a:moveTo>
                  <a:pt x="0" y="731381"/>
                </a:moveTo>
                <a:lnTo>
                  <a:pt x="1555" y="683292"/>
                </a:lnTo>
                <a:lnTo>
                  <a:pt x="6158" y="636034"/>
                </a:lnTo>
                <a:lnTo>
                  <a:pt x="13712" y="589703"/>
                </a:lnTo>
                <a:lnTo>
                  <a:pt x="24120" y="544396"/>
                </a:lnTo>
                <a:lnTo>
                  <a:pt x="37286" y="500208"/>
                </a:lnTo>
                <a:lnTo>
                  <a:pt x="53114" y="457236"/>
                </a:lnTo>
                <a:lnTo>
                  <a:pt x="71507" y="415576"/>
                </a:lnTo>
                <a:lnTo>
                  <a:pt x="92369" y="375326"/>
                </a:lnTo>
                <a:lnTo>
                  <a:pt x="115603" y="336580"/>
                </a:lnTo>
                <a:lnTo>
                  <a:pt x="141114" y="299436"/>
                </a:lnTo>
                <a:lnTo>
                  <a:pt x="168804" y="263991"/>
                </a:lnTo>
                <a:lnTo>
                  <a:pt x="198578" y="230339"/>
                </a:lnTo>
                <a:lnTo>
                  <a:pt x="230339" y="198578"/>
                </a:lnTo>
                <a:lnTo>
                  <a:pt x="263991" y="168804"/>
                </a:lnTo>
                <a:lnTo>
                  <a:pt x="299436" y="141114"/>
                </a:lnTo>
                <a:lnTo>
                  <a:pt x="336580" y="115603"/>
                </a:lnTo>
                <a:lnTo>
                  <a:pt x="375326" y="92369"/>
                </a:lnTo>
                <a:lnTo>
                  <a:pt x="415576" y="71507"/>
                </a:lnTo>
                <a:lnTo>
                  <a:pt x="457236" y="53114"/>
                </a:lnTo>
                <a:lnTo>
                  <a:pt x="500208" y="37286"/>
                </a:lnTo>
                <a:lnTo>
                  <a:pt x="544396" y="24120"/>
                </a:lnTo>
                <a:lnTo>
                  <a:pt x="589703" y="13712"/>
                </a:lnTo>
                <a:lnTo>
                  <a:pt x="636034" y="6158"/>
                </a:lnTo>
                <a:lnTo>
                  <a:pt x="683292" y="1555"/>
                </a:lnTo>
                <a:lnTo>
                  <a:pt x="731381" y="0"/>
                </a:lnTo>
                <a:lnTo>
                  <a:pt x="4456380" y="0"/>
                </a:lnTo>
                <a:lnTo>
                  <a:pt x="4504468" y="1555"/>
                </a:lnTo>
                <a:lnTo>
                  <a:pt x="4551726" y="6158"/>
                </a:lnTo>
                <a:lnTo>
                  <a:pt x="4598057" y="13712"/>
                </a:lnTo>
                <a:lnTo>
                  <a:pt x="4643364" y="24120"/>
                </a:lnTo>
                <a:lnTo>
                  <a:pt x="4687552" y="37286"/>
                </a:lnTo>
                <a:lnTo>
                  <a:pt x="4730524" y="53114"/>
                </a:lnTo>
                <a:lnTo>
                  <a:pt x="4772184" y="71507"/>
                </a:lnTo>
                <a:lnTo>
                  <a:pt x="4812434" y="92369"/>
                </a:lnTo>
                <a:lnTo>
                  <a:pt x="4851180" y="115603"/>
                </a:lnTo>
                <a:lnTo>
                  <a:pt x="4888323" y="141114"/>
                </a:lnTo>
                <a:lnTo>
                  <a:pt x="4923769" y="168804"/>
                </a:lnTo>
                <a:lnTo>
                  <a:pt x="4957421" y="198578"/>
                </a:lnTo>
                <a:lnTo>
                  <a:pt x="4989182" y="230339"/>
                </a:lnTo>
                <a:lnTo>
                  <a:pt x="5018956" y="263991"/>
                </a:lnTo>
                <a:lnTo>
                  <a:pt x="5046646" y="299436"/>
                </a:lnTo>
                <a:lnTo>
                  <a:pt x="5072157" y="336580"/>
                </a:lnTo>
                <a:lnTo>
                  <a:pt x="5095391" y="375326"/>
                </a:lnTo>
                <a:lnTo>
                  <a:pt x="5116253" y="415576"/>
                </a:lnTo>
                <a:lnTo>
                  <a:pt x="5134646" y="457236"/>
                </a:lnTo>
                <a:lnTo>
                  <a:pt x="5150474" y="500208"/>
                </a:lnTo>
                <a:lnTo>
                  <a:pt x="5163640" y="544396"/>
                </a:lnTo>
                <a:lnTo>
                  <a:pt x="5174048" y="589703"/>
                </a:lnTo>
                <a:lnTo>
                  <a:pt x="5181602" y="636034"/>
                </a:lnTo>
                <a:lnTo>
                  <a:pt x="5186205" y="683292"/>
                </a:lnTo>
                <a:lnTo>
                  <a:pt x="5187761" y="731381"/>
                </a:lnTo>
                <a:lnTo>
                  <a:pt x="5187761" y="3656810"/>
                </a:lnTo>
                <a:lnTo>
                  <a:pt x="5186205" y="3704898"/>
                </a:lnTo>
                <a:lnTo>
                  <a:pt x="5181602" y="3752156"/>
                </a:lnTo>
                <a:lnTo>
                  <a:pt x="5174048" y="3798487"/>
                </a:lnTo>
                <a:lnTo>
                  <a:pt x="5163640" y="3843794"/>
                </a:lnTo>
                <a:lnTo>
                  <a:pt x="5150474" y="3887982"/>
                </a:lnTo>
                <a:lnTo>
                  <a:pt x="5134646" y="3930954"/>
                </a:lnTo>
                <a:lnTo>
                  <a:pt x="5116253" y="3972614"/>
                </a:lnTo>
                <a:lnTo>
                  <a:pt x="5095391" y="4012864"/>
                </a:lnTo>
                <a:lnTo>
                  <a:pt x="5072157" y="4051610"/>
                </a:lnTo>
                <a:lnTo>
                  <a:pt x="5046646" y="4088753"/>
                </a:lnTo>
                <a:lnTo>
                  <a:pt x="5018956" y="4124199"/>
                </a:lnTo>
                <a:lnTo>
                  <a:pt x="4989182" y="4157851"/>
                </a:lnTo>
                <a:lnTo>
                  <a:pt x="4957421" y="4189612"/>
                </a:lnTo>
                <a:lnTo>
                  <a:pt x="4923769" y="4219386"/>
                </a:lnTo>
                <a:lnTo>
                  <a:pt x="4888323" y="4247076"/>
                </a:lnTo>
                <a:lnTo>
                  <a:pt x="4851180" y="4272587"/>
                </a:lnTo>
                <a:lnTo>
                  <a:pt x="4812434" y="4295821"/>
                </a:lnTo>
                <a:lnTo>
                  <a:pt x="4772184" y="4316683"/>
                </a:lnTo>
                <a:lnTo>
                  <a:pt x="4730524" y="4335076"/>
                </a:lnTo>
                <a:lnTo>
                  <a:pt x="4687552" y="4350904"/>
                </a:lnTo>
                <a:lnTo>
                  <a:pt x="4643364" y="4364070"/>
                </a:lnTo>
                <a:lnTo>
                  <a:pt x="4598057" y="4374478"/>
                </a:lnTo>
                <a:lnTo>
                  <a:pt x="4551726" y="4382032"/>
                </a:lnTo>
                <a:lnTo>
                  <a:pt x="4504468" y="4386635"/>
                </a:lnTo>
                <a:lnTo>
                  <a:pt x="4456380" y="4388191"/>
                </a:lnTo>
                <a:lnTo>
                  <a:pt x="731381" y="4388191"/>
                </a:lnTo>
                <a:lnTo>
                  <a:pt x="683292" y="4386635"/>
                </a:lnTo>
                <a:lnTo>
                  <a:pt x="636034" y="4382032"/>
                </a:lnTo>
                <a:lnTo>
                  <a:pt x="589703" y="4374478"/>
                </a:lnTo>
                <a:lnTo>
                  <a:pt x="544396" y="4364070"/>
                </a:lnTo>
                <a:lnTo>
                  <a:pt x="500208" y="4350904"/>
                </a:lnTo>
                <a:lnTo>
                  <a:pt x="457236" y="4335076"/>
                </a:lnTo>
                <a:lnTo>
                  <a:pt x="415576" y="4316683"/>
                </a:lnTo>
                <a:lnTo>
                  <a:pt x="375326" y="4295821"/>
                </a:lnTo>
                <a:lnTo>
                  <a:pt x="336580" y="4272587"/>
                </a:lnTo>
                <a:lnTo>
                  <a:pt x="299436" y="4247076"/>
                </a:lnTo>
                <a:lnTo>
                  <a:pt x="263991" y="4219386"/>
                </a:lnTo>
                <a:lnTo>
                  <a:pt x="230339" y="4189612"/>
                </a:lnTo>
                <a:lnTo>
                  <a:pt x="198578" y="4157851"/>
                </a:lnTo>
                <a:lnTo>
                  <a:pt x="168804" y="4124199"/>
                </a:lnTo>
                <a:lnTo>
                  <a:pt x="141114" y="4088753"/>
                </a:lnTo>
                <a:lnTo>
                  <a:pt x="115603" y="4051610"/>
                </a:lnTo>
                <a:lnTo>
                  <a:pt x="92369" y="4012864"/>
                </a:lnTo>
                <a:lnTo>
                  <a:pt x="71507" y="3972614"/>
                </a:lnTo>
                <a:lnTo>
                  <a:pt x="53114" y="3930954"/>
                </a:lnTo>
                <a:lnTo>
                  <a:pt x="37286" y="3887982"/>
                </a:lnTo>
                <a:lnTo>
                  <a:pt x="24120" y="3843794"/>
                </a:lnTo>
                <a:lnTo>
                  <a:pt x="13712" y="3798487"/>
                </a:lnTo>
                <a:lnTo>
                  <a:pt x="6158" y="3752156"/>
                </a:lnTo>
                <a:lnTo>
                  <a:pt x="1555" y="3704898"/>
                </a:lnTo>
                <a:lnTo>
                  <a:pt x="0" y="3656810"/>
                </a:lnTo>
                <a:lnTo>
                  <a:pt x="0" y="731381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80602" y="1661667"/>
            <a:ext cx="172593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444949"/>
                </a:solidFill>
                <a:latin typeface="Calibri"/>
                <a:cs typeface="Calibri"/>
              </a:rPr>
              <a:t>US-EAST-1B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1628" y="1440417"/>
            <a:ext cx="4509770" cy="4388485"/>
          </a:xfrm>
          <a:custGeom>
            <a:avLst/>
            <a:gdLst/>
            <a:ahLst/>
            <a:cxnLst/>
            <a:rect l="l" t="t" r="r" b="b"/>
            <a:pathLst>
              <a:path w="4509770" h="4388485">
                <a:moveTo>
                  <a:pt x="0" y="731379"/>
                </a:moveTo>
                <a:lnTo>
                  <a:pt x="1555" y="683290"/>
                </a:lnTo>
                <a:lnTo>
                  <a:pt x="6158" y="636033"/>
                </a:lnTo>
                <a:lnTo>
                  <a:pt x="13712" y="589702"/>
                </a:lnTo>
                <a:lnTo>
                  <a:pt x="24120" y="544394"/>
                </a:lnTo>
                <a:lnTo>
                  <a:pt x="37286" y="500206"/>
                </a:lnTo>
                <a:lnTo>
                  <a:pt x="53113" y="457235"/>
                </a:lnTo>
                <a:lnTo>
                  <a:pt x="71506" y="415575"/>
                </a:lnTo>
                <a:lnTo>
                  <a:pt x="92368" y="375325"/>
                </a:lnTo>
                <a:lnTo>
                  <a:pt x="115603" y="336579"/>
                </a:lnTo>
                <a:lnTo>
                  <a:pt x="141113" y="299436"/>
                </a:lnTo>
                <a:lnTo>
                  <a:pt x="168803" y="263990"/>
                </a:lnTo>
                <a:lnTo>
                  <a:pt x="198577" y="230338"/>
                </a:lnTo>
                <a:lnTo>
                  <a:pt x="230338" y="198577"/>
                </a:lnTo>
                <a:lnTo>
                  <a:pt x="263990" y="168804"/>
                </a:lnTo>
                <a:lnTo>
                  <a:pt x="299435" y="141113"/>
                </a:lnTo>
                <a:lnTo>
                  <a:pt x="336579" y="115603"/>
                </a:lnTo>
                <a:lnTo>
                  <a:pt x="375324" y="92368"/>
                </a:lnTo>
                <a:lnTo>
                  <a:pt x="415575" y="71506"/>
                </a:lnTo>
                <a:lnTo>
                  <a:pt x="457234" y="53113"/>
                </a:lnTo>
                <a:lnTo>
                  <a:pt x="500206" y="37286"/>
                </a:lnTo>
                <a:lnTo>
                  <a:pt x="544394" y="24120"/>
                </a:lnTo>
                <a:lnTo>
                  <a:pt x="589701" y="13712"/>
                </a:lnTo>
                <a:lnTo>
                  <a:pt x="636032" y="6158"/>
                </a:lnTo>
                <a:lnTo>
                  <a:pt x="683290" y="1555"/>
                </a:lnTo>
                <a:lnTo>
                  <a:pt x="731378" y="0"/>
                </a:lnTo>
                <a:lnTo>
                  <a:pt x="3777788" y="0"/>
                </a:lnTo>
                <a:lnTo>
                  <a:pt x="3825876" y="1555"/>
                </a:lnTo>
                <a:lnTo>
                  <a:pt x="3873134" y="6158"/>
                </a:lnTo>
                <a:lnTo>
                  <a:pt x="3919464" y="13712"/>
                </a:lnTo>
                <a:lnTo>
                  <a:pt x="3964772" y="24120"/>
                </a:lnTo>
                <a:lnTo>
                  <a:pt x="4008960" y="37286"/>
                </a:lnTo>
                <a:lnTo>
                  <a:pt x="4051931" y="53113"/>
                </a:lnTo>
                <a:lnTo>
                  <a:pt x="4093591" y="71506"/>
                </a:lnTo>
                <a:lnTo>
                  <a:pt x="4133841" y="92368"/>
                </a:lnTo>
                <a:lnTo>
                  <a:pt x="4172586" y="115603"/>
                </a:lnTo>
                <a:lnTo>
                  <a:pt x="4209730" y="141113"/>
                </a:lnTo>
                <a:lnTo>
                  <a:pt x="4245176" y="168804"/>
                </a:lnTo>
                <a:lnTo>
                  <a:pt x="4278827" y="198577"/>
                </a:lnTo>
                <a:lnTo>
                  <a:pt x="4310588" y="230338"/>
                </a:lnTo>
                <a:lnTo>
                  <a:pt x="4340362" y="263990"/>
                </a:lnTo>
                <a:lnTo>
                  <a:pt x="4368052" y="299436"/>
                </a:lnTo>
                <a:lnTo>
                  <a:pt x="4393563" y="336579"/>
                </a:lnTo>
                <a:lnTo>
                  <a:pt x="4416797" y="375325"/>
                </a:lnTo>
                <a:lnTo>
                  <a:pt x="4437659" y="415575"/>
                </a:lnTo>
                <a:lnTo>
                  <a:pt x="4456052" y="457235"/>
                </a:lnTo>
                <a:lnTo>
                  <a:pt x="4471879" y="500206"/>
                </a:lnTo>
                <a:lnTo>
                  <a:pt x="4485045" y="544394"/>
                </a:lnTo>
                <a:lnTo>
                  <a:pt x="4495453" y="589702"/>
                </a:lnTo>
                <a:lnTo>
                  <a:pt x="4503007" y="636033"/>
                </a:lnTo>
                <a:lnTo>
                  <a:pt x="4507610" y="683290"/>
                </a:lnTo>
                <a:lnTo>
                  <a:pt x="4509166" y="731379"/>
                </a:lnTo>
                <a:lnTo>
                  <a:pt x="4509166" y="3656812"/>
                </a:lnTo>
                <a:lnTo>
                  <a:pt x="4507610" y="3704900"/>
                </a:lnTo>
                <a:lnTo>
                  <a:pt x="4503007" y="3752158"/>
                </a:lnTo>
                <a:lnTo>
                  <a:pt x="4495453" y="3798489"/>
                </a:lnTo>
                <a:lnTo>
                  <a:pt x="4485045" y="3843796"/>
                </a:lnTo>
                <a:lnTo>
                  <a:pt x="4471879" y="3887984"/>
                </a:lnTo>
                <a:lnTo>
                  <a:pt x="4456052" y="3930956"/>
                </a:lnTo>
                <a:lnTo>
                  <a:pt x="4437659" y="3972615"/>
                </a:lnTo>
                <a:lnTo>
                  <a:pt x="4416797" y="4012866"/>
                </a:lnTo>
                <a:lnTo>
                  <a:pt x="4393563" y="4051611"/>
                </a:lnTo>
                <a:lnTo>
                  <a:pt x="4368052" y="4088755"/>
                </a:lnTo>
                <a:lnTo>
                  <a:pt x="4340362" y="4124201"/>
                </a:lnTo>
                <a:lnTo>
                  <a:pt x="4310588" y="4157852"/>
                </a:lnTo>
                <a:lnTo>
                  <a:pt x="4278827" y="4189613"/>
                </a:lnTo>
                <a:lnTo>
                  <a:pt x="4245176" y="4219387"/>
                </a:lnTo>
                <a:lnTo>
                  <a:pt x="4209730" y="4247077"/>
                </a:lnTo>
                <a:lnTo>
                  <a:pt x="4172586" y="4272588"/>
                </a:lnTo>
                <a:lnTo>
                  <a:pt x="4133841" y="4295822"/>
                </a:lnTo>
                <a:lnTo>
                  <a:pt x="4093591" y="4316684"/>
                </a:lnTo>
                <a:lnTo>
                  <a:pt x="4051931" y="4335077"/>
                </a:lnTo>
                <a:lnTo>
                  <a:pt x="4008960" y="4350904"/>
                </a:lnTo>
                <a:lnTo>
                  <a:pt x="3964772" y="4364070"/>
                </a:lnTo>
                <a:lnTo>
                  <a:pt x="3919464" y="4374478"/>
                </a:lnTo>
                <a:lnTo>
                  <a:pt x="3873134" y="4382032"/>
                </a:lnTo>
                <a:lnTo>
                  <a:pt x="3825876" y="4386635"/>
                </a:lnTo>
                <a:lnTo>
                  <a:pt x="3777788" y="4388191"/>
                </a:lnTo>
                <a:lnTo>
                  <a:pt x="731378" y="4388191"/>
                </a:lnTo>
                <a:lnTo>
                  <a:pt x="683290" y="4386635"/>
                </a:lnTo>
                <a:lnTo>
                  <a:pt x="636032" y="4382032"/>
                </a:lnTo>
                <a:lnTo>
                  <a:pt x="589701" y="4374478"/>
                </a:lnTo>
                <a:lnTo>
                  <a:pt x="544394" y="4364070"/>
                </a:lnTo>
                <a:lnTo>
                  <a:pt x="500206" y="4350904"/>
                </a:lnTo>
                <a:lnTo>
                  <a:pt x="457234" y="4335077"/>
                </a:lnTo>
                <a:lnTo>
                  <a:pt x="415575" y="4316684"/>
                </a:lnTo>
                <a:lnTo>
                  <a:pt x="375324" y="4295822"/>
                </a:lnTo>
                <a:lnTo>
                  <a:pt x="336579" y="4272588"/>
                </a:lnTo>
                <a:lnTo>
                  <a:pt x="299435" y="4247077"/>
                </a:lnTo>
                <a:lnTo>
                  <a:pt x="263990" y="4219387"/>
                </a:lnTo>
                <a:lnTo>
                  <a:pt x="230338" y="4189613"/>
                </a:lnTo>
                <a:lnTo>
                  <a:pt x="198577" y="4157852"/>
                </a:lnTo>
                <a:lnTo>
                  <a:pt x="168803" y="4124201"/>
                </a:lnTo>
                <a:lnTo>
                  <a:pt x="141113" y="4088755"/>
                </a:lnTo>
                <a:lnTo>
                  <a:pt x="115603" y="4051611"/>
                </a:lnTo>
                <a:lnTo>
                  <a:pt x="92368" y="4012866"/>
                </a:lnTo>
                <a:lnTo>
                  <a:pt x="71506" y="3972615"/>
                </a:lnTo>
                <a:lnTo>
                  <a:pt x="53113" y="3930956"/>
                </a:lnTo>
                <a:lnTo>
                  <a:pt x="37286" y="3887984"/>
                </a:lnTo>
                <a:lnTo>
                  <a:pt x="24120" y="3843796"/>
                </a:lnTo>
                <a:lnTo>
                  <a:pt x="13712" y="3798489"/>
                </a:lnTo>
                <a:lnTo>
                  <a:pt x="6158" y="3752158"/>
                </a:lnTo>
                <a:lnTo>
                  <a:pt x="1555" y="3704900"/>
                </a:lnTo>
                <a:lnTo>
                  <a:pt x="0" y="3656812"/>
                </a:lnTo>
                <a:lnTo>
                  <a:pt x="0" y="731379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25562" y="1661667"/>
            <a:ext cx="17418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0" dirty="0">
                <a:solidFill>
                  <a:srgbClr val="444949"/>
                </a:solidFill>
                <a:latin typeface="Calibri"/>
                <a:cs typeface="Calibri"/>
              </a:rPr>
              <a:t>US-EAST-1A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916939" y="361188"/>
            <a:ext cx="49637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E</a:t>
            </a:r>
            <a:r>
              <a:rPr spc="-690" dirty="0"/>
              <a:t>B</a:t>
            </a:r>
            <a:r>
              <a:rPr spc="-875" dirty="0"/>
              <a:t>S</a:t>
            </a:r>
            <a:r>
              <a:rPr spc="-565" dirty="0"/>
              <a:t> </a:t>
            </a:r>
            <a:r>
              <a:rPr spc="-640" dirty="0"/>
              <a:t>V</a:t>
            </a:r>
            <a:r>
              <a:rPr spc="-65" dirty="0"/>
              <a:t>o</a:t>
            </a:r>
            <a:r>
              <a:rPr spc="-185" dirty="0"/>
              <a:t>l</a:t>
            </a:r>
            <a:r>
              <a:rPr spc="-225" dirty="0"/>
              <a:t>u</a:t>
            </a:r>
            <a:r>
              <a:rPr spc="-350" dirty="0"/>
              <a:t>m</a:t>
            </a:r>
            <a:r>
              <a:rPr spc="-340" dirty="0"/>
              <a:t>e</a:t>
            </a:r>
            <a:r>
              <a:rPr spc="65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484" dirty="0"/>
              <a:t>Ex</a:t>
            </a:r>
            <a:r>
              <a:rPr spc="-470" dirty="0"/>
              <a:t>a</a:t>
            </a:r>
            <a:r>
              <a:rPr spc="-285" dirty="0"/>
              <a:t>m</a:t>
            </a:r>
            <a:r>
              <a:rPr spc="-215" dirty="0"/>
              <a:t>p</a:t>
            </a:r>
            <a:r>
              <a:rPr spc="-185" dirty="0"/>
              <a:t>l</a:t>
            </a:r>
            <a:r>
              <a:rPr spc="-340" dirty="0"/>
              <a:t>e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1606296" y="2444495"/>
            <a:ext cx="3545204" cy="2231390"/>
            <a:chOff x="1606296" y="2444495"/>
            <a:chExt cx="3545204" cy="2231390"/>
          </a:xfrm>
        </p:grpSpPr>
        <p:sp>
          <p:nvSpPr>
            <p:cNvPr id="10" name="object 10"/>
            <p:cNvSpPr/>
            <p:nvPr/>
          </p:nvSpPr>
          <p:spPr>
            <a:xfrm>
              <a:off x="2006206" y="3202965"/>
              <a:ext cx="2734945" cy="716280"/>
            </a:xfrm>
            <a:custGeom>
              <a:avLst/>
              <a:gdLst/>
              <a:ahLst/>
              <a:cxnLst/>
              <a:rect l="l" t="t" r="r" b="b"/>
              <a:pathLst>
                <a:path w="2734945" h="716279">
                  <a:moveTo>
                    <a:pt x="372224" y="0"/>
                  </a:moveTo>
                  <a:lnTo>
                    <a:pt x="303364" y="50152"/>
                  </a:lnTo>
                  <a:lnTo>
                    <a:pt x="334378" y="66205"/>
                  </a:lnTo>
                  <a:lnTo>
                    <a:pt x="0" y="712089"/>
                  </a:lnTo>
                  <a:lnTo>
                    <a:pt x="5638" y="715010"/>
                  </a:lnTo>
                  <a:lnTo>
                    <a:pt x="340017" y="69126"/>
                  </a:lnTo>
                  <a:lnTo>
                    <a:pt x="371030" y="85178"/>
                  </a:lnTo>
                  <a:lnTo>
                    <a:pt x="371462" y="54927"/>
                  </a:lnTo>
                  <a:lnTo>
                    <a:pt x="372224" y="0"/>
                  </a:lnTo>
                  <a:close/>
                </a:path>
                <a:path w="2734945" h="716279">
                  <a:moveTo>
                    <a:pt x="1864753" y="0"/>
                  </a:moveTo>
                  <a:lnTo>
                    <a:pt x="1789938" y="40754"/>
                  </a:lnTo>
                  <a:lnTo>
                    <a:pt x="1818601" y="60706"/>
                  </a:lnTo>
                  <a:lnTo>
                    <a:pt x="1365199" y="711733"/>
                  </a:lnTo>
                  <a:lnTo>
                    <a:pt x="1370406" y="715365"/>
                  </a:lnTo>
                  <a:lnTo>
                    <a:pt x="1823808" y="64338"/>
                  </a:lnTo>
                  <a:lnTo>
                    <a:pt x="1852472" y="84302"/>
                  </a:lnTo>
                  <a:lnTo>
                    <a:pt x="1857425" y="50292"/>
                  </a:lnTo>
                  <a:lnTo>
                    <a:pt x="1864753" y="0"/>
                  </a:lnTo>
                  <a:close/>
                </a:path>
                <a:path w="2734945" h="716279">
                  <a:moveTo>
                    <a:pt x="2734792" y="711098"/>
                  </a:moveTo>
                  <a:lnTo>
                    <a:pt x="1925637" y="45935"/>
                  </a:lnTo>
                  <a:lnTo>
                    <a:pt x="1932266" y="37871"/>
                  </a:lnTo>
                  <a:lnTo>
                    <a:pt x="1947811" y="18948"/>
                  </a:lnTo>
                  <a:lnTo>
                    <a:pt x="1864753" y="0"/>
                  </a:lnTo>
                  <a:lnTo>
                    <a:pt x="1899424" y="77812"/>
                  </a:lnTo>
                  <a:lnTo>
                    <a:pt x="1921598" y="50838"/>
                  </a:lnTo>
                  <a:lnTo>
                    <a:pt x="2730754" y="716000"/>
                  </a:lnTo>
                  <a:lnTo>
                    <a:pt x="2734792" y="711098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96440" y="2490215"/>
              <a:ext cx="762000" cy="75895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89960" y="2444495"/>
              <a:ext cx="762000" cy="7589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06296" y="3898391"/>
              <a:ext cx="762000" cy="7620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9128" y="3913631"/>
              <a:ext cx="762000" cy="76200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89119" y="3913631"/>
              <a:ext cx="762000" cy="762000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178040" y="2444495"/>
            <a:ext cx="2374900" cy="2197735"/>
            <a:chOff x="7178040" y="2444495"/>
            <a:chExt cx="2374900" cy="2197735"/>
          </a:xfrm>
        </p:grpSpPr>
        <p:sp>
          <p:nvSpPr>
            <p:cNvPr id="17" name="object 17"/>
            <p:cNvSpPr/>
            <p:nvPr/>
          </p:nvSpPr>
          <p:spPr>
            <a:xfrm>
              <a:off x="7520361" y="3282754"/>
              <a:ext cx="76200" cy="599440"/>
            </a:xfrm>
            <a:custGeom>
              <a:avLst/>
              <a:gdLst/>
              <a:ahLst/>
              <a:cxnLst/>
              <a:rect l="l" t="t" r="r" b="b"/>
              <a:pathLst>
                <a:path w="76200" h="599439">
                  <a:moveTo>
                    <a:pt x="41275" y="63500"/>
                  </a:moveTo>
                  <a:lnTo>
                    <a:pt x="34925" y="63500"/>
                  </a:lnTo>
                  <a:lnTo>
                    <a:pt x="34923" y="598843"/>
                  </a:lnTo>
                  <a:lnTo>
                    <a:pt x="41273" y="598843"/>
                  </a:lnTo>
                  <a:lnTo>
                    <a:pt x="41275" y="63500"/>
                  </a:lnTo>
                  <a:close/>
                </a:path>
                <a:path w="76200" h="599439">
                  <a:moveTo>
                    <a:pt x="38100" y="0"/>
                  </a:moveTo>
                  <a:lnTo>
                    <a:pt x="0" y="76200"/>
                  </a:lnTo>
                  <a:lnTo>
                    <a:pt x="34924" y="76200"/>
                  </a:lnTo>
                  <a:lnTo>
                    <a:pt x="34925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w="76200" h="599439">
                  <a:moveTo>
                    <a:pt x="69850" y="63500"/>
                  </a:moveTo>
                  <a:lnTo>
                    <a:pt x="41275" y="63500"/>
                  </a:lnTo>
                  <a:lnTo>
                    <a:pt x="41274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178040" y="2444495"/>
              <a:ext cx="762000" cy="75895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78040" y="3880103"/>
              <a:ext cx="762000" cy="762000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90432" y="3880103"/>
              <a:ext cx="762000" cy="76200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601718" y="4714747"/>
            <a:ext cx="71691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7589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(10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7550" y="4733035"/>
            <a:ext cx="833119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233679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(100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84841" y="4733035"/>
            <a:ext cx="71691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75895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(50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173994" y="4699507"/>
            <a:ext cx="71691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 indent="175895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(50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03744" y="4699507"/>
            <a:ext cx="1081405" cy="845819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94945" marR="186690" algn="ctr">
              <a:lnSpc>
                <a:spcPts val="2090"/>
              </a:lnSpc>
              <a:spcBef>
                <a:spcPts val="225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spc="3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(10</a:t>
            </a:r>
            <a:r>
              <a:rPr sz="1800" spc="-7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50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unattached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16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E</a:t>
            </a:r>
            <a:r>
              <a:rPr spc="-690" dirty="0"/>
              <a:t>B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880" dirty="0"/>
              <a:t>S</a:t>
            </a:r>
            <a:r>
              <a:rPr spc="-425" dirty="0"/>
              <a:t>n</a:t>
            </a:r>
            <a:r>
              <a:rPr spc="-434" dirty="0"/>
              <a:t>a</a:t>
            </a:r>
            <a:r>
              <a:rPr spc="-215" dirty="0"/>
              <a:t>p</a:t>
            </a:r>
            <a:r>
              <a:rPr spc="-325" dirty="0"/>
              <a:t>sh</a:t>
            </a:r>
            <a:r>
              <a:rPr spc="-345" dirty="0"/>
              <a:t>o</a:t>
            </a:r>
            <a:r>
              <a:rPr spc="100" dirty="0"/>
              <a:t>t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9782810" cy="143383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70" dirty="0">
                <a:solidFill>
                  <a:srgbClr val="444949"/>
                </a:solidFill>
                <a:latin typeface="Microsoft Sans Serif"/>
                <a:cs typeface="Microsoft Sans Serif"/>
              </a:rPr>
              <a:t>BS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Not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necessary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detach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snapshot,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recommended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Ca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95693" y="3167100"/>
            <a:ext cx="2494280" cy="2625725"/>
          </a:xfrm>
          <a:custGeom>
            <a:avLst/>
            <a:gdLst/>
            <a:ahLst/>
            <a:cxnLst/>
            <a:rect l="l" t="t" r="r" b="b"/>
            <a:pathLst>
              <a:path w="2494279" h="2625725">
                <a:moveTo>
                  <a:pt x="0" y="415647"/>
                </a:moveTo>
                <a:lnTo>
                  <a:pt x="2796" y="367174"/>
                </a:lnTo>
                <a:lnTo>
                  <a:pt x="10977" y="320343"/>
                </a:lnTo>
                <a:lnTo>
                  <a:pt x="24231" y="275466"/>
                </a:lnTo>
                <a:lnTo>
                  <a:pt x="42246" y="232856"/>
                </a:lnTo>
                <a:lnTo>
                  <a:pt x="64711" y="192823"/>
                </a:lnTo>
                <a:lnTo>
                  <a:pt x="91313" y="155681"/>
                </a:lnTo>
                <a:lnTo>
                  <a:pt x="121740" y="121740"/>
                </a:lnTo>
                <a:lnTo>
                  <a:pt x="155681" y="91313"/>
                </a:lnTo>
                <a:lnTo>
                  <a:pt x="192824" y="64711"/>
                </a:lnTo>
                <a:lnTo>
                  <a:pt x="232856" y="42246"/>
                </a:lnTo>
                <a:lnTo>
                  <a:pt x="275467" y="24231"/>
                </a:lnTo>
                <a:lnTo>
                  <a:pt x="320343" y="10977"/>
                </a:lnTo>
                <a:lnTo>
                  <a:pt x="367174" y="2796"/>
                </a:lnTo>
                <a:lnTo>
                  <a:pt x="415648" y="0"/>
                </a:lnTo>
                <a:lnTo>
                  <a:pt x="2078188" y="0"/>
                </a:lnTo>
                <a:lnTo>
                  <a:pt x="2126661" y="2796"/>
                </a:lnTo>
                <a:lnTo>
                  <a:pt x="2173492" y="10977"/>
                </a:lnTo>
                <a:lnTo>
                  <a:pt x="2218368" y="24231"/>
                </a:lnTo>
                <a:lnTo>
                  <a:pt x="2260979" y="42246"/>
                </a:lnTo>
                <a:lnTo>
                  <a:pt x="2301011" y="64711"/>
                </a:lnTo>
                <a:lnTo>
                  <a:pt x="2338154" y="91313"/>
                </a:lnTo>
                <a:lnTo>
                  <a:pt x="2372095" y="121740"/>
                </a:lnTo>
                <a:lnTo>
                  <a:pt x="2402522" y="155681"/>
                </a:lnTo>
                <a:lnTo>
                  <a:pt x="2429124" y="192823"/>
                </a:lnTo>
                <a:lnTo>
                  <a:pt x="2451589" y="232856"/>
                </a:lnTo>
                <a:lnTo>
                  <a:pt x="2469604" y="275466"/>
                </a:lnTo>
                <a:lnTo>
                  <a:pt x="2482858" y="320343"/>
                </a:lnTo>
                <a:lnTo>
                  <a:pt x="2491039" y="367174"/>
                </a:lnTo>
                <a:lnTo>
                  <a:pt x="2493836" y="415647"/>
                </a:lnTo>
                <a:lnTo>
                  <a:pt x="2493836" y="2210004"/>
                </a:lnTo>
                <a:lnTo>
                  <a:pt x="2491039" y="2258477"/>
                </a:lnTo>
                <a:lnTo>
                  <a:pt x="2482858" y="2305308"/>
                </a:lnTo>
                <a:lnTo>
                  <a:pt x="2469604" y="2350184"/>
                </a:lnTo>
                <a:lnTo>
                  <a:pt x="2451589" y="2392795"/>
                </a:lnTo>
                <a:lnTo>
                  <a:pt x="2429124" y="2432827"/>
                </a:lnTo>
                <a:lnTo>
                  <a:pt x="2402522" y="2469970"/>
                </a:lnTo>
                <a:lnTo>
                  <a:pt x="2372095" y="2503911"/>
                </a:lnTo>
                <a:lnTo>
                  <a:pt x="2338154" y="2534338"/>
                </a:lnTo>
                <a:lnTo>
                  <a:pt x="2301011" y="2560940"/>
                </a:lnTo>
                <a:lnTo>
                  <a:pt x="2260979" y="2583405"/>
                </a:lnTo>
                <a:lnTo>
                  <a:pt x="2218368" y="2601420"/>
                </a:lnTo>
                <a:lnTo>
                  <a:pt x="2173492" y="2614674"/>
                </a:lnTo>
                <a:lnTo>
                  <a:pt x="2126661" y="2622855"/>
                </a:lnTo>
                <a:lnTo>
                  <a:pt x="2078188" y="2625652"/>
                </a:lnTo>
                <a:lnTo>
                  <a:pt x="415648" y="2625652"/>
                </a:lnTo>
                <a:lnTo>
                  <a:pt x="367174" y="2622855"/>
                </a:lnTo>
                <a:lnTo>
                  <a:pt x="320343" y="2614674"/>
                </a:lnTo>
                <a:lnTo>
                  <a:pt x="275467" y="2601420"/>
                </a:lnTo>
                <a:lnTo>
                  <a:pt x="232856" y="2583405"/>
                </a:lnTo>
                <a:lnTo>
                  <a:pt x="192824" y="2560940"/>
                </a:lnTo>
                <a:lnTo>
                  <a:pt x="155681" y="2534338"/>
                </a:lnTo>
                <a:lnTo>
                  <a:pt x="121740" y="2503911"/>
                </a:lnTo>
                <a:lnTo>
                  <a:pt x="91313" y="2469970"/>
                </a:lnTo>
                <a:lnTo>
                  <a:pt x="64711" y="2432827"/>
                </a:lnTo>
                <a:lnTo>
                  <a:pt x="42246" y="2392795"/>
                </a:lnTo>
                <a:lnTo>
                  <a:pt x="24231" y="2350184"/>
                </a:lnTo>
                <a:lnTo>
                  <a:pt x="10977" y="2305308"/>
                </a:lnTo>
                <a:lnTo>
                  <a:pt x="2796" y="2258477"/>
                </a:lnTo>
                <a:lnTo>
                  <a:pt x="0" y="2210004"/>
                </a:lnTo>
                <a:lnTo>
                  <a:pt x="0" y="41564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780286" y="3309620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US-EAST-1A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060192" y="3715511"/>
            <a:ext cx="762000" cy="1847214"/>
            <a:chOff x="3060192" y="3715511"/>
            <a:chExt cx="762000" cy="1847214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60192" y="3715511"/>
              <a:ext cx="762000" cy="75895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0192" y="4803647"/>
              <a:ext cx="762000" cy="758951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2328752" y="4891532"/>
            <a:ext cx="71691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7589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(50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863499" y="3167100"/>
            <a:ext cx="2616835" cy="2625725"/>
          </a:xfrm>
          <a:custGeom>
            <a:avLst/>
            <a:gdLst/>
            <a:ahLst/>
            <a:cxnLst/>
            <a:rect l="l" t="t" r="r" b="b"/>
            <a:pathLst>
              <a:path w="2616834" h="2625725">
                <a:moveTo>
                  <a:pt x="0" y="436083"/>
                </a:moveTo>
                <a:lnTo>
                  <a:pt x="2558" y="388567"/>
                </a:lnTo>
                <a:lnTo>
                  <a:pt x="10058" y="342533"/>
                </a:lnTo>
                <a:lnTo>
                  <a:pt x="22231" y="298247"/>
                </a:lnTo>
                <a:lnTo>
                  <a:pt x="38813" y="255975"/>
                </a:lnTo>
                <a:lnTo>
                  <a:pt x="59538" y="215984"/>
                </a:lnTo>
                <a:lnTo>
                  <a:pt x="84138" y="178538"/>
                </a:lnTo>
                <a:lnTo>
                  <a:pt x="112349" y="143905"/>
                </a:lnTo>
                <a:lnTo>
                  <a:pt x="143905" y="112349"/>
                </a:lnTo>
                <a:lnTo>
                  <a:pt x="178538" y="84138"/>
                </a:lnTo>
                <a:lnTo>
                  <a:pt x="215984" y="59538"/>
                </a:lnTo>
                <a:lnTo>
                  <a:pt x="255975" y="38813"/>
                </a:lnTo>
                <a:lnTo>
                  <a:pt x="298247" y="22231"/>
                </a:lnTo>
                <a:lnTo>
                  <a:pt x="342533" y="10058"/>
                </a:lnTo>
                <a:lnTo>
                  <a:pt x="388567" y="2558"/>
                </a:lnTo>
                <a:lnTo>
                  <a:pt x="436084" y="0"/>
                </a:lnTo>
                <a:lnTo>
                  <a:pt x="2180369" y="0"/>
                </a:lnTo>
                <a:lnTo>
                  <a:pt x="2227885" y="2558"/>
                </a:lnTo>
                <a:lnTo>
                  <a:pt x="2273919" y="10058"/>
                </a:lnTo>
                <a:lnTo>
                  <a:pt x="2318205" y="22231"/>
                </a:lnTo>
                <a:lnTo>
                  <a:pt x="2360477" y="38813"/>
                </a:lnTo>
                <a:lnTo>
                  <a:pt x="2400469" y="59538"/>
                </a:lnTo>
                <a:lnTo>
                  <a:pt x="2437914" y="84138"/>
                </a:lnTo>
                <a:lnTo>
                  <a:pt x="2472548" y="112349"/>
                </a:lnTo>
                <a:lnTo>
                  <a:pt x="2504103" y="143905"/>
                </a:lnTo>
                <a:lnTo>
                  <a:pt x="2532314" y="178538"/>
                </a:lnTo>
                <a:lnTo>
                  <a:pt x="2556914" y="215984"/>
                </a:lnTo>
                <a:lnTo>
                  <a:pt x="2577639" y="255975"/>
                </a:lnTo>
                <a:lnTo>
                  <a:pt x="2594221" y="298247"/>
                </a:lnTo>
                <a:lnTo>
                  <a:pt x="2606394" y="342533"/>
                </a:lnTo>
                <a:lnTo>
                  <a:pt x="2613894" y="388567"/>
                </a:lnTo>
                <a:lnTo>
                  <a:pt x="2616453" y="436083"/>
                </a:lnTo>
                <a:lnTo>
                  <a:pt x="2616453" y="2189568"/>
                </a:lnTo>
                <a:lnTo>
                  <a:pt x="2613894" y="2237084"/>
                </a:lnTo>
                <a:lnTo>
                  <a:pt x="2606394" y="2283118"/>
                </a:lnTo>
                <a:lnTo>
                  <a:pt x="2594221" y="2327404"/>
                </a:lnTo>
                <a:lnTo>
                  <a:pt x="2577639" y="2369676"/>
                </a:lnTo>
                <a:lnTo>
                  <a:pt x="2556914" y="2409668"/>
                </a:lnTo>
                <a:lnTo>
                  <a:pt x="2532314" y="2447113"/>
                </a:lnTo>
                <a:lnTo>
                  <a:pt x="2504103" y="2481747"/>
                </a:lnTo>
                <a:lnTo>
                  <a:pt x="2472548" y="2513302"/>
                </a:lnTo>
                <a:lnTo>
                  <a:pt x="2437914" y="2541513"/>
                </a:lnTo>
                <a:lnTo>
                  <a:pt x="2400469" y="2566113"/>
                </a:lnTo>
                <a:lnTo>
                  <a:pt x="2360477" y="2586838"/>
                </a:lnTo>
                <a:lnTo>
                  <a:pt x="2318205" y="2603420"/>
                </a:lnTo>
                <a:lnTo>
                  <a:pt x="2273919" y="2615593"/>
                </a:lnTo>
                <a:lnTo>
                  <a:pt x="2227885" y="2623093"/>
                </a:lnTo>
                <a:lnTo>
                  <a:pt x="2180369" y="2625652"/>
                </a:lnTo>
                <a:lnTo>
                  <a:pt x="436084" y="2625652"/>
                </a:lnTo>
                <a:lnTo>
                  <a:pt x="388567" y="2623093"/>
                </a:lnTo>
                <a:lnTo>
                  <a:pt x="342533" y="2615593"/>
                </a:lnTo>
                <a:lnTo>
                  <a:pt x="298247" y="2603420"/>
                </a:lnTo>
                <a:lnTo>
                  <a:pt x="255975" y="2586838"/>
                </a:lnTo>
                <a:lnTo>
                  <a:pt x="215984" y="2566113"/>
                </a:lnTo>
                <a:lnTo>
                  <a:pt x="178538" y="2541513"/>
                </a:lnTo>
                <a:lnTo>
                  <a:pt x="143905" y="2513302"/>
                </a:lnTo>
                <a:lnTo>
                  <a:pt x="112349" y="2481747"/>
                </a:lnTo>
                <a:lnTo>
                  <a:pt x="84138" y="2447113"/>
                </a:lnTo>
                <a:lnTo>
                  <a:pt x="59538" y="2409668"/>
                </a:lnTo>
                <a:lnTo>
                  <a:pt x="38813" y="2369676"/>
                </a:lnTo>
                <a:lnTo>
                  <a:pt x="22231" y="2327404"/>
                </a:lnTo>
                <a:lnTo>
                  <a:pt x="10058" y="2283118"/>
                </a:lnTo>
                <a:lnTo>
                  <a:pt x="2558" y="2237084"/>
                </a:lnTo>
                <a:lnTo>
                  <a:pt x="0" y="2189568"/>
                </a:lnTo>
                <a:lnTo>
                  <a:pt x="0" y="436083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614164" y="3315715"/>
            <a:ext cx="111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US-EAST-1B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403154" y="3718559"/>
            <a:ext cx="6055360" cy="1960245"/>
            <a:chOff x="3403154" y="3718559"/>
            <a:chExt cx="6055360" cy="1960245"/>
          </a:xfrm>
        </p:grpSpPr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44896" y="4687823"/>
              <a:ext cx="990600" cy="9906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20472" y="5145159"/>
              <a:ext cx="1826895" cy="76200"/>
            </a:xfrm>
            <a:custGeom>
              <a:avLst/>
              <a:gdLst/>
              <a:ahLst/>
              <a:cxnLst/>
              <a:rect l="l" t="t" r="r" b="b"/>
              <a:pathLst>
                <a:path w="1826895" h="76200">
                  <a:moveTo>
                    <a:pt x="1820015" y="34925"/>
                  </a:moveTo>
                  <a:lnTo>
                    <a:pt x="1762865" y="34925"/>
                  </a:lnTo>
                  <a:lnTo>
                    <a:pt x="1762865" y="41275"/>
                  </a:lnTo>
                  <a:lnTo>
                    <a:pt x="1750165" y="41275"/>
                  </a:lnTo>
                  <a:lnTo>
                    <a:pt x="1750165" y="76200"/>
                  </a:lnTo>
                  <a:lnTo>
                    <a:pt x="1826365" y="38100"/>
                  </a:lnTo>
                  <a:lnTo>
                    <a:pt x="1820015" y="34925"/>
                  </a:lnTo>
                  <a:close/>
                </a:path>
                <a:path w="1826895" h="76200">
                  <a:moveTo>
                    <a:pt x="1750165" y="34925"/>
                  </a:moveTo>
                  <a:lnTo>
                    <a:pt x="0" y="34926"/>
                  </a:lnTo>
                  <a:lnTo>
                    <a:pt x="0" y="41276"/>
                  </a:lnTo>
                  <a:lnTo>
                    <a:pt x="1750165" y="41275"/>
                  </a:lnTo>
                  <a:lnTo>
                    <a:pt x="1750165" y="34925"/>
                  </a:lnTo>
                  <a:close/>
                </a:path>
                <a:path w="1826895" h="76200">
                  <a:moveTo>
                    <a:pt x="1762865" y="34925"/>
                  </a:moveTo>
                  <a:lnTo>
                    <a:pt x="1750165" y="34925"/>
                  </a:lnTo>
                  <a:lnTo>
                    <a:pt x="1750165" y="41275"/>
                  </a:lnTo>
                  <a:lnTo>
                    <a:pt x="1762865" y="41275"/>
                  </a:lnTo>
                  <a:lnTo>
                    <a:pt x="1762865" y="34925"/>
                  </a:lnTo>
                  <a:close/>
                </a:path>
                <a:path w="1826895" h="76200">
                  <a:moveTo>
                    <a:pt x="1750165" y="0"/>
                  </a:moveTo>
                  <a:lnTo>
                    <a:pt x="1750165" y="34925"/>
                  </a:lnTo>
                  <a:lnTo>
                    <a:pt x="1820015" y="34925"/>
                  </a:lnTo>
                  <a:lnTo>
                    <a:pt x="1750165" y="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95944" y="3718559"/>
              <a:ext cx="762000" cy="75895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95944" y="4806695"/>
              <a:ext cx="762000" cy="76199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403143" y="4474311"/>
              <a:ext cx="5712460" cy="752475"/>
            </a:xfrm>
            <a:custGeom>
              <a:avLst/>
              <a:gdLst/>
              <a:ahLst/>
              <a:cxnLst/>
              <a:rect l="l" t="t" r="r" b="b"/>
              <a:pathLst>
                <a:path w="5712459" h="752475">
                  <a:moveTo>
                    <a:pt x="76200" y="76200"/>
                  </a:moveTo>
                  <a:lnTo>
                    <a:pt x="69850" y="63500"/>
                  </a:lnTo>
                  <a:lnTo>
                    <a:pt x="38100" y="0"/>
                  </a:lnTo>
                  <a:lnTo>
                    <a:pt x="0" y="76200"/>
                  </a:lnTo>
                  <a:lnTo>
                    <a:pt x="34925" y="76200"/>
                  </a:lnTo>
                  <a:lnTo>
                    <a:pt x="34925" y="329730"/>
                  </a:lnTo>
                  <a:lnTo>
                    <a:pt x="41275" y="329730"/>
                  </a:lnTo>
                  <a:lnTo>
                    <a:pt x="41275" y="76200"/>
                  </a:lnTo>
                  <a:lnTo>
                    <a:pt x="76200" y="76200"/>
                  </a:lnTo>
                  <a:close/>
                </a:path>
                <a:path w="5712459" h="752475">
                  <a:moveTo>
                    <a:pt x="5294554" y="714006"/>
                  </a:moveTo>
                  <a:lnTo>
                    <a:pt x="5218442" y="675728"/>
                  </a:lnTo>
                  <a:lnTo>
                    <a:pt x="5218354" y="710653"/>
                  </a:lnTo>
                  <a:lnTo>
                    <a:pt x="3229622" y="705777"/>
                  </a:lnTo>
                  <a:lnTo>
                    <a:pt x="3229610" y="712127"/>
                  </a:lnTo>
                  <a:lnTo>
                    <a:pt x="5218341" y="717003"/>
                  </a:lnTo>
                  <a:lnTo>
                    <a:pt x="5218252" y="751928"/>
                  </a:lnTo>
                  <a:lnTo>
                    <a:pt x="5288470" y="717029"/>
                  </a:lnTo>
                  <a:lnTo>
                    <a:pt x="5294554" y="714006"/>
                  </a:lnTo>
                  <a:close/>
                </a:path>
                <a:path w="5712459" h="752475">
                  <a:moveTo>
                    <a:pt x="5711863" y="79044"/>
                  </a:moveTo>
                  <a:lnTo>
                    <a:pt x="5705513" y="66344"/>
                  </a:lnTo>
                  <a:lnTo>
                    <a:pt x="5673763" y="2844"/>
                  </a:lnTo>
                  <a:lnTo>
                    <a:pt x="5635663" y="79044"/>
                  </a:lnTo>
                  <a:lnTo>
                    <a:pt x="5670588" y="79044"/>
                  </a:lnTo>
                  <a:lnTo>
                    <a:pt x="5670601" y="334784"/>
                  </a:lnTo>
                  <a:lnTo>
                    <a:pt x="5676951" y="334784"/>
                  </a:lnTo>
                  <a:lnTo>
                    <a:pt x="5676938" y="79044"/>
                  </a:lnTo>
                  <a:lnTo>
                    <a:pt x="5711863" y="79044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9539150" y="4885435"/>
            <a:ext cx="716915" cy="56832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12700" marR="5080" indent="175895">
              <a:lnSpc>
                <a:spcPts val="2110"/>
              </a:lnSpc>
              <a:spcBef>
                <a:spcPts val="21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EBS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(50</a:t>
            </a:r>
            <a:r>
              <a:rPr sz="1800" spc="-7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GB)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80776" y="4208779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Snapshot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82097" y="4778755"/>
            <a:ext cx="871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snapshot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744008" y="4793995"/>
            <a:ext cx="684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2969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0" dirty="0"/>
              <a:t>AMI</a:t>
            </a:r>
            <a:r>
              <a:rPr spc="-15" dirty="0"/>
              <a:t> </a:t>
            </a:r>
            <a:r>
              <a:rPr spc="-145" dirty="0"/>
              <a:t>Overview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9964420" cy="404495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1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add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own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operating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monitoring…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Faster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boot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configuration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because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pre-packaged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AMI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built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specific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(and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copied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3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51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3525" spc="-27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4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AM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3525" spc="-34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24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8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own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AMI: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yourself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SzPct val="102127"/>
              <a:buFont typeface="Arial"/>
              <a:buChar char="•"/>
              <a:tabLst>
                <a:tab pos="698500" algn="l"/>
              </a:tabLst>
            </a:pPr>
            <a:r>
              <a:rPr sz="3525" spc="-8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Marketplace</a:t>
            </a:r>
            <a:r>
              <a:rPr sz="3525" spc="-14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AMI: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AMI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someone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else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made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(and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potentially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sells)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48543" y="329184"/>
            <a:ext cx="905255" cy="90830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0314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29" dirty="0"/>
              <a:t>M</a:t>
            </a:r>
            <a:r>
              <a:rPr spc="-310" dirty="0"/>
              <a:t>I</a:t>
            </a:r>
            <a:r>
              <a:rPr spc="50" dirty="0"/>
              <a:t> </a:t>
            </a:r>
            <a:r>
              <a:rPr spc="-705" dirty="0"/>
              <a:t>P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-645" dirty="0"/>
              <a:t>ss</a:t>
            </a:r>
            <a:r>
              <a:rPr spc="60" dirty="0"/>
              <a:t> </a:t>
            </a:r>
            <a:r>
              <a:rPr spc="-5" dirty="0"/>
              <a:t>(</a:t>
            </a:r>
            <a:r>
              <a:rPr spc="-165" dirty="0"/>
              <a:t>f</a:t>
            </a:r>
            <a:r>
              <a:rPr spc="-5" dirty="0"/>
              <a:t>r</a:t>
            </a:r>
            <a:r>
              <a:rPr spc="-65" dirty="0"/>
              <a:t>o</a:t>
            </a:r>
            <a:r>
              <a:rPr spc="-275" dirty="0"/>
              <a:t>m</a:t>
            </a:r>
            <a:r>
              <a:rPr spc="5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18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dirty="0"/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7110730" cy="207391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Bu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MI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7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31076" y="3956599"/>
            <a:ext cx="1985010" cy="1450340"/>
          </a:xfrm>
          <a:custGeom>
            <a:avLst/>
            <a:gdLst/>
            <a:ahLst/>
            <a:cxnLst/>
            <a:rect l="l" t="t" r="r" b="b"/>
            <a:pathLst>
              <a:path w="1985010" h="1450339">
                <a:moveTo>
                  <a:pt x="0" y="241637"/>
                </a:moveTo>
                <a:lnTo>
                  <a:pt x="4909" y="192939"/>
                </a:lnTo>
                <a:lnTo>
                  <a:pt x="18989" y="147581"/>
                </a:lnTo>
                <a:lnTo>
                  <a:pt x="41267" y="106535"/>
                </a:lnTo>
                <a:lnTo>
                  <a:pt x="70774" y="70774"/>
                </a:lnTo>
                <a:lnTo>
                  <a:pt x="106535" y="41267"/>
                </a:lnTo>
                <a:lnTo>
                  <a:pt x="147581" y="18989"/>
                </a:lnTo>
                <a:lnTo>
                  <a:pt x="192939" y="4909"/>
                </a:lnTo>
                <a:lnTo>
                  <a:pt x="241637" y="0"/>
                </a:lnTo>
                <a:lnTo>
                  <a:pt x="1742944" y="0"/>
                </a:lnTo>
                <a:lnTo>
                  <a:pt x="1791642" y="4909"/>
                </a:lnTo>
                <a:lnTo>
                  <a:pt x="1837000" y="18989"/>
                </a:lnTo>
                <a:lnTo>
                  <a:pt x="1878046" y="41267"/>
                </a:lnTo>
                <a:lnTo>
                  <a:pt x="1913807" y="70774"/>
                </a:lnTo>
                <a:lnTo>
                  <a:pt x="1943314" y="106535"/>
                </a:lnTo>
                <a:lnTo>
                  <a:pt x="1965592" y="147581"/>
                </a:lnTo>
                <a:lnTo>
                  <a:pt x="1979672" y="192939"/>
                </a:lnTo>
                <a:lnTo>
                  <a:pt x="1984582" y="241637"/>
                </a:lnTo>
                <a:lnTo>
                  <a:pt x="1984582" y="1208154"/>
                </a:lnTo>
                <a:lnTo>
                  <a:pt x="1979672" y="1256852"/>
                </a:lnTo>
                <a:lnTo>
                  <a:pt x="1965592" y="1302210"/>
                </a:lnTo>
                <a:lnTo>
                  <a:pt x="1943314" y="1343256"/>
                </a:lnTo>
                <a:lnTo>
                  <a:pt x="1913807" y="1379017"/>
                </a:lnTo>
                <a:lnTo>
                  <a:pt x="1878046" y="1408524"/>
                </a:lnTo>
                <a:lnTo>
                  <a:pt x="1837000" y="1430802"/>
                </a:lnTo>
                <a:lnTo>
                  <a:pt x="1791642" y="1444882"/>
                </a:lnTo>
                <a:lnTo>
                  <a:pt x="1742944" y="1449792"/>
                </a:lnTo>
                <a:lnTo>
                  <a:pt x="241637" y="1449792"/>
                </a:lnTo>
                <a:lnTo>
                  <a:pt x="192939" y="1444882"/>
                </a:lnTo>
                <a:lnTo>
                  <a:pt x="147581" y="1430802"/>
                </a:lnTo>
                <a:lnTo>
                  <a:pt x="106535" y="1408524"/>
                </a:lnTo>
                <a:lnTo>
                  <a:pt x="70774" y="1379017"/>
                </a:lnTo>
                <a:lnTo>
                  <a:pt x="41267" y="1343256"/>
                </a:lnTo>
                <a:lnTo>
                  <a:pt x="18989" y="1302210"/>
                </a:lnTo>
                <a:lnTo>
                  <a:pt x="4909" y="1256852"/>
                </a:lnTo>
                <a:lnTo>
                  <a:pt x="0" y="1208154"/>
                </a:lnTo>
                <a:lnTo>
                  <a:pt x="0" y="241637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61042" y="4047235"/>
            <a:ext cx="1125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US-EAST-1A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058267" y="3956599"/>
            <a:ext cx="1985010" cy="1455420"/>
          </a:xfrm>
          <a:custGeom>
            <a:avLst/>
            <a:gdLst/>
            <a:ahLst/>
            <a:cxnLst/>
            <a:rect l="l" t="t" r="r" b="b"/>
            <a:pathLst>
              <a:path w="1985009" h="1455420">
                <a:moveTo>
                  <a:pt x="0" y="242479"/>
                </a:moveTo>
                <a:lnTo>
                  <a:pt x="4926" y="193611"/>
                </a:lnTo>
                <a:lnTo>
                  <a:pt x="19055" y="148095"/>
                </a:lnTo>
                <a:lnTo>
                  <a:pt x="41411" y="106907"/>
                </a:lnTo>
                <a:lnTo>
                  <a:pt x="71020" y="71020"/>
                </a:lnTo>
                <a:lnTo>
                  <a:pt x="106907" y="41411"/>
                </a:lnTo>
                <a:lnTo>
                  <a:pt x="148095" y="19055"/>
                </a:lnTo>
                <a:lnTo>
                  <a:pt x="193611" y="4926"/>
                </a:lnTo>
                <a:lnTo>
                  <a:pt x="242479" y="0"/>
                </a:lnTo>
                <a:lnTo>
                  <a:pt x="1742102" y="0"/>
                </a:lnTo>
                <a:lnTo>
                  <a:pt x="1790970" y="4926"/>
                </a:lnTo>
                <a:lnTo>
                  <a:pt x="1836486" y="19055"/>
                </a:lnTo>
                <a:lnTo>
                  <a:pt x="1877674" y="41411"/>
                </a:lnTo>
                <a:lnTo>
                  <a:pt x="1913561" y="71020"/>
                </a:lnTo>
                <a:lnTo>
                  <a:pt x="1943170" y="106907"/>
                </a:lnTo>
                <a:lnTo>
                  <a:pt x="1965526" y="148095"/>
                </a:lnTo>
                <a:lnTo>
                  <a:pt x="1979655" y="193611"/>
                </a:lnTo>
                <a:lnTo>
                  <a:pt x="1984582" y="242479"/>
                </a:lnTo>
                <a:lnTo>
                  <a:pt x="1984582" y="1212368"/>
                </a:lnTo>
                <a:lnTo>
                  <a:pt x="1979655" y="1261236"/>
                </a:lnTo>
                <a:lnTo>
                  <a:pt x="1965526" y="1306752"/>
                </a:lnTo>
                <a:lnTo>
                  <a:pt x="1943170" y="1347940"/>
                </a:lnTo>
                <a:lnTo>
                  <a:pt x="1913561" y="1383827"/>
                </a:lnTo>
                <a:lnTo>
                  <a:pt x="1877674" y="1413436"/>
                </a:lnTo>
                <a:lnTo>
                  <a:pt x="1836486" y="1435792"/>
                </a:lnTo>
                <a:lnTo>
                  <a:pt x="1790970" y="1449921"/>
                </a:lnTo>
                <a:lnTo>
                  <a:pt x="1742102" y="1454848"/>
                </a:lnTo>
                <a:lnTo>
                  <a:pt x="242479" y="1454848"/>
                </a:lnTo>
                <a:lnTo>
                  <a:pt x="193611" y="1449921"/>
                </a:lnTo>
                <a:lnTo>
                  <a:pt x="148095" y="1435792"/>
                </a:lnTo>
                <a:lnTo>
                  <a:pt x="106907" y="1413436"/>
                </a:lnTo>
                <a:lnTo>
                  <a:pt x="71020" y="1383827"/>
                </a:lnTo>
                <a:lnTo>
                  <a:pt x="41411" y="1347940"/>
                </a:lnTo>
                <a:lnTo>
                  <a:pt x="19055" y="1306752"/>
                </a:lnTo>
                <a:lnTo>
                  <a:pt x="4926" y="1261236"/>
                </a:lnTo>
                <a:lnTo>
                  <a:pt x="0" y="1212368"/>
                </a:lnTo>
                <a:lnTo>
                  <a:pt x="0" y="242479"/>
                </a:lnTo>
                <a:close/>
              </a:path>
            </a:pathLst>
          </a:custGeom>
          <a:ln w="1270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3048000" y="4325111"/>
            <a:ext cx="3481070" cy="908685"/>
            <a:chOff x="3048000" y="4325111"/>
            <a:chExt cx="3481070" cy="908685"/>
          </a:xfrm>
        </p:grpSpPr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048000" y="4419599"/>
              <a:ext cx="762000" cy="7620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807593" y="4761580"/>
              <a:ext cx="1826895" cy="76200"/>
            </a:xfrm>
            <a:custGeom>
              <a:avLst/>
              <a:gdLst/>
              <a:ahLst/>
              <a:cxnLst/>
              <a:rect l="l" t="t" r="r" b="b"/>
              <a:pathLst>
                <a:path w="1826895" h="76200">
                  <a:moveTo>
                    <a:pt x="1750165" y="0"/>
                  </a:moveTo>
                  <a:lnTo>
                    <a:pt x="1750165" y="76200"/>
                  </a:lnTo>
                  <a:lnTo>
                    <a:pt x="1820013" y="41275"/>
                  </a:lnTo>
                  <a:lnTo>
                    <a:pt x="1762865" y="41275"/>
                  </a:lnTo>
                  <a:lnTo>
                    <a:pt x="1762865" y="34925"/>
                  </a:lnTo>
                  <a:lnTo>
                    <a:pt x="1820017" y="34925"/>
                  </a:lnTo>
                  <a:lnTo>
                    <a:pt x="1750165" y="0"/>
                  </a:lnTo>
                  <a:close/>
                </a:path>
                <a:path w="1826895" h="76200">
                  <a:moveTo>
                    <a:pt x="1750165" y="34925"/>
                  </a:moveTo>
                  <a:lnTo>
                    <a:pt x="0" y="34925"/>
                  </a:lnTo>
                  <a:lnTo>
                    <a:pt x="0" y="41275"/>
                  </a:lnTo>
                  <a:lnTo>
                    <a:pt x="1750165" y="41275"/>
                  </a:lnTo>
                  <a:lnTo>
                    <a:pt x="1750165" y="34925"/>
                  </a:lnTo>
                  <a:close/>
                </a:path>
                <a:path w="1826895" h="76200">
                  <a:moveTo>
                    <a:pt x="1820017" y="34925"/>
                  </a:moveTo>
                  <a:lnTo>
                    <a:pt x="1762865" y="34925"/>
                  </a:lnTo>
                  <a:lnTo>
                    <a:pt x="1762865" y="41275"/>
                  </a:lnTo>
                  <a:lnTo>
                    <a:pt x="1820013" y="41275"/>
                  </a:lnTo>
                  <a:lnTo>
                    <a:pt x="1826365" y="38098"/>
                  </a:lnTo>
                  <a:lnTo>
                    <a:pt x="1820017" y="3492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0511" y="4325111"/>
              <a:ext cx="908304" cy="90830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8492997" y="4047235"/>
            <a:ext cx="1115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US-EAST-1B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619881" y="4419600"/>
            <a:ext cx="2826385" cy="762000"/>
            <a:chOff x="6619881" y="4419600"/>
            <a:chExt cx="2826385" cy="762000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83751" y="4419600"/>
              <a:ext cx="762000" cy="76200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19881" y="4766449"/>
              <a:ext cx="2065020" cy="76200"/>
            </a:xfrm>
            <a:custGeom>
              <a:avLst/>
              <a:gdLst/>
              <a:ahLst/>
              <a:cxnLst/>
              <a:rect l="l" t="t" r="r" b="b"/>
              <a:pathLst>
                <a:path w="2065020" h="76200">
                  <a:moveTo>
                    <a:pt x="1988730" y="41275"/>
                  </a:moveTo>
                  <a:lnTo>
                    <a:pt x="1988644" y="76199"/>
                  </a:lnTo>
                  <a:lnTo>
                    <a:pt x="2058861" y="41306"/>
                  </a:lnTo>
                  <a:lnTo>
                    <a:pt x="2001436" y="41306"/>
                  </a:lnTo>
                  <a:lnTo>
                    <a:pt x="1988730" y="41275"/>
                  </a:lnTo>
                  <a:close/>
                </a:path>
                <a:path w="2065020" h="76200">
                  <a:moveTo>
                    <a:pt x="1988745" y="34925"/>
                  </a:moveTo>
                  <a:lnTo>
                    <a:pt x="1988730" y="41275"/>
                  </a:lnTo>
                  <a:lnTo>
                    <a:pt x="2001436" y="41306"/>
                  </a:lnTo>
                  <a:lnTo>
                    <a:pt x="2001451" y="34956"/>
                  </a:lnTo>
                  <a:lnTo>
                    <a:pt x="1988745" y="34925"/>
                  </a:lnTo>
                  <a:close/>
                </a:path>
                <a:path w="2065020" h="76200">
                  <a:moveTo>
                    <a:pt x="1988831" y="0"/>
                  </a:moveTo>
                  <a:lnTo>
                    <a:pt x="1988745" y="34925"/>
                  </a:lnTo>
                  <a:lnTo>
                    <a:pt x="2001451" y="34956"/>
                  </a:lnTo>
                  <a:lnTo>
                    <a:pt x="2001436" y="41306"/>
                  </a:lnTo>
                  <a:lnTo>
                    <a:pt x="2058861" y="41306"/>
                  </a:lnTo>
                  <a:lnTo>
                    <a:pt x="2064938" y="38286"/>
                  </a:lnTo>
                  <a:lnTo>
                    <a:pt x="1988831" y="0"/>
                  </a:lnTo>
                  <a:close/>
                </a:path>
                <a:path w="2065020" h="76200">
                  <a:moveTo>
                    <a:pt x="16" y="30054"/>
                  </a:moveTo>
                  <a:lnTo>
                    <a:pt x="0" y="36404"/>
                  </a:lnTo>
                  <a:lnTo>
                    <a:pt x="1988730" y="41275"/>
                  </a:lnTo>
                  <a:lnTo>
                    <a:pt x="1988745" y="34925"/>
                  </a:lnTo>
                  <a:lnTo>
                    <a:pt x="16" y="30054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467897" y="3824732"/>
            <a:ext cx="1193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" dirty="0">
                <a:solidFill>
                  <a:srgbClr val="444949"/>
                </a:solidFill>
                <a:latin typeface="Calibri"/>
                <a:cs typeface="Calibri"/>
              </a:rPr>
              <a:t>Custom</a:t>
            </a:r>
            <a:r>
              <a:rPr sz="1800" b="1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AMI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4384606" y="4431283"/>
            <a:ext cx="1071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Create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AMI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04539" y="4187444"/>
            <a:ext cx="911225" cy="56515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12700" marR="5080">
              <a:lnSpc>
                <a:spcPts val="2090"/>
              </a:lnSpc>
              <a:spcBef>
                <a:spcPts val="225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Launch 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from</a:t>
            </a:r>
            <a:r>
              <a:rPr sz="1800" spc="-8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AMI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22719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-5" dirty="0"/>
              <a:t>r</a:t>
            </a:r>
            <a:r>
              <a:rPr spc="-34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10062210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3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drives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good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“limited”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If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1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you</a:t>
            </a:r>
            <a:r>
              <a:rPr sz="4125" u="sng" spc="7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4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need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5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a</a:t>
            </a:r>
            <a:r>
              <a:rPr sz="4125" u="sng" spc="8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high-performance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0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hardware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1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disk,</a:t>
            </a:r>
            <a:r>
              <a:rPr sz="4125" u="sng" spc="-262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use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345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EC2</a:t>
            </a:r>
            <a:r>
              <a:rPr sz="4125" u="sng" spc="6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284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Instance</a:t>
            </a:r>
            <a:r>
              <a:rPr sz="4125" u="sng" spc="60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 </a:t>
            </a:r>
            <a:r>
              <a:rPr sz="4125" u="sng" spc="-187" baseline="1010" dirty="0">
                <a:solidFill>
                  <a:srgbClr val="444949"/>
                </a:solidFill>
                <a:uFill>
                  <a:solidFill>
                    <a:srgbClr val="444949"/>
                  </a:solidFill>
                </a:uFill>
                <a:latin typeface="Microsoft Sans Serif"/>
                <a:cs typeface="Microsoft Sans Serif"/>
              </a:rPr>
              <a:t>Store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42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Better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I/O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their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they’re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stopped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(ephemeral)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Good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buffer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cache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scratch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temporary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content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os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Replication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responsibility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83952" y="362711"/>
            <a:ext cx="886968" cy="8869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5238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L</a:t>
            </a:r>
            <a:r>
              <a:rPr spc="-65" dirty="0"/>
              <a:t>o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-180" dirty="0"/>
              <a:t>l</a:t>
            </a:r>
            <a:r>
              <a:rPr spc="5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-5" dirty="0"/>
              <a:t>r</a:t>
            </a:r>
            <a:r>
              <a:rPr spc="-340" dirty="0"/>
              <a:t>e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3734062" y="1204479"/>
            <a:ext cx="4877435" cy="5067300"/>
            <a:chOff x="3734062" y="1204479"/>
            <a:chExt cx="4877435" cy="506730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34062" y="1223529"/>
              <a:ext cx="4769068" cy="50292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5181658" y="1223529"/>
              <a:ext cx="3410585" cy="5029200"/>
            </a:xfrm>
            <a:custGeom>
              <a:avLst/>
              <a:gdLst/>
              <a:ahLst/>
              <a:cxnLst/>
              <a:rect l="l" t="t" r="r" b="b"/>
              <a:pathLst>
                <a:path w="3410584" h="5029200">
                  <a:moveTo>
                    <a:pt x="0" y="0"/>
                  </a:moveTo>
                  <a:lnTo>
                    <a:pt x="3410465" y="0"/>
                  </a:lnTo>
                  <a:lnTo>
                    <a:pt x="3410465" y="5029200"/>
                  </a:lnTo>
                  <a:lnTo>
                    <a:pt x="0" y="5029200"/>
                  </a:lnTo>
                  <a:lnTo>
                    <a:pt x="0" y="0"/>
                  </a:lnTo>
                  <a:close/>
                </a:path>
              </a:pathLst>
            </a:custGeom>
            <a:ln w="38100">
              <a:solidFill>
                <a:srgbClr val="5091D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51547" y="874267"/>
            <a:ext cx="1410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Very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high</a:t>
            </a:r>
            <a:r>
              <a:rPr sz="18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IOPS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31622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0" dirty="0"/>
              <a:t>E</a:t>
            </a:r>
            <a:r>
              <a:rPr spc="-745" dirty="0"/>
              <a:t>F</a:t>
            </a:r>
            <a:r>
              <a:rPr spc="-875" dirty="0"/>
              <a:t>S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710" dirty="0"/>
              <a:t>E</a:t>
            </a:r>
            <a:r>
              <a:rPr spc="-250" dirty="0"/>
              <a:t>l</a:t>
            </a:r>
            <a:r>
              <a:rPr spc="-575" dirty="0"/>
              <a:t>a</a:t>
            </a:r>
            <a:r>
              <a:rPr spc="-345" dirty="0"/>
              <a:t>s</a:t>
            </a:r>
            <a:r>
              <a:rPr spc="-2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55" dirty="0"/>
              <a:t> </a:t>
            </a:r>
            <a:r>
              <a:rPr spc="-770" dirty="0"/>
              <a:t>F</a:t>
            </a:r>
            <a:r>
              <a:rPr spc="-185" dirty="0"/>
              <a:t>il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370" dirty="0"/>
              <a:t>y</a:t>
            </a:r>
            <a:r>
              <a:rPr spc="-345" dirty="0"/>
              <a:t>s</a:t>
            </a:r>
            <a:r>
              <a:rPr spc="-200" dirty="0"/>
              <a:t>t</a:t>
            </a:r>
            <a:r>
              <a:rPr spc="-305" dirty="0"/>
              <a:t>em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46483" y="1204468"/>
            <a:ext cx="11071225" cy="1564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Managed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NFS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(network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4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mounted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100s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1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34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4125" spc="-17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4125" spc="10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Highly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available,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scalable,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expensive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(3x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gp2),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pay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per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use,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planning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0400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ts val="2125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us-east-1a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1779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ts val="2125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32519" y="3012122"/>
            <a:ext cx="1463040" cy="1259840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350">
              <a:latin typeface="Times New Roman"/>
              <a:cs typeface="Times New Roman"/>
            </a:endParaRPr>
          </a:p>
          <a:p>
            <a:pPr algn="ctr">
              <a:lnSpc>
                <a:spcPts val="2125"/>
              </a:lnSpc>
              <a:spcBef>
                <a:spcPts val="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2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us-east-1c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4050" y="5078412"/>
            <a:ext cx="8277859" cy="886460"/>
            <a:chOff x="1924050" y="5078412"/>
            <a:chExt cx="8277859" cy="886460"/>
          </a:xfrm>
        </p:grpSpPr>
        <p:sp>
          <p:nvSpPr>
            <p:cNvPr id="9" name="object 9"/>
            <p:cNvSpPr/>
            <p:nvPr/>
          </p:nvSpPr>
          <p:spPr>
            <a:xfrm>
              <a:off x="1930400" y="5084762"/>
              <a:ext cx="8265159" cy="873760"/>
            </a:xfrm>
            <a:custGeom>
              <a:avLst/>
              <a:gdLst/>
              <a:ahLst/>
              <a:cxnLst/>
              <a:rect l="l" t="t" r="r" b="b"/>
              <a:pathLst>
                <a:path w="8265159" h="873760">
                  <a:moveTo>
                    <a:pt x="8265159" y="0"/>
                  </a:moveTo>
                  <a:lnTo>
                    <a:pt x="0" y="0"/>
                  </a:lnTo>
                  <a:lnTo>
                    <a:pt x="0" y="873760"/>
                  </a:lnTo>
                  <a:lnTo>
                    <a:pt x="8265159" y="873760"/>
                  </a:lnTo>
                  <a:lnTo>
                    <a:pt x="8265159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930400" y="5084762"/>
              <a:ext cx="8265159" cy="873760"/>
            </a:xfrm>
            <a:custGeom>
              <a:avLst/>
              <a:gdLst/>
              <a:ahLst/>
              <a:cxnLst/>
              <a:rect l="l" t="t" r="r" b="b"/>
              <a:pathLst>
                <a:path w="8265159" h="873760">
                  <a:moveTo>
                    <a:pt x="0" y="0"/>
                  </a:moveTo>
                  <a:lnTo>
                    <a:pt x="8265160" y="0"/>
                  </a:lnTo>
                  <a:lnTo>
                    <a:pt x="8265160" y="873760"/>
                  </a:lnTo>
                  <a:lnTo>
                    <a:pt x="0" y="87376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5904261" y="5357876"/>
            <a:ext cx="3308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0" dirty="0">
                <a:solidFill>
                  <a:srgbClr val="FFFFFF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24050" y="4271962"/>
            <a:ext cx="8277859" cy="819150"/>
            <a:chOff x="1924050" y="4271962"/>
            <a:chExt cx="8277859" cy="819150"/>
          </a:xfrm>
        </p:grpSpPr>
        <p:sp>
          <p:nvSpPr>
            <p:cNvPr id="13" name="object 13"/>
            <p:cNvSpPr/>
            <p:nvPr/>
          </p:nvSpPr>
          <p:spPr>
            <a:xfrm>
              <a:off x="1930400" y="4271962"/>
              <a:ext cx="8265159" cy="812800"/>
            </a:xfrm>
            <a:custGeom>
              <a:avLst/>
              <a:gdLst/>
              <a:ahLst/>
              <a:cxnLst/>
              <a:rect l="l" t="t" r="r" b="b"/>
              <a:pathLst>
                <a:path w="8265159" h="812800">
                  <a:moveTo>
                    <a:pt x="708660" y="76200"/>
                  </a:moveTo>
                  <a:lnTo>
                    <a:pt x="702310" y="63500"/>
                  </a:lnTo>
                  <a:lnTo>
                    <a:pt x="670560" y="0"/>
                  </a:lnTo>
                  <a:lnTo>
                    <a:pt x="632460" y="76200"/>
                  </a:lnTo>
                  <a:lnTo>
                    <a:pt x="667385" y="76200"/>
                  </a:lnTo>
                  <a:lnTo>
                    <a:pt x="667385" y="350520"/>
                  </a:lnTo>
                  <a:lnTo>
                    <a:pt x="632460" y="350520"/>
                  </a:lnTo>
                  <a:lnTo>
                    <a:pt x="670560" y="426720"/>
                  </a:lnTo>
                  <a:lnTo>
                    <a:pt x="702310" y="363220"/>
                  </a:lnTo>
                  <a:lnTo>
                    <a:pt x="708660" y="350520"/>
                  </a:lnTo>
                  <a:lnTo>
                    <a:pt x="673735" y="350520"/>
                  </a:lnTo>
                  <a:lnTo>
                    <a:pt x="673735" y="76200"/>
                  </a:lnTo>
                  <a:lnTo>
                    <a:pt x="708660" y="76200"/>
                  </a:lnTo>
                  <a:close/>
                </a:path>
                <a:path w="8265159" h="812800">
                  <a:moveTo>
                    <a:pt x="4193540" y="76200"/>
                  </a:moveTo>
                  <a:lnTo>
                    <a:pt x="4187190" y="63500"/>
                  </a:lnTo>
                  <a:lnTo>
                    <a:pt x="4155440" y="0"/>
                  </a:lnTo>
                  <a:lnTo>
                    <a:pt x="4117340" y="76200"/>
                  </a:lnTo>
                  <a:lnTo>
                    <a:pt x="4152265" y="76200"/>
                  </a:lnTo>
                  <a:lnTo>
                    <a:pt x="4152265" y="350520"/>
                  </a:lnTo>
                  <a:lnTo>
                    <a:pt x="4117340" y="350520"/>
                  </a:lnTo>
                  <a:lnTo>
                    <a:pt x="4155440" y="426720"/>
                  </a:lnTo>
                  <a:lnTo>
                    <a:pt x="4187190" y="363220"/>
                  </a:lnTo>
                  <a:lnTo>
                    <a:pt x="4193540" y="350520"/>
                  </a:lnTo>
                  <a:lnTo>
                    <a:pt x="4158615" y="350520"/>
                  </a:lnTo>
                  <a:lnTo>
                    <a:pt x="4158615" y="76200"/>
                  </a:lnTo>
                  <a:lnTo>
                    <a:pt x="4193540" y="76200"/>
                  </a:lnTo>
                  <a:close/>
                </a:path>
                <a:path w="8265159" h="812800">
                  <a:moveTo>
                    <a:pt x="7556500" y="76200"/>
                  </a:moveTo>
                  <a:lnTo>
                    <a:pt x="7550150" y="63500"/>
                  </a:lnTo>
                  <a:lnTo>
                    <a:pt x="7518400" y="0"/>
                  </a:lnTo>
                  <a:lnTo>
                    <a:pt x="7480300" y="76200"/>
                  </a:lnTo>
                  <a:lnTo>
                    <a:pt x="7515225" y="76200"/>
                  </a:lnTo>
                  <a:lnTo>
                    <a:pt x="7515225" y="350520"/>
                  </a:lnTo>
                  <a:lnTo>
                    <a:pt x="7480300" y="350520"/>
                  </a:lnTo>
                  <a:lnTo>
                    <a:pt x="7518400" y="426720"/>
                  </a:lnTo>
                  <a:lnTo>
                    <a:pt x="7550150" y="363220"/>
                  </a:lnTo>
                  <a:lnTo>
                    <a:pt x="7556500" y="350520"/>
                  </a:lnTo>
                  <a:lnTo>
                    <a:pt x="7521575" y="350520"/>
                  </a:lnTo>
                  <a:lnTo>
                    <a:pt x="7521575" y="76200"/>
                  </a:lnTo>
                  <a:lnTo>
                    <a:pt x="7556500" y="76200"/>
                  </a:lnTo>
                  <a:close/>
                </a:path>
                <a:path w="8265159" h="812800">
                  <a:moveTo>
                    <a:pt x="8265160" y="431495"/>
                  </a:moveTo>
                  <a:lnTo>
                    <a:pt x="0" y="431495"/>
                  </a:lnTo>
                  <a:lnTo>
                    <a:pt x="0" y="812800"/>
                  </a:lnTo>
                  <a:lnTo>
                    <a:pt x="8265160" y="812800"/>
                  </a:lnTo>
                  <a:lnTo>
                    <a:pt x="8265160" y="431495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930400" y="4703446"/>
              <a:ext cx="8265159" cy="381635"/>
            </a:xfrm>
            <a:custGeom>
              <a:avLst/>
              <a:gdLst/>
              <a:ahLst/>
              <a:cxnLst/>
              <a:rect l="l" t="t" r="r" b="b"/>
              <a:pathLst>
                <a:path w="8265159" h="381635">
                  <a:moveTo>
                    <a:pt x="0" y="0"/>
                  </a:moveTo>
                  <a:lnTo>
                    <a:pt x="8265160" y="0"/>
                  </a:lnTo>
                  <a:lnTo>
                    <a:pt x="8265160" y="381317"/>
                  </a:lnTo>
                  <a:lnTo>
                    <a:pt x="0" y="381317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2F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1930400" y="4703446"/>
            <a:ext cx="8265159" cy="381635"/>
          </a:xfrm>
          <a:prstGeom prst="rect">
            <a:avLst/>
          </a:prstGeom>
          <a:solidFill>
            <a:srgbClr val="444949"/>
          </a:solidFill>
          <a:ln w="12700">
            <a:solidFill>
              <a:srgbClr val="2F3333"/>
            </a:solidFill>
          </a:ln>
        </p:spPr>
        <p:txBody>
          <a:bodyPr vert="horz" wrap="square" lIns="0" tIns="419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3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Security</a:t>
            </a:r>
            <a:r>
              <a:rPr sz="18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Group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1300" y="242904"/>
            <a:ext cx="952500" cy="952500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38823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85" dirty="0"/>
              <a:t>E</a:t>
            </a:r>
            <a:r>
              <a:rPr spc="-690" dirty="0"/>
              <a:t>B</a:t>
            </a:r>
            <a:r>
              <a:rPr spc="-875" dirty="0"/>
              <a:t>S</a:t>
            </a:r>
            <a:r>
              <a:rPr spc="50" dirty="0"/>
              <a:t> </a:t>
            </a:r>
            <a:r>
              <a:rPr spc="-330" dirty="0"/>
              <a:t>v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800" dirty="0"/>
              <a:t>E</a:t>
            </a:r>
            <a:r>
              <a:rPr spc="-745" dirty="0"/>
              <a:t>F</a:t>
            </a:r>
            <a:r>
              <a:rPr spc="-875" dirty="0"/>
              <a:t>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1868423" y="1959864"/>
            <a:ext cx="2868295" cy="3670300"/>
            <a:chOff x="1868423" y="1959864"/>
            <a:chExt cx="2868295" cy="367030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11095" y="3392424"/>
              <a:ext cx="795528" cy="795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423" y="1959864"/>
              <a:ext cx="880872" cy="88087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271571" y="2839661"/>
              <a:ext cx="76200" cy="555625"/>
            </a:xfrm>
            <a:custGeom>
              <a:avLst/>
              <a:gdLst/>
              <a:ahLst/>
              <a:cxnLst/>
              <a:rect l="l" t="t" r="r" b="b"/>
              <a:pathLst>
                <a:path w="76200" h="555625">
                  <a:moveTo>
                    <a:pt x="34926" y="479378"/>
                  </a:moveTo>
                  <a:lnTo>
                    <a:pt x="1" y="479378"/>
                  </a:lnTo>
                  <a:lnTo>
                    <a:pt x="38101" y="555578"/>
                  </a:lnTo>
                  <a:lnTo>
                    <a:pt x="69851" y="492078"/>
                  </a:lnTo>
                  <a:lnTo>
                    <a:pt x="34926" y="492078"/>
                  </a:lnTo>
                  <a:lnTo>
                    <a:pt x="34926" y="479378"/>
                  </a:lnTo>
                  <a:close/>
                </a:path>
                <a:path w="76200" h="555625">
                  <a:moveTo>
                    <a:pt x="41275" y="63498"/>
                  </a:moveTo>
                  <a:lnTo>
                    <a:pt x="34925" y="63500"/>
                  </a:lnTo>
                  <a:lnTo>
                    <a:pt x="34926" y="492078"/>
                  </a:lnTo>
                  <a:lnTo>
                    <a:pt x="41276" y="492078"/>
                  </a:lnTo>
                  <a:lnTo>
                    <a:pt x="41275" y="63498"/>
                  </a:lnTo>
                  <a:close/>
                </a:path>
                <a:path w="76200" h="555625">
                  <a:moveTo>
                    <a:pt x="76201" y="479378"/>
                  </a:moveTo>
                  <a:lnTo>
                    <a:pt x="41276" y="479378"/>
                  </a:lnTo>
                  <a:lnTo>
                    <a:pt x="41276" y="492078"/>
                  </a:lnTo>
                  <a:lnTo>
                    <a:pt x="69851" y="492078"/>
                  </a:lnTo>
                  <a:lnTo>
                    <a:pt x="76201" y="479378"/>
                  </a:lnTo>
                  <a:close/>
                </a:path>
                <a:path w="76200" h="555625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49" y="63498"/>
                  </a:lnTo>
                  <a:lnTo>
                    <a:pt x="38100" y="0"/>
                  </a:lnTo>
                  <a:close/>
                </a:path>
                <a:path w="76200" h="555625">
                  <a:moveTo>
                    <a:pt x="69849" y="63498"/>
                  </a:moveTo>
                  <a:lnTo>
                    <a:pt x="41275" y="63498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49" y="63498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77311" y="4742688"/>
              <a:ext cx="886967" cy="8869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306497" y="4187314"/>
              <a:ext cx="571500" cy="1036319"/>
            </a:xfrm>
            <a:custGeom>
              <a:avLst/>
              <a:gdLst/>
              <a:ahLst/>
              <a:cxnLst/>
              <a:rect l="l" t="t" r="r" b="b"/>
              <a:pathLst>
                <a:path w="571500" h="1036320">
                  <a:moveTo>
                    <a:pt x="635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6350" y="25400"/>
                  </a:lnTo>
                  <a:lnTo>
                    <a:pt x="6350" y="0"/>
                  </a:lnTo>
                  <a:close/>
                </a:path>
                <a:path w="571500" h="1036320">
                  <a:moveTo>
                    <a:pt x="6350" y="44450"/>
                  </a:moveTo>
                  <a:lnTo>
                    <a:pt x="0" y="44450"/>
                  </a:lnTo>
                  <a:lnTo>
                    <a:pt x="0" y="69850"/>
                  </a:lnTo>
                  <a:lnTo>
                    <a:pt x="6350" y="69850"/>
                  </a:lnTo>
                  <a:lnTo>
                    <a:pt x="6350" y="44450"/>
                  </a:lnTo>
                  <a:close/>
                </a:path>
                <a:path w="571500" h="1036320">
                  <a:moveTo>
                    <a:pt x="6350" y="88900"/>
                  </a:moveTo>
                  <a:lnTo>
                    <a:pt x="0" y="88900"/>
                  </a:lnTo>
                  <a:lnTo>
                    <a:pt x="0" y="114300"/>
                  </a:lnTo>
                  <a:lnTo>
                    <a:pt x="6350" y="114300"/>
                  </a:lnTo>
                  <a:lnTo>
                    <a:pt x="6350" y="88900"/>
                  </a:lnTo>
                  <a:close/>
                </a:path>
                <a:path w="571500" h="1036320">
                  <a:moveTo>
                    <a:pt x="6350" y="133350"/>
                  </a:moveTo>
                  <a:lnTo>
                    <a:pt x="0" y="133350"/>
                  </a:lnTo>
                  <a:lnTo>
                    <a:pt x="0" y="158750"/>
                  </a:lnTo>
                  <a:lnTo>
                    <a:pt x="6350" y="158750"/>
                  </a:lnTo>
                  <a:lnTo>
                    <a:pt x="6350" y="133350"/>
                  </a:lnTo>
                  <a:close/>
                </a:path>
                <a:path w="571500" h="1036320">
                  <a:moveTo>
                    <a:pt x="6350" y="177800"/>
                  </a:moveTo>
                  <a:lnTo>
                    <a:pt x="0" y="177800"/>
                  </a:lnTo>
                  <a:lnTo>
                    <a:pt x="0" y="203200"/>
                  </a:lnTo>
                  <a:lnTo>
                    <a:pt x="6350" y="203200"/>
                  </a:lnTo>
                  <a:lnTo>
                    <a:pt x="6350" y="177800"/>
                  </a:lnTo>
                  <a:close/>
                </a:path>
                <a:path w="571500" h="1036320">
                  <a:moveTo>
                    <a:pt x="6350" y="222250"/>
                  </a:moveTo>
                  <a:lnTo>
                    <a:pt x="0" y="222250"/>
                  </a:lnTo>
                  <a:lnTo>
                    <a:pt x="0" y="247650"/>
                  </a:lnTo>
                  <a:lnTo>
                    <a:pt x="6350" y="247650"/>
                  </a:lnTo>
                  <a:lnTo>
                    <a:pt x="6350" y="222250"/>
                  </a:lnTo>
                  <a:close/>
                </a:path>
                <a:path w="571500" h="1036320">
                  <a:moveTo>
                    <a:pt x="6350" y="266700"/>
                  </a:moveTo>
                  <a:lnTo>
                    <a:pt x="0" y="266700"/>
                  </a:lnTo>
                  <a:lnTo>
                    <a:pt x="0" y="292100"/>
                  </a:lnTo>
                  <a:lnTo>
                    <a:pt x="6350" y="292100"/>
                  </a:lnTo>
                  <a:lnTo>
                    <a:pt x="6350" y="266700"/>
                  </a:lnTo>
                  <a:close/>
                </a:path>
                <a:path w="571500" h="1036320">
                  <a:moveTo>
                    <a:pt x="6350" y="311150"/>
                  </a:moveTo>
                  <a:lnTo>
                    <a:pt x="0" y="311150"/>
                  </a:lnTo>
                  <a:lnTo>
                    <a:pt x="0" y="336550"/>
                  </a:lnTo>
                  <a:lnTo>
                    <a:pt x="6350" y="336550"/>
                  </a:lnTo>
                  <a:lnTo>
                    <a:pt x="6350" y="311150"/>
                  </a:lnTo>
                  <a:close/>
                </a:path>
                <a:path w="571500" h="1036320">
                  <a:moveTo>
                    <a:pt x="6350" y="355600"/>
                  </a:moveTo>
                  <a:lnTo>
                    <a:pt x="0" y="355600"/>
                  </a:lnTo>
                  <a:lnTo>
                    <a:pt x="0" y="381000"/>
                  </a:lnTo>
                  <a:lnTo>
                    <a:pt x="6350" y="381000"/>
                  </a:lnTo>
                  <a:lnTo>
                    <a:pt x="6350" y="355600"/>
                  </a:lnTo>
                  <a:close/>
                </a:path>
                <a:path w="571500" h="1036320">
                  <a:moveTo>
                    <a:pt x="6350" y="400050"/>
                  </a:moveTo>
                  <a:lnTo>
                    <a:pt x="0" y="400050"/>
                  </a:lnTo>
                  <a:lnTo>
                    <a:pt x="0" y="425450"/>
                  </a:lnTo>
                  <a:lnTo>
                    <a:pt x="6350" y="425450"/>
                  </a:lnTo>
                  <a:lnTo>
                    <a:pt x="6350" y="400050"/>
                  </a:lnTo>
                  <a:close/>
                </a:path>
                <a:path w="571500" h="1036320">
                  <a:moveTo>
                    <a:pt x="6350" y="444500"/>
                  </a:moveTo>
                  <a:lnTo>
                    <a:pt x="0" y="444500"/>
                  </a:lnTo>
                  <a:lnTo>
                    <a:pt x="0" y="469900"/>
                  </a:lnTo>
                  <a:lnTo>
                    <a:pt x="6350" y="469900"/>
                  </a:lnTo>
                  <a:lnTo>
                    <a:pt x="6350" y="444500"/>
                  </a:lnTo>
                  <a:close/>
                </a:path>
                <a:path w="571500" h="1036320">
                  <a:moveTo>
                    <a:pt x="6350" y="488950"/>
                  </a:moveTo>
                  <a:lnTo>
                    <a:pt x="0" y="488950"/>
                  </a:lnTo>
                  <a:lnTo>
                    <a:pt x="0" y="514350"/>
                  </a:lnTo>
                  <a:lnTo>
                    <a:pt x="6350" y="514350"/>
                  </a:lnTo>
                  <a:lnTo>
                    <a:pt x="6350" y="488950"/>
                  </a:lnTo>
                  <a:close/>
                </a:path>
                <a:path w="571500" h="1036320">
                  <a:moveTo>
                    <a:pt x="6350" y="533400"/>
                  </a:moveTo>
                  <a:lnTo>
                    <a:pt x="0" y="533400"/>
                  </a:lnTo>
                  <a:lnTo>
                    <a:pt x="0" y="558800"/>
                  </a:lnTo>
                  <a:lnTo>
                    <a:pt x="6350" y="558800"/>
                  </a:lnTo>
                  <a:lnTo>
                    <a:pt x="6350" y="533400"/>
                  </a:lnTo>
                  <a:close/>
                </a:path>
                <a:path w="571500" h="1036320">
                  <a:moveTo>
                    <a:pt x="6350" y="577850"/>
                  </a:moveTo>
                  <a:lnTo>
                    <a:pt x="0" y="577850"/>
                  </a:lnTo>
                  <a:lnTo>
                    <a:pt x="0" y="603250"/>
                  </a:lnTo>
                  <a:lnTo>
                    <a:pt x="6350" y="603250"/>
                  </a:lnTo>
                  <a:lnTo>
                    <a:pt x="6350" y="577850"/>
                  </a:lnTo>
                  <a:close/>
                </a:path>
                <a:path w="571500" h="1036320">
                  <a:moveTo>
                    <a:pt x="6350" y="622300"/>
                  </a:moveTo>
                  <a:lnTo>
                    <a:pt x="0" y="622300"/>
                  </a:lnTo>
                  <a:lnTo>
                    <a:pt x="0" y="647700"/>
                  </a:lnTo>
                  <a:lnTo>
                    <a:pt x="6350" y="647700"/>
                  </a:lnTo>
                  <a:lnTo>
                    <a:pt x="6350" y="622300"/>
                  </a:lnTo>
                  <a:close/>
                </a:path>
                <a:path w="571500" h="1036320">
                  <a:moveTo>
                    <a:pt x="6350" y="666750"/>
                  </a:moveTo>
                  <a:lnTo>
                    <a:pt x="0" y="666750"/>
                  </a:lnTo>
                  <a:lnTo>
                    <a:pt x="0" y="692150"/>
                  </a:lnTo>
                  <a:lnTo>
                    <a:pt x="6350" y="692150"/>
                  </a:lnTo>
                  <a:lnTo>
                    <a:pt x="6350" y="666750"/>
                  </a:lnTo>
                  <a:close/>
                </a:path>
                <a:path w="571500" h="1036320">
                  <a:moveTo>
                    <a:pt x="6350" y="711200"/>
                  </a:moveTo>
                  <a:lnTo>
                    <a:pt x="0" y="711200"/>
                  </a:lnTo>
                  <a:lnTo>
                    <a:pt x="0" y="736600"/>
                  </a:lnTo>
                  <a:lnTo>
                    <a:pt x="6350" y="736600"/>
                  </a:lnTo>
                  <a:lnTo>
                    <a:pt x="6350" y="711200"/>
                  </a:lnTo>
                  <a:close/>
                </a:path>
                <a:path w="571500" h="1036320">
                  <a:moveTo>
                    <a:pt x="6350" y="755650"/>
                  </a:moveTo>
                  <a:lnTo>
                    <a:pt x="0" y="755650"/>
                  </a:lnTo>
                  <a:lnTo>
                    <a:pt x="0" y="781050"/>
                  </a:lnTo>
                  <a:lnTo>
                    <a:pt x="6350" y="781050"/>
                  </a:lnTo>
                  <a:lnTo>
                    <a:pt x="6350" y="755650"/>
                  </a:lnTo>
                  <a:close/>
                </a:path>
                <a:path w="571500" h="1036320">
                  <a:moveTo>
                    <a:pt x="6350" y="800100"/>
                  </a:moveTo>
                  <a:lnTo>
                    <a:pt x="0" y="800100"/>
                  </a:lnTo>
                  <a:lnTo>
                    <a:pt x="0" y="825500"/>
                  </a:lnTo>
                  <a:lnTo>
                    <a:pt x="6350" y="825500"/>
                  </a:lnTo>
                  <a:lnTo>
                    <a:pt x="6350" y="800100"/>
                  </a:lnTo>
                  <a:close/>
                </a:path>
                <a:path w="571500" h="1036320">
                  <a:moveTo>
                    <a:pt x="6350" y="844550"/>
                  </a:moveTo>
                  <a:lnTo>
                    <a:pt x="0" y="844550"/>
                  </a:lnTo>
                  <a:lnTo>
                    <a:pt x="0" y="869950"/>
                  </a:lnTo>
                  <a:lnTo>
                    <a:pt x="6350" y="869950"/>
                  </a:lnTo>
                  <a:lnTo>
                    <a:pt x="6350" y="844550"/>
                  </a:lnTo>
                  <a:close/>
                </a:path>
                <a:path w="571500" h="1036320">
                  <a:moveTo>
                    <a:pt x="6350" y="889000"/>
                  </a:moveTo>
                  <a:lnTo>
                    <a:pt x="0" y="889000"/>
                  </a:lnTo>
                  <a:lnTo>
                    <a:pt x="0" y="914400"/>
                  </a:lnTo>
                  <a:lnTo>
                    <a:pt x="6350" y="914400"/>
                  </a:lnTo>
                  <a:lnTo>
                    <a:pt x="6350" y="889000"/>
                  </a:lnTo>
                  <a:close/>
                </a:path>
                <a:path w="571500" h="1036320">
                  <a:moveTo>
                    <a:pt x="6350" y="933450"/>
                  </a:moveTo>
                  <a:lnTo>
                    <a:pt x="0" y="933450"/>
                  </a:lnTo>
                  <a:lnTo>
                    <a:pt x="0" y="958850"/>
                  </a:lnTo>
                  <a:lnTo>
                    <a:pt x="6350" y="958850"/>
                  </a:lnTo>
                  <a:lnTo>
                    <a:pt x="6350" y="933450"/>
                  </a:lnTo>
                  <a:close/>
                </a:path>
                <a:path w="571500" h="1036320">
                  <a:moveTo>
                    <a:pt x="6350" y="977900"/>
                  </a:moveTo>
                  <a:lnTo>
                    <a:pt x="0" y="977900"/>
                  </a:lnTo>
                  <a:lnTo>
                    <a:pt x="0" y="1001109"/>
                  </a:lnTo>
                  <a:lnTo>
                    <a:pt x="8540" y="1001109"/>
                  </a:lnTo>
                  <a:lnTo>
                    <a:pt x="8540" y="997934"/>
                  </a:lnTo>
                  <a:lnTo>
                    <a:pt x="6350" y="997934"/>
                  </a:lnTo>
                  <a:lnTo>
                    <a:pt x="3175" y="994759"/>
                  </a:lnTo>
                  <a:lnTo>
                    <a:pt x="6350" y="994759"/>
                  </a:lnTo>
                  <a:lnTo>
                    <a:pt x="6350" y="977900"/>
                  </a:lnTo>
                  <a:close/>
                </a:path>
                <a:path w="571500" h="1036320">
                  <a:moveTo>
                    <a:pt x="6350" y="994759"/>
                  </a:moveTo>
                  <a:lnTo>
                    <a:pt x="3175" y="994759"/>
                  </a:lnTo>
                  <a:lnTo>
                    <a:pt x="6350" y="997934"/>
                  </a:lnTo>
                  <a:lnTo>
                    <a:pt x="6350" y="994759"/>
                  </a:lnTo>
                  <a:close/>
                </a:path>
                <a:path w="571500" h="1036320">
                  <a:moveTo>
                    <a:pt x="8540" y="994759"/>
                  </a:moveTo>
                  <a:lnTo>
                    <a:pt x="6350" y="994759"/>
                  </a:lnTo>
                  <a:lnTo>
                    <a:pt x="6350" y="997934"/>
                  </a:lnTo>
                  <a:lnTo>
                    <a:pt x="8540" y="997934"/>
                  </a:lnTo>
                  <a:lnTo>
                    <a:pt x="8540" y="994759"/>
                  </a:lnTo>
                  <a:close/>
                </a:path>
                <a:path w="571500" h="1036320">
                  <a:moveTo>
                    <a:pt x="52990" y="994759"/>
                  </a:moveTo>
                  <a:lnTo>
                    <a:pt x="27590" y="994759"/>
                  </a:lnTo>
                  <a:lnTo>
                    <a:pt x="27590" y="1001109"/>
                  </a:lnTo>
                  <a:lnTo>
                    <a:pt x="52990" y="1001109"/>
                  </a:lnTo>
                  <a:lnTo>
                    <a:pt x="52990" y="994759"/>
                  </a:lnTo>
                  <a:close/>
                </a:path>
                <a:path w="571500" h="1036320">
                  <a:moveTo>
                    <a:pt x="97440" y="994759"/>
                  </a:moveTo>
                  <a:lnTo>
                    <a:pt x="72040" y="994759"/>
                  </a:lnTo>
                  <a:lnTo>
                    <a:pt x="72040" y="1001109"/>
                  </a:lnTo>
                  <a:lnTo>
                    <a:pt x="97440" y="1001109"/>
                  </a:lnTo>
                  <a:lnTo>
                    <a:pt x="97440" y="994759"/>
                  </a:lnTo>
                  <a:close/>
                </a:path>
                <a:path w="571500" h="1036320">
                  <a:moveTo>
                    <a:pt x="141890" y="994759"/>
                  </a:moveTo>
                  <a:lnTo>
                    <a:pt x="116490" y="994759"/>
                  </a:lnTo>
                  <a:lnTo>
                    <a:pt x="116490" y="1001109"/>
                  </a:lnTo>
                  <a:lnTo>
                    <a:pt x="141890" y="1001109"/>
                  </a:lnTo>
                  <a:lnTo>
                    <a:pt x="141890" y="994759"/>
                  </a:lnTo>
                  <a:close/>
                </a:path>
                <a:path w="571500" h="1036320">
                  <a:moveTo>
                    <a:pt x="186340" y="994759"/>
                  </a:moveTo>
                  <a:lnTo>
                    <a:pt x="160940" y="994759"/>
                  </a:lnTo>
                  <a:lnTo>
                    <a:pt x="160940" y="1001109"/>
                  </a:lnTo>
                  <a:lnTo>
                    <a:pt x="186340" y="1001109"/>
                  </a:lnTo>
                  <a:lnTo>
                    <a:pt x="186340" y="994759"/>
                  </a:lnTo>
                  <a:close/>
                </a:path>
                <a:path w="571500" h="1036320">
                  <a:moveTo>
                    <a:pt x="230790" y="994759"/>
                  </a:moveTo>
                  <a:lnTo>
                    <a:pt x="205390" y="994759"/>
                  </a:lnTo>
                  <a:lnTo>
                    <a:pt x="205390" y="1001109"/>
                  </a:lnTo>
                  <a:lnTo>
                    <a:pt x="230790" y="1001109"/>
                  </a:lnTo>
                  <a:lnTo>
                    <a:pt x="230790" y="994759"/>
                  </a:lnTo>
                  <a:close/>
                </a:path>
                <a:path w="571500" h="1036320">
                  <a:moveTo>
                    <a:pt x="275240" y="994759"/>
                  </a:moveTo>
                  <a:lnTo>
                    <a:pt x="249840" y="994759"/>
                  </a:lnTo>
                  <a:lnTo>
                    <a:pt x="249840" y="1001109"/>
                  </a:lnTo>
                  <a:lnTo>
                    <a:pt x="275240" y="1001109"/>
                  </a:lnTo>
                  <a:lnTo>
                    <a:pt x="275240" y="994759"/>
                  </a:lnTo>
                  <a:close/>
                </a:path>
                <a:path w="571500" h="1036320">
                  <a:moveTo>
                    <a:pt x="319690" y="994759"/>
                  </a:moveTo>
                  <a:lnTo>
                    <a:pt x="294290" y="994759"/>
                  </a:lnTo>
                  <a:lnTo>
                    <a:pt x="294290" y="1001109"/>
                  </a:lnTo>
                  <a:lnTo>
                    <a:pt x="319690" y="1001109"/>
                  </a:lnTo>
                  <a:lnTo>
                    <a:pt x="319690" y="994759"/>
                  </a:lnTo>
                  <a:close/>
                </a:path>
                <a:path w="571500" h="1036320">
                  <a:moveTo>
                    <a:pt x="364140" y="994759"/>
                  </a:moveTo>
                  <a:lnTo>
                    <a:pt x="338740" y="994759"/>
                  </a:lnTo>
                  <a:lnTo>
                    <a:pt x="338740" y="1001109"/>
                  </a:lnTo>
                  <a:lnTo>
                    <a:pt x="364140" y="1001109"/>
                  </a:lnTo>
                  <a:lnTo>
                    <a:pt x="364140" y="994759"/>
                  </a:lnTo>
                  <a:close/>
                </a:path>
                <a:path w="571500" h="1036320">
                  <a:moveTo>
                    <a:pt x="408590" y="994759"/>
                  </a:moveTo>
                  <a:lnTo>
                    <a:pt x="383190" y="994759"/>
                  </a:lnTo>
                  <a:lnTo>
                    <a:pt x="383190" y="1001109"/>
                  </a:lnTo>
                  <a:lnTo>
                    <a:pt x="408590" y="1001109"/>
                  </a:lnTo>
                  <a:lnTo>
                    <a:pt x="408590" y="994759"/>
                  </a:lnTo>
                  <a:close/>
                </a:path>
                <a:path w="571500" h="1036320">
                  <a:moveTo>
                    <a:pt x="453040" y="994759"/>
                  </a:moveTo>
                  <a:lnTo>
                    <a:pt x="427640" y="994759"/>
                  </a:lnTo>
                  <a:lnTo>
                    <a:pt x="427640" y="1001109"/>
                  </a:lnTo>
                  <a:lnTo>
                    <a:pt x="453040" y="1001109"/>
                  </a:lnTo>
                  <a:lnTo>
                    <a:pt x="453040" y="994759"/>
                  </a:lnTo>
                  <a:close/>
                </a:path>
                <a:path w="571500" h="1036320">
                  <a:moveTo>
                    <a:pt x="494891" y="959834"/>
                  </a:moveTo>
                  <a:lnTo>
                    <a:pt x="494891" y="1036034"/>
                  </a:lnTo>
                  <a:lnTo>
                    <a:pt x="564741" y="1001109"/>
                  </a:lnTo>
                  <a:lnTo>
                    <a:pt x="497490" y="1001109"/>
                  </a:lnTo>
                  <a:lnTo>
                    <a:pt x="497490" y="994759"/>
                  </a:lnTo>
                  <a:lnTo>
                    <a:pt x="564741" y="994759"/>
                  </a:lnTo>
                  <a:lnTo>
                    <a:pt x="494891" y="959834"/>
                  </a:lnTo>
                  <a:close/>
                </a:path>
                <a:path w="571500" h="1036320">
                  <a:moveTo>
                    <a:pt x="494891" y="994759"/>
                  </a:moveTo>
                  <a:lnTo>
                    <a:pt x="472090" y="994759"/>
                  </a:lnTo>
                  <a:lnTo>
                    <a:pt x="472090" y="1001109"/>
                  </a:lnTo>
                  <a:lnTo>
                    <a:pt x="494891" y="1001109"/>
                  </a:lnTo>
                  <a:lnTo>
                    <a:pt x="494891" y="994759"/>
                  </a:lnTo>
                  <a:close/>
                </a:path>
                <a:path w="571500" h="1036320">
                  <a:moveTo>
                    <a:pt x="564741" y="994759"/>
                  </a:moveTo>
                  <a:lnTo>
                    <a:pt x="497490" y="994759"/>
                  </a:lnTo>
                  <a:lnTo>
                    <a:pt x="497490" y="1001109"/>
                  </a:lnTo>
                  <a:lnTo>
                    <a:pt x="564741" y="1001109"/>
                  </a:lnTo>
                  <a:lnTo>
                    <a:pt x="571091" y="997934"/>
                  </a:lnTo>
                  <a:lnTo>
                    <a:pt x="564741" y="994759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41063" y="3340608"/>
              <a:ext cx="795527" cy="79552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762298" y="4135247"/>
              <a:ext cx="614680" cy="1053465"/>
            </a:xfrm>
            <a:custGeom>
              <a:avLst/>
              <a:gdLst/>
              <a:ahLst/>
              <a:cxnLst/>
              <a:rect l="l" t="t" r="r" b="b"/>
              <a:pathLst>
                <a:path w="614679" h="1053464">
                  <a:moveTo>
                    <a:pt x="25400" y="1046826"/>
                  </a:moveTo>
                  <a:lnTo>
                    <a:pt x="0" y="1046826"/>
                  </a:lnTo>
                  <a:lnTo>
                    <a:pt x="0" y="1053176"/>
                  </a:lnTo>
                  <a:lnTo>
                    <a:pt x="25400" y="1053176"/>
                  </a:lnTo>
                  <a:lnTo>
                    <a:pt x="25400" y="1046826"/>
                  </a:lnTo>
                  <a:close/>
                </a:path>
                <a:path w="614679" h="1053464">
                  <a:moveTo>
                    <a:pt x="69850" y="1046826"/>
                  </a:moveTo>
                  <a:lnTo>
                    <a:pt x="44450" y="1046826"/>
                  </a:lnTo>
                  <a:lnTo>
                    <a:pt x="44450" y="1053176"/>
                  </a:lnTo>
                  <a:lnTo>
                    <a:pt x="69850" y="1053176"/>
                  </a:lnTo>
                  <a:lnTo>
                    <a:pt x="69850" y="1046826"/>
                  </a:lnTo>
                  <a:close/>
                </a:path>
                <a:path w="614679" h="1053464">
                  <a:moveTo>
                    <a:pt x="114300" y="1046826"/>
                  </a:moveTo>
                  <a:lnTo>
                    <a:pt x="88900" y="1046826"/>
                  </a:lnTo>
                  <a:lnTo>
                    <a:pt x="88900" y="1053176"/>
                  </a:lnTo>
                  <a:lnTo>
                    <a:pt x="114300" y="1053176"/>
                  </a:lnTo>
                  <a:lnTo>
                    <a:pt x="114300" y="1046826"/>
                  </a:lnTo>
                  <a:close/>
                </a:path>
                <a:path w="614679" h="1053464">
                  <a:moveTo>
                    <a:pt x="158750" y="1046826"/>
                  </a:moveTo>
                  <a:lnTo>
                    <a:pt x="133350" y="1046826"/>
                  </a:lnTo>
                  <a:lnTo>
                    <a:pt x="133350" y="1053176"/>
                  </a:lnTo>
                  <a:lnTo>
                    <a:pt x="158750" y="1053176"/>
                  </a:lnTo>
                  <a:lnTo>
                    <a:pt x="158750" y="1046826"/>
                  </a:lnTo>
                  <a:close/>
                </a:path>
                <a:path w="614679" h="1053464">
                  <a:moveTo>
                    <a:pt x="203200" y="1046826"/>
                  </a:moveTo>
                  <a:lnTo>
                    <a:pt x="177800" y="1046826"/>
                  </a:lnTo>
                  <a:lnTo>
                    <a:pt x="177800" y="1053176"/>
                  </a:lnTo>
                  <a:lnTo>
                    <a:pt x="203200" y="1053176"/>
                  </a:lnTo>
                  <a:lnTo>
                    <a:pt x="203200" y="1046826"/>
                  </a:lnTo>
                  <a:close/>
                </a:path>
                <a:path w="614679" h="1053464">
                  <a:moveTo>
                    <a:pt x="247650" y="1046826"/>
                  </a:moveTo>
                  <a:lnTo>
                    <a:pt x="222250" y="1046826"/>
                  </a:lnTo>
                  <a:lnTo>
                    <a:pt x="222250" y="1053176"/>
                  </a:lnTo>
                  <a:lnTo>
                    <a:pt x="247650" y="1053176"/>
                  </a:lnTo>
                  <a:lnTo>
                    <a:pt x="247650" y="1046826"/>
                  </a:lnTo>
                  <a:close/>
                </a:path>
                <a:path w="614679" h="1053464">
                  <a:moveTo>
                    <a:pt x="292100" y="1046826"/>
                  </a:moveTo>
                  <a:lnTo>
                    <a:pt x="266700" y="1046826"/>
                  </a:lnTo>
                  <a:lnTo>
                    <a:pt x="266700" y="1053176"/>
                  </a:lnTo>
                  <a:lnTo>
                    <a:pt x="292100" y="1053176"/>
                  </a:lnTo>
                  <a:lnTo>
                    <a:pt x="292100" y="1046826"/>
                  </a:lnTo>
                  <a:close/>
                </a:path>
                <a:path w="614679" h="1053464">
                  <a:moveTo>
                    <a:pt x="336550" y="1046826"/>
                  </a:moveTo>
                  <a:lnTo>
                    <a:pt x="311150" y="1046826"/>
                  </a:lnTo>
                  <a:lnTo>
                    <a:pt x="311150" y="1053176"/>
                  </a:lnTo>
                  <a:lnTo>
                    <a:pt x="336550" y="1053176"/>
                  </a:lnTo>
                  <a:lnTo>
                    <a:pt x="336550" y="1046826"/>
                  </a:lnTo>
                  <a:close/>
                </a:path>
                <a:path w="614679" h="1053464">
                  <a:moveTo>
                    <a:pt x="381000" y="1046826"/>
                  </a:moveTo>
                  <a:lnTo>
                    <a:pt x="355600" y="1046826"/>
                  </a:lnTo>
                  <a:lnTo>
                    <a:pt x="355600" y="1053176"/>
                  </a:lnTo>
                  <a:lnTo>
                    <a:pt x="381000" y="1053176"/>
                  </a:lnTo>
                  <a:lnTo>
                    <a:pt x="381000" y="1046826"/>
                  </a:lnTo>
                  <a:close/>
                </a:path>
                <a:path w="614679" h="1053464">
                  <a:moveTo>
                    <a:pt x="425450" y="1046826"/>
                  </a:moveTo>
                  <a:lnTo>
                    <a:pt x="400050" y="1046826"/>
                  </a:lnTo>
                  <a:lnTo>
                    <a:pt x="400050" y="1053176"/>
                  </a:lnTo>
                  <a:lnTo>
                    <a:pt x="425450" y="1053176"/>
                  </a:lnTo>
                  <a:lnTo>
                    <a:pt x="425450" y="1046826"/>
                  </a:lnTo>
                  <a:close/>
                </a:path>
                <a:path w="614679" h="1053464">
                  <a:moveTo>
                    <a:pt x="469900" y="1046826"/>
                  </a:moveTo>
                  <a:lnTo>
                    <a:pt x="444500" y="1046826"/>
                  </a:lnTo>
                  <a:lnTo>
                    <a:pt x="444500" y="1053176"/>
                  </a:lnTo>
                  <a:lnTo>
                    <a:pt x="469900" y="1053176"/>
                  </a:lnTo>
                  <a:lnTo>
                    <a:pt x="469900" y="1046826"/>
                  </a:lnTo>
                  <a:close/>
                </a:path>
                <a:path w="614679" h="1053464">
                  <a:moveTo>
                    <a:pt x="514350" y="1046826"/>
                  </a:moveTo>
                  <a:lnTo>
                    <a:pt x="488950" y="1046826"/>
                  </a:lnTo>
                  <a:lnTo>
                    <a:pt x="488950" y="1053176"/>
                  </a:lnTo>
                  <a:lnTo>
                    <a:pt x="514350" y="1053176"/>
                  </a:lnTo>
                  <a:lnTo>
                    <a:pt x="514350" y="1046826"/>
                  </a:lnTo>
                  <a:close/>
                </a:path>
                <a:path w="614679" h="1053464">
                  <a:moveTo>
                    <a:pt x="558800" y="1046826"/>
                  </a:moveTo>
                  <a:lnTo>
                    <a:pt x="533400" y="1046826"/>
                  </a:lnTo>
                  <a:lnTo>
                    <a:pt x="533400" y="1053176"/>
                  </a:lnTo>
                  <a:lnTo>
                    <a:pt x="558800" y="1053176"/>
                  </a:lnTo>
                  <a:lnTo>
                    <a:pt x="558800" y="1046826"/>
                  </a:lnTo>
                  <a:close/>
                </a:path>
                <a:path w="614679" h="1053464">
                  <a:moveTo>
                    <a:pt x="579659" y="1023236"/>
                  </a:moveTo>
                  <a:lnTo>
                    <a:pt x="573309" y="1023236"/>
                  </a:lnTo>
                  <a:lnTo>
                    <a:pt x="573309" y="1048636"/>
                  </a:lnTo>
                  <a:lnTo>
                    <a:pt x="579659" y="1048636"/>
                  </a:lnTo>
                  <a:lnTo>
                    <a:pt x="579659" y="1023236"/>
                  </a:lnTo>
                  <a:close/>
                </a:path>
                <a:path w="614679" h="1053464">
                  <a:moveTo>
                    <a:pt x="579659" y="978786"/>
                  </a:moveTo>
                  <a:lnTo>
                    <a:pt x="573309" y="978786"/>
                  </a:lnTo>
                  <a:lnTo>
                    <a:pt x="573309" y="1004186"/>
                  </a:lnTo>
                  <a:lnTo>
                    <a:pt x="579659" y="1004186"/>
                  </a:lnTo>
                  <a:lnTo>
                    <a:pt x="579659" y="978786"/>
                  </a:lnTo>
                  <a:close/>
                </a:path>
                <a:path w="614679" h="1053464">
                  <a:moveTo>
                    <a:pt x="579659" y="934336"/>
                  </a:moveTo>
                  <a:lnTo>
                    <a:pt x="573309" y="934336"/>
                  </a:lnTo>
                  <a:lnTo>
                    <a:pt x="573309" y="959736"/>
                  </a:lnTo>
                  <a:lnTo>
                    <a:pt x="579659" y="959736"/>
                  </a:lnTo>
                  <a:lnTo>
                    <a:pt x="579659" y="934336"/>
                  </a:lnTo>
                  <a:close/>
                </a:path>
                <a:path w="614679" h="1053464">
                  <a:moveTo>
                    <a:pt x="579659" y="889886"/>
                  </a:moveTo>
                  <a:lnTo>
                    <a:pt x="573309" y="889886"/>
                  </a:lnTo>
                  <a:lnTo>
                    <a:pt x="573309" y="915286"/>
                  </a:lnTo>
                  <a:lnTo>
                    <a:pt x="579659" y="915286"/>
                  </a:lnTo>
                  <a:lnTo>
                    <a:pt x="579659" y="889886"/>
                  </a:lnTo>
                  <a:close/>
                </a:path>
                <a:path w="614679" h="1053464">
                  <a:moveTo>
                    <a:pt x="579659" y="845436"/>
                  </a:moveTo>
                  <a:lnTo>
                    <a:pt x="573309" y="845436"/>
                  </a:lnTo>
                  <a:lnTo>
                    <a:pt x="573309" y="870836"/>
                  </a:lnTo>
                  <a:lnTo>
                    <a:pt x="579659" y="870836"/>
                  </a:lnTo>
                  <a:lnTo>
                    <a:pt x="579659" y="845436"/>
                  </a:lnTo>
                  <a:close/>
                </a:path>
                <a:path w="614679" h="1053464">
                  <a:moveTo>
                    <a:pt x="579659" y="800986"/>
                  </a:moveTo>
                  <a:lnTo>
                    <a:pt x="573309" y="800986"/>
                  </a:lnTo>
                  <a:lnTo>
                    <a:pt x="573309" y="826386"/>
                  </a:lnTo>
                  <a:lnTo>
                    <a:pt x="579659" y="826386"/>
                  </a:lnTo>
                  <a:lnTo>
                    <a:pt x="579659" y="800986"/>
                  </a:lnTo>
                  <a:close/>
                </a:path>
                <a:path w="614679" h="1053464">
                  <a:moveTo>
                    <a:pt x="579659" y="756536"/>
                  </a:moveTo>
                  <a:lnTo>
                    <a:pt x="573309" y="756536"/>
                  </a:lnTo>
                  <a:lnTo>
                    <a:pt x="573309" y="781936"/>
                  </a:lnTo>
                  <a:lnTo>
                    <a:pt x="579659" y="781936"/>
                  </a:lnTo>
                  <a:lnTo>
                    <a:pt x="579659" y="756536"/>
                  </a:lnTo>
                  <a:close/>
                </a:path>
                <a:path w="614679" h="1053464">
                  <a:moveTo>
                    <a:pt x="579659" y="712086"/>
                  </a:moveTo>
                  <a:lnTo>
                    <a:pt x="573309" y="712086"/>
                  </a:lnTo>
                  <a:lnTo>
                    <a:pt x="573309" y="737486"/>
                  </a:lnTo>
                  <a:lnTo>
                    <a:pt x="579659" y="737486"/>
                  </a:lnTo>
                  <a:lnTo>
                    <a:pt x="579659" y="712086"/>
                  </a:lnTo>
                  <a:close/>
                </a:path>
                <a:path w="614679" h="1053464">
                  <a:moveTo>
                    <a:pt x="579659" y="667636"/>
                  </a:moveTo>
                  <a:lnTo>
                    <a:pt x="573309" y="667636"/>
                  </a:lnTo>
                  <a:lnTo>
                    <a:pt x="573309" y="693036"/>
                  </a:lnTo>
                  <a:lnTo>
                    <a:pt x="579659" y="693036"/>
                  </a:lnTo>
                  <a:lnTo>
                    <a:pt x="579659" y="667636"/>
                  </a:lnTo>
                  <a:close/>
                </a:path>
                <a:path w="614679" h="1053464">
                  <a:moveTo>
                    <a:pt x="579659" y="623186"/>
                  </a:moveTo>
                  <a:lnTo>
                    <a:pt x="573309" y="623186"/>
                  </a:lnTo>
                  <a:lnTo>
                    <a:pt x="573309" y="648586"/>
                  </a:lnTo>
                  <a:lnTo>
                    <a:pt x="579659" y="648586"/>
                  </a:lnTo>
                  <a:lnTo>
                    <a:pt x="579659" y="623186"/>
                  </a:lnTo>
                  <a:close/>
                </a:path>
                <a:path w="614679" h="1053464">
                  <a:moveTo>
                    <a:pt x="579659" y="578736"/>
                  </a:moveTo>
                  <a:lnTo>
                    <a:pt x="573309" y="578736"/>
                  </a:lnTo>
                  <a:lnTo>
                    <a:pt x="573309" y="604136"/>
                  </a:lnTo>
                  <a:lnTo>
                    <a:pt x="579659" y="604136"/>
                  </a:lnTo>
                  <a:lnTo>
                    <a:pt x="579659" y="578736"/>
                  </a:lnTo>
                  <a:close/>
                </a:path>
                <a:path w="614679" h="1053464">
                  <a:moveTo>
                    <a:pt x="579659" y="534286"/>
                  </a:moveTo>
                  <a:lnTo>
                    <a:pt x="573309" y="534286"/>
                  </a:lnTo>
                  <a:lnTo>
                    <a:pt x="573309" y="559686"/>
                  </a:lnTo>
                  <a:lnTo>
                    <a:pt x="579659" y="559686"/>
                  </a:lnTo>
                  <a:lnTo>
                    <a:pt x="579659" y="534286"/>
                  </a:lnTo>
                  <a:close/>
                </a:path>
                <a:path w="614679" h="1053464">
                  <a:moveTo>
                    <a:pt x="579659" y="489836"/>
                  </a:moveTo>
                  <a:lnTo>
                    <a:pt x="573309" y="489836"/>
                  </a:lnTo>
                  <a:lnTo>
                    <a:pt x="573309" y="515236"/>
                  </a:lnTo>
                  <a:lnTo>
                    <a:pt x="579659" y="515236"/>
                  </a:lnTo>
                  <a:lnTo>
                    <a:pt x="579659" y="489836"/>
                  </a:lnTo>
                  <a:close/>
                </a:path>
                <a:path w="614679" h="1053464">
                  <a:moveTo>
                    <a:pt x="579659" y="445386"/>
                  </a:moveTo>
                  <a:lnTo>
                    <a:pt x="573309" y="445386"/>
                  </a:lnTo>
                  <a:lnTo>
                    <a:pt x="573309" y="470786"/>
                  </a:lnTo>
                  <a:lnTo>
                    <a:pt x="579659" y="470786"/>
                  </a:lnTo>
                  <a:lnTo>
                    <a:pt x="579659" y="445386"/>
                  </a:lnTo>
                  <a:close/>
                </a:path>
                <a:path w="614679" h="1053464">
                  <a:moveTo>
                    <a:pt x="579659" y="400936"/>
                  </a:moveTo>
                  <a:lnTo>
                    <a:pt x="573309" y="400936"/>
                  </a:lnTo>
                  <a:lnTo>
                    <a:pt x="573309" y="426336"/>
                  </a:lnTo>
                  <a:lnTo>
                    <a:pt x="579659" y="426336"/>
                  </a:lnTo>
                  <a:lnTo>
                    <a:pt x="579659" y="400936"/>
                  </a:lnTo>
                  <a:close/>
                </a:path>
                <a:path w="614679" h="1053464">
                  <a:moveTo>
                    <a:pt x="579659" y="356486"/>
                  </a:moveTo>
                  <a:lnTo>
                    <a:pt x="573309" y="356486"/>
                  </a:lnTo>
                  <a:lnTo>
                    <a:pt x="573309" y="381886"/>
                  </a:lnTo>
                  <a:lnTo>
                    <a:pt x="579659" y="381886"/>
                  </a:lnTo>
                  <a:lnTo>
                    <a:pt x="579659" y="356486"/>
                  </a:lnTo>
                  <a:close/>
                </a:path>
                <a:path w="614679" h="1053464">
                  <a:moveTo>
                    <a:pt x="579659" y="312036"/>
                  </a:moveTo>
                  <a:lnTo>
                    <a:pt x="573309" y="312036"/>
                  </a:lnTo>
                  <a:lnTo>
                    <a:pt x="573309" y="337436"/>
                  </a:lnTo>
                  <a:lnTo>
                    <a:pt x="579659" y="337436"/>
                  </a:lnTo>
                  <a:lnTo>
                    <a:pt x="579659" y="312036"/>
                  </a:lnTo>
                  <a:close/>
                </a:path>
                <a:path w="614679" h="1053464">
                  <a:moveTo>
                    <a:pt x="579659" y="267586"/>
                  </a:moveTo>
                  <a:lnTo>
                    <a:pt x="573309" y="267586"/>
                  </a:lnTo>
                  <a:lnTo>
                    <a:pt x="573309" y="292986"/>
                  </a:lnTo>
                  <a:lnTo>
                    <a:pt x="579659" y="292986"/>
                  </a:lnTo>
                  <a:lnTo>
                    <a:pt x="579659" y="267586"/>
                  </a:lnTo>
                  <a:close/>
                </a:path>
                <a:path w="614679" h="1053464">
                  <a:moveTo>
                    <a:pt x="579659" y="223136"/>
                  </a:moveTo>
                  <a:lnTo>
                    <a:pt x="573309" y="223136"/>
                  </a:lnTo>
                  <a:lnTo>
                    <a:pt x="573309" y="248536"/>
                  </a:lnTo>
                  <a:lnTo>
                    <a:pt x="579659" y="248536"/>
                  </a:lnTo>
                  <a:lnTo>
                    <a:pt x="579659" y="223136"/>
                  </a:lnTo>
                  <a:close/>
                </a:path>
                <a:path w="614679" h="1053464">
                  <a:moveTo>
                    <a:pt x="579659" y="178686"/>
                  </a:moveTo>
                  <a:lnTo>
                    <a:pt x="573309" y="178686"/>
                  </a:lnTo>
                  <a:lnTo>
                    <a:pt x="573309" y="204086"/>
                  </a:lnTo>
                  <a:lnTo>
                    <a:pt x="579659" y="204086"/>
                  </a:lnTo>
                  <a:lnTo>
                    <a:pt x="579659" y="178686"/>
                  </a:lnTo>
                  <a:close/>
                </a:path>
                <a:path w="614679" h="1053464">
                  <a:moveTo>
                    <a:pt x="579659" y="134236"/>
                  </a:moveTo>
                  <a:lnTo>
                    <a:pt x="573309" y="134236"/>
                  </a:lnTo>
                  <a:lnTo>
                    <a:pt x="573309" y="159636"/>
                  </a:lnTo>
                  <a:lnTo>
                    <a:pt x="579659" y="159636"/>
                  </a:lnTo>
                  <a:lnTo>
                    <a:pt x="579659" y="134236"/>
                  </a:lnTo>
                  <a:close/>
                </a:path>
                <a:path w="614679" h="1053464">
                  <a:moveTo>
                    <a:pt x="579659" y="89786"/>
                  </a:moveTo>
                  <a:lnTo>
                    <a:pt x="573309" y="89786"/>
                  </a:lnTo>
                  <a:lnTo>
                    <a:pt x="573309" y="115186"/>
                  </a:lnTo>
                  <a:lnTo>
                    <a:pt x="579659" y="115186"/>
                  </a:lnTo>
                  <a:lnTo>
                    <a:pt x="579659" y="89786"/>
                  </a:lnTo>
                  <a:close/>
                </a:path>
                <a:path w="614679" h="1053464">
                  <a:moveTo>
                    <a:pt x="576484" y="0"/>
                  </a:moveTo>
                  <a:lnTo>
                    <a:pt x="538384" y="76200"/>
                  </a:lnTo>
                  <a:lnTo>
                    <a:pt x="614584" y="76200"/>
                  </a:lnTo>
                  <a:lnTo>
                    <a:pt x="611852" y="70736"/>
                  </a:lnTo>
                  <a:lnTo>
                    <a:pt x="573309" y="70736"/>
                  </a:lnTo>
                  <a:lnTo>
                    <a:pt x="573309" y="63500"/>
                  </a:lnTo>
                  <a:lnTo>
                    <a:pt x="608234" y="63500"/>
                  </a:lnTo>
                  <a:lnTo>
                    <a:pt x="576484" y="0"/>
                  </a:lnTo>
                  <a:close/>
                </a:path>
                <a:path w="614679" h="1053464">
                  <a:moveTo>
                    <a:pt x="579659" y="63500"/>
                  </a:moveTo>
                  <a:lnTo>
                    <a:pt x="573309" y="63500"/>
                  </a:lnTo>
                  <a:lnTo>
                    <a:pt x="573309" y="70736"/>
                  </a:lnTo>
                  <a:lnTo>
                    <a:pt x="579659" y="70736"/>
                  </a:lnTo>
                  <a:lnTo>
                    <a:pt x="579659" y="63500"/>
                  </a:lnTo>
                  <a:close/>
                </a:path>
                <a:path w="614679" h="1053464">
                  <a:moveTo>
                    <a:pt x="608234" y="63500"/>
                  </a:moveTo>
                  <a:lnTo>
                    <a:pt x="579659" y="63500"/>
                  </a:lnTo>
                  <a:lnTo>
                    <a:pt x="579659" y="70736"/>
                  </a:lnTo>
                  <a:lnTo>
                    <a:pt x="611852" y="70736"/>
                  </a:lnTo>
                  <a:lnTo>
                    <a:pt x="608234" y="635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350497" y="4681220"/>
            <a:ext cx="87121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snapshot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48731" y="4711700"/>
            <a:ext cx="6845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st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30" dirty="0">
                <a:solidFill>
                  <a:srgbClr val="444949"/>
                </a:solidFill>
                <a:latin typeface="Calibri"/>
                <a:cs typeface="Calibri"/>
              </a:rPr>
              <a:t>re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33511" y="1647808"/>
            <a:ext cx="1761489" cy="2653030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61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2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100">
              <a:latin typeface="Calibri"/>
              <a:cs typeface="Calibri"/>
            </a:endParaRPr>
          </a:p>
          <a:p>
            <a:pPr marR="133350" algn="r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2370" y="5720588"/>
            <a:ext cx="13042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r>
              <a:rPr sz="1800" b="1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Snapshot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453715" y="1638844"/>
            <a:ext cx="1761489" cy="2653030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77470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61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2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alibri"/>
              <a:cs typeface="Calibri"/>
            </a:endParaRPr>
          </a:p>
          <a:p>
            <a:pPr marR="120014" algn="r">
              <a:lnSpc>
                <a:spcPct val="100000"/>
              </a:lnSpc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EBS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75336" y="1604156"/>
            <a:ext cx="1774189" cy="3180715"/>
            <a:chOff x="6975336" y="1604156"/>
            <a:chExt cx="1774189" cy="3180715"/>
          </a:xfrm>
        </p:grpSpPr>
        <p:sp>
          <p:nvSpPr>
            <p:cNvPr id="19" name="object 19"/>
            <p:cNvSpPr/>
            <p:nvPr/>
          </p:nvSpPr>
          <p:spPr>
            <a:xfrm>
              <a:off x="7819746" y="2802359"/>
              <a:ext cx="76200" cy="718820"/>
            </a:xfrm>
            <a:custGeom>
              <a:avLst/>
              <a:gdLst/>
              <a:ahLst/>
              <a:cxnLst/>
              <a:rect l="l" t="t" r="r" b="b"/>
              <a:pathLst>
                <a:path w="76200" h="718820">
                  <a:moveTo>
                    <a:pt x="34925" y="641997"/>
                  </a:moveTo>
                  <a:lnTo>
                    <a:pt x="0" y="641997"/>
                  </a:lnTo>
                  <a:lnTo>
                    <a:pt x="38100" y="718197"/>
                  </a:lnTo>
                  <a:lnTo>
                    <a:pt x="69850" y="654697"/>
                  </a:lnTo>
                  <a:lnTo>
                    <a:pt x="34925" y="654697"/>
                  </a:lnTo>
                  <a:lnTo>
                    <a:pt x="34925" y="641997"/>
                  </a:lnTo>
                  <a:close/>
                </a:path>
                <a:path w="76200" h="718820">
                  <a:moveTo>
                    <a:pt x="41276" y="63500"/>
                  </a:moveTo>
                  <a:lnTo>
                    <a:pt x="34926" y="63500"/>
                  </a:lnTo>
                  <a:lnTo>
                    <a:pt x="34925" y="654697"/>
                  </a:lnTo>
                  <a:lnTo>
                    <a:pt x="41275" y="654697"/>
                  </a:lnTo>
                  <a:lnTo>
                    <a:pt x="41276" y="63500"/>
                  </a:lnTo>
                  <a:close/>
                </a:path>
                <a:path w="76200" h="718820">
                  <a:moveTo>
                    <a:pt x="76200" y="641997"/>
                  </a:moveTo>
                  <a:lnTo>
                    <a:pt x="41275" y="641997"/>
                  </a:lnTo>
                  <a:lnTo>
                    <a:pt x="41275" y="654697"/>
                  </a:lnTo>
                  <a:lnTo>
                    <a:pt x="69850" y="654697"/>
                  </a:lnTo>
                  <a:lnTo>
                    <a:pt x="76200" y="641997"/>
                  </a:lnTo>
                  <a:close/>
                </a:path>
                <a:path w="76200" h="718820">
                  <a:moveTo>
                    <a:pt x="38101" y="0"/>
                  </a:moveTo>
                  <a:lnTo>
                    <a:pt x="1" y="76200"/>
                  </a:lnTo>
                  <a:lnTo>
                    <a:pt x="34926" y="76200"/>
                  </a:lnTo>
                  <a:lnTo>
                    <a:pt x="34926" y="63500"/>
                  </a:lnTo>
                  <a:lnTo>
                    <a:pt x="69851" y="63500"/>
                  </a:lnTo>
                  <a:lnTo>
                    <a:pt x="38101" y="0"/>
                  </a:lnTo>
                  <a:close/>
                </a:path>
                <a:path w="76200" h="718820">
                  <a:moveTo>
                    <a:pt x="69851" y="63500"/>
                  </a:moveTo>
                  <a:lnTo>
                    <a:pt x="41276" y="63500"/>
                  </a:lnTo>
                  <a:lnTo>
                    <a:pt x="41276" y="76200"/>
                  </a:lnTo>
                  <a:lnTo>
                    <a:pt x="76201" y="76200"/>
                  </a:lnTo>
                  <a:lnTo>
                    <a:pt x="69851" y="635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81686" y="1610506"/>
              <a:ext cx="1761489" cy="3168015"/>
            </a:xfrm>
            <a:custGeom>
              <a:avLst/>
              <a:gdLst/>
              <a:ahLst/>
              <a:cxnLst/>
              <a:rect l="l" t="t" r="r" b="b"/>
              <a:pathLst>
                <a:path w="1761490" h="3168015">
                  <a:moveTo>
                    <a:pt x="0" y="0"/>
                  </a:moveTo>
                  <a:lnTo>
                    <a:pt x="1760872" y="0"/>
                  </a:lnTo>
                  <a:lnTo>
                    <a:pt x="1760872" y="3167910"/>
                  </a:lnTo>
                  <a:lnTo>
                    <a:pt x="0" y="316791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A5A5A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331896" y="1676400"/>
            <a:ext cx="1060450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3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678016" y="5936996"/>
            <a:ext cx="346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E</a:t>
            </a:r>
            <a:r>
              <a:rPr sz="1800" b="1" spc="-25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060426" y="3870452"/>
            <a:ext cx="66992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35"/>
              </a:lnSpc>
              <a:spcBef>
                <a:spcPts val="100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EFS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ts val="2180"/>
              </a:lnSpc>
              <a:spcBef>
                <a:spcPts val="3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 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506711" y="2802359"/>
            <a:ext cx="762000" cy="1480185"/>
            <a:chOff x="9506711" y="2802359"/>
            <a:chExt cx="762000" cy="1480185"/>
          </a:xfrm>
        </p:grpSpPr>
        <p:sp>
          <p:nvSpPr>
            <p:cNvPr id="25" name="object 25"/>
            <p:cNvSpPr/>
            <p:nvPr/>
          </p:nvSpPr>
          <p:spPr>
            <a:xfrm>
              <a:off x="9848860" y="2802359"/>
              <a:ext cx="76200" cy="718820"/>
            </a:xfrm>
            <a:custGeom>
              <a:avLst/>
              <a:gdLst/>
              <a:ahLst/>
              <a:cxnLst/>
              <a:rect l="l" t="t" r="r" b="b"/>
              <a:pathLst>
                <a:path w="76200" h="718820">
                  <a:moveTo>
                    <a:pt x="34925" y="641997"/>
                  </a:moveTo>
                  <a:lnTo>
                    <a:pt x="0" y="641997"/>
                  </a:lnTo>
                  <a:lnTo>
                    <a:pt x="38100" y="718197"/>
                  </a:lnTo>
                  <a:lnTo>
                    <a:pt x="69850" y="654697"/>
                  </a:lnTo>
                  <a:lnTo>
                    <a:pt x="34925" y="654697"/>
                  </a:lnTo>
                  <a:lnTo>
                    <a:pt x="34925" y="641997"/>
                  </a:lnTo>
                  <a:close/>
                </a:path>
                <a:path w="76200" h="718820">
                  <a:moveTo>
                    <a:pt x="41275" y="63500"/>
                  </a:moveTo>
                  <a:lnTo>
                    <a:pt x="34925" y="63500"/>
                  </a:lnTo>
                  <a:lnTo>
                    <a:pt x="34925" y="654697"/>
                  </a:lnTo>
                  <a:lnTo>
                    <a:pt x="41275" y="654697"/>
                  </a:lnTo>
                  <a:lnTo>
                    <a:pt x="41275" y="63500"/>
                  </a:lnTo>
                  <a:close/>
                </a:path>
                <a:path w="76200" h="718820">
                  <a:moveTo>
                    <a:pt x="76200" y="641997"/>
                  </a:moveTo>
                  <a:lnTo>
                    <a:pt x="41275" y="641997"/>
                  </a:lnTo>
                  <a:lnTo>
                    <a:pt x="41275" y="654697"/>
                  </a:lnTo>
                  <a:lnTo>
                    <a:pt x="69850" y="654697"/>
                  </a:lnTo>
                  <a:lnTo>
                    <a:pt x="76200" y="641997"/>
                  </a:lnTo>
                  <a:close/>
                </a:path>
                <a:path w="76200" h="718820">
                  <a:moveTo>
                    <a:pt x="38098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0"/>
                  </a:lnTo>
                  <a:lnTo>
                    <a:pt x="69849" y="63500"/>
                  </a:lnTo>
                  <a:lnTo>
                    <a:pt x="38098" y="0"/>
                  </a:lnTo>
                  <a:close/>
                </a:path>
                <a:path w="76200" h="718820">
                  <a:moveTo>
                    <a:pt x="69849" y="63500"/>
                  </a:moveTo>
                  <a:lnTo>
                    <a:pt x="41275" y="63500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49" y="63500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06711" y="3520440"/>
              <a:ext cx="762000" cy="762000"/>
            </a:xfrm>
            <a:prstGeom prst="rect">
              <a:avLst/>
            </a:prstGeom>
          </p:spPr>
        </p:pic>
      </p:grpSp>
      <p:grpSp>
        <p:nvGrpSpPr>
          <p:cNvPr id="27" name="object 27"/>
          <p:cNvGrpSpPr/>
          <p:nvPr/>
        </p:nvGrpSpPr>
        <p:grpSpPr>
          <a:xfrm>
            <a:off x="7458456" y="1993392"/>
            <a:ext cx="1734820" cy="3785870"/>
            <a:chOff x="7458456" y="1993392"/>
            <a:chExt cx="1734820" cy="3785870"/>
          </a:xfrm>
        </p:grpSpPr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76744" y="3520440"/>
              <a:ext cx="762000" cy="762000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6112" y="5102351"/>
              <a:ext cx="676655" cy="676655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819747" y="4280905"/>
              <a:ext cx="697230" cy="1198245"/>
            </a:xfrm>
            <a:custGeom>
              <a:avLst/>
              <a:gdLst/>
              <a:ahLst/>
              <a:cxnLst/>
              <a:rect l="l" t="t" r="r" b="b"/>
              <a:pathLst>
                <a:path w="697229" h="1198245">
                  <a:moveTo>
                    <a:pt x="620594" y="1121444"/>
                  </a:moveTo>
                  <a:lnTo>
                    <a:pt x="620594" y="1197644"/>
                  </a:lnTo>
                  <a:lnTo>
                    <a:pt x="690444" y="1162719"/>
                  </a:lnTo>
                  <a:lnTo>
                    <a:pt x="633294" y="1162719"/>
                  </a:lnTo>
                  <a:lnTo>
                    <a:pt x="633294" y="1156369"/>
                  </a:lnTo>
                  <a:lnTo>
                    <a:pt x="690444" y="1156369"/>
                  </a:lnTo>
                  <a:lnTo>
                    <a:pt x="620594" y="1121444"/>
                  </a:lnTo>
                  <a:close/>
                </a:path>
                <a:path w="697229" h="1198245">
                  <a:moveTo>
                    <a:pt x="41275" y="63501"/>
                  </a:moveTo>
                  <a:lnTo>
                    <a:pt x="34925" y="63501"/>
                  </a:lnTo>
                  <a:lnTo>
                    <a:pt x="34925" y="1162719"/>
                  </a:lnTo>
                  <a:lnTo>
                    <a:pt x="620594" y="1162719"/>
                  </a:lnTo>
                  <a:lnTo>
                    <a:pt x="620594" y="1159544"/>
                  </a:lnTo>
                  <a:lnTo>
                    <a:pt x="41275" y="1159544"/>
                  </a:lnTo>
                  <a:lnTo>
                    <a:pt x="38100" y="1156369"/>
                  </a:lnTo>
                  <a:lnTo>
                    <a:pt x="41275" y="1156369"/>
                  </a:lnTo>
                  <a:lnTo>
                    <a:pt x="41275" y="63501"/>
                  </a:lnTo>
                  <a:close/>
                </a:path>
                <a:path w="697229" h="1198245">
                  <a:moveTo>
                    <a:pt x="690444" y="1156369"/>
                  </a:moveTo>
                  <a:lnTo>
                    <a:pt x="633294" y="1156369"/>
                  </a:lnTo>
                  <a:lnTo>
                    <a:pt x="633294" y="1162719"/>
                  </a:lnTo>
                  <a:lnTo>
                    <a:pt x="690444" y="1162719"/>
                  </a:lnTo>
                  <a:lnTo>
                    <a:pt x="696794" y="1159544"/>
                  </a:lnTo>
                  <a:lnTo>
                    <a:pt x="690444" y="1156369"/>
                  </a:lnTo>
                  <a:close/>
                </a:path>
                <a:path w="697229" h="1198245">
                  <a:moveTo>
                    <a:pt x="41275" y="1156369"/>
                  </a:moveTo>
                  <a:lnTo>
                    <a:pt x="38100" y="1156369"/>
                  </a:lnTo>
                  <a:lnTo>
                    <a:pt x="41275" y="1159544"/>
                  </a:lnTo>
                  <a:lnTo>
                    <a:pt x="41275" y="1156369"/>
                  </a:lnTo>
                  <a:close/>
                </a:path>
                <a:path w="697229" h="1198245">
                  <a:moveTo>
                    <a:pt x="620594" y="1156369"/>
                  </a:moveTo>
                  <a:lnTo>
                    <a:pt x="41275" y="1156369"/>
                  </a:lnTo>
                  <a:lnTo>
                    <a:pt x="41275" y="1159544"/>
                  </a:lnTo>
                  <a:lnTo>
                    <a:pt x="620594" y="1159544"/>
                  </a:lnTo>
                  <a:lnTo>
                    <a:pt x="620594" y="1156369"/>
                  </a:lnTo>
                  <a:close/>
                </a:path>
                <a:path w="697229" h="1198245">
                  <a:moveTo>
                    <a:pt x="38100" y="0"/>
                  </a:moveTo>
                  <a:lnTo>
                    <a:pt x="0" y="76200"/>
                  </a:lnTo>
                  <a:lnTo>
                    <a:pt x="34925" y="76200"/>
                  </a:lnTo>
                  <a:lnTo>
                    <a:pt x="34925" y="63501"/>
                  </a:lnTo>
                  <a:lnTo>
                    <a:pt x="69850" y="63501"/>
                  </a:lnTo>
                  <a:lnTo>
                    <a:pt x="38100" y="0"/>
                  </a:lnTo>
                  <a:close/>
                </a:path>
                <a:path w="697229" h="1198245">
                  <a:moveTo>
                    <a:pt x="69850" y="63501"/>
                  </a:moveTo>
                  <a:lnTo>
                    <a:pt x="41275" y="63501"/>
                  </a:lnTo>
                  <a:lnTo>
                    <a:pt x="41275" y="76200"/>
                  </a:lnTo>
                  <a:lnTo>
                    <a:pt x="76200" y="76200"/>
                  </a:lnTo>
                  <a:lnTo>
                    <a:pt x="69850" y="63501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8456" y="1993392"/>
              <a:ext cx="944879" cy="941831"/>
            </a:xfrm>
            <a:prstGeom prst="rect">
              <a:avLst/>
            </a:prstGeom>
          </p:spPr>
        </p:pic>
      </p:grpSp>
      <p:sp>
        <p:nvSpPr>
          <p:cNvPr id="32" name="object 32"/>
          <p:cNvSpPr txBox="1"/>
          <p:nvPr/>
        </p:nvSpPr>
        <p:spPr>
          <a:xfrm>
            <a:off x="9001890" y="1601542"/>
            <a:ext cx="1761489" cy="3176905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78105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615"/>
              </a:spcBef>
            </a:pP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Availability</a:t>
            </a:r>
            <a:r>
              <a:rPr sz="1100" spc="-30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spc="-5" dirty="0">
                <a:solidFill>
                  <a:srgbClr val="A5A5A5"/>
                </a:solidFill>
                <a:latin typeface="Calibri"/>
                <a:cs typeface="Calibri"/>
              </a:rPr>
              <a:t>Zone</a:t>
            </a:r>
            <a:r>
              <a:rPr sz="1100" spc="-2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5A5A5"/>
                </a:solidFill>
                <a:latin typeface="Calibri"/>
                <a:cs typeface="Calibri"/>
              </a:rPr>
              <a:t>2</a:t>
            </a:r>
            <a:endParaRPr sz="11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Calibri"/>
              <a:cs typeface="Calibri"/>
            </a:endParaRPr>
          </a:p>
          <a:p>
            <a:pPr marL="90805">
              <a:lnSpc>
                <a:spcPts val="2135"/>
              </a:lnSpc>
              <a:spcBef>
                <a:spcPts val="5"/>
              </a:spcBef>
            </a:pP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EFS</a:t>
            </a:r>
            <a:endParaRPr sz="1800">
              <a:latin typeface="Calibri"/>
              <a:cs typeface="Calibri"/>
            </a:endParaRPr>
          </a:p>
          <a:p>
            <a:pPr marL="90805" marR="1017269">
              <a:lnSpc>
                <a:spcPts val="2180"/>
              </a:lnSpc>
              <a:spcBef>
                <a:spcPts val="30"/>
              </a:spcBef>
            </a:pP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M</a:t>
            </a:r>
            <a:r>
              <a:rPr sz="1800" b="1" spc="-10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u</a:t>
            </a:r>
            <a:r>
              <a:rPr sz="1800" b="1" spc="-20" dirty="0">
                <a:solidFill>
                  <a:srgbClr val="444949"/>
                </a:solidFill>
                <a:latin typeface="Calibri"/>
                <a:cs typeface="Calibri"/>
              </a:rPr>
              <a:t>n</a:t>
            </a:r>
            <a:r>
              <a:rPr sz="1800" b="1" dirty="0">
                <a:solidFill>
                  <a:srgbClr val="444949"/>
                </a:solidFill>
                <a:latin typeface="Calibri"/>
                <a:cs typeface="Calibri"/>
              </a:rPr>
              <a:t>t  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Target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190677" y="4280907"/>
            <a:ext cx="734695" cy="1198245"/>
          </a:xfrm>
          <a:custGeom>
            <a:avLst/>
            <a:gdLst/>
            <a:ahLst/>
            <a:cxnLst/>
            <a:rect l="l" t="t" r="r" b="b"/>
            <a:pathLst>
              <a:path w="734695" h="1198245">
                <a:moveTo>
                  <a:pt x="76200" y="1121444"/>
                </a:moveTo>
                <a:lnTo>
                  <a:pt x="0" y="1159544"/>
                </a:lnTo>
                <a:lnTo>
                  <a:pt x="76200" y="1197644"/>
                </a:lnTo>
                <a:lnTo>
                  <a:pt x="76200" y="1162719"/>
                </a:lnTo>
                <a:lnTo>
                  <a:pt x="63500" y="1162719"/>
                </a:lnTo>
                <a:lnTo>
                  <a:pt x="63500" y="1156369"/>
                </a:lnTo>
                <a:lnTo>
                  <a:pt x="76200" y="1156369"/>
                </a:lnTo>
                <a:lnTo>
                  <a:pt x="76200" y="1121444"/>
                </a:lnTo>
                <a:close/>
              </a:path>
              <a:path w="734695" h="1198245">
                <a:moveTo>
                  <a:pt x="76200" y="1156369"/>
                </a:moveTo>
                <a:lnTo>
                  <a:pt x="63500" y="1156369"/>
                </a:lnTo>
                <a:lnTo>
                  <a:pt x="63500" y="1162719"/>
                </a:lnTo>
                <a:lnTo>
                  <a:pt x="76200" y="1162719"/>
                </a:lnTo>
                <a:lnTo>
                  <a:pt x="76200" y="1156369"/>
                </a:lnTo>
                <a:close/>
              </a:path>
              <a:path w="734695" h="1198245">
                <a:moveTo>
                  <a:pt x="693106" y="1156369"/>
                </a:moveTo>
                <a:lnTo>
                  <a:pt x="76200" y="1156369"/>
                </a:lnTo>
                <a:lnTo>
                  <a:pt x="76200" y="1162719"/>
                </a:lnTo>
                <a:lnTo>
                  <a:pt x="699456" y="1162719"/>
                </a:lnTo>
                <a:lnTo>
                  <a:pt x="699456" y="1159544"/>
                </a:lnTo>
                <a:lnTo>
                  <a:pt x="693106" y="1159544"/>
                </a:lnTo>
                <a:lnTo>
                  <a:pt x="693106" y="1156369"/>
                </a:lnTo>
                <a:close/>
              </a:path>
              <a:path w="734695" h="1198245">
                <a:moveTo>
                  <a:pt x="699456" y="63500"/>
                </a:moveTo>
                <a:lnTo>
                  <a:pt x="693106" y="63500"/>
                </a:lnTo>
                <a:lnTo>
                  <a:pt x="693106" y="1159544"/>
                </a:lnTo>
                <a:lnTo>
                  <a:pt x="696281" y="1156369"/>
                </a:lnTo>
                <a:lnTo>
                  <a:pt x="699456" y="1156369"/>
                </a:lnTo>
                <a:lnTo>
                  <a:pt x="699456" y="63500"/>
                </a:lnTo>
                <a:close/>
              </a:path>
              <a:path w="734695" h="1198245">
                <a:moveTo>
                  <a:pt x="699456" y="1156369"/>
                </a:moveTo>
                <a:lnTo>
                  <a:pt x="696281" y="1156369"/>
                </a:lnTo>
                <a:lnTo>
                  <a:pt x="693106" y="1159544"/>
                </a:lnTo>
                <a:lnTo>
                  <a:pt x="699456" y="1159544"/>
                </a:lnTo>
                <a:lnTo>
                  <a:pt x="699456" y="1156369"/>
                </a:lnTo>
                <a:close/>
              </a:path>
              <a:path w="734695" h="1198245">
                <a:moveTo>
                  <a:pt x="696281" y="0"/>
                </a:moveTo>
                <a:lnTo>
                  <a:pt x="658181" y="76200"/>
                </a:lnTo>
                <a:lnTo>
                  <a:pt x="693106" y="76200"/>
                </a:lnTo>
                <a:lnTo>
                  <a:pt x="693106" y="63500"/>
                </a:lnTo>
                <a:lnTo>
                  <a:pt x="728031" y="63500"/>
                </a:lnTo>
                <a:lnTo>
                  <a:pt x="696281" y="0"/>
                </a:lnTo>
                <a:close/>
              </a:path>
              <a:path w="734695" h="1198245">
                <a:moveTo>
                  <a:pt x="728031" y="63500"/>
                </a:moveTo>
                <a:lnTo>
                  <a:pt x="699456" y="63500"/>
                </a:lnTo>
                <a:lnTo>
                  <a:pt x="699456" y="76200"/>
                </a:lnTo>
                <a:lnTo>
                  <a:pt x="734381" y="76200"/>
                </a:lnTo>
                <a:lnTo>
                  <a:pt x="728031" y="63500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4" name="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537192" y="2029967"/>
            <a:ext cx="944879" cy="94487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01027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204" dirty="0"/>
              <a:t>C</a:t>
            </a:r>
            <a:r>
              <a:rPr spc="-185" dirty="0"/>
              <a:t>l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204" dirty="0"/>
              <a:t>C</a:t>
            </a:r>
            <a:r>
              <a:rPr spc="-135" dirty="0"/>
              <a:t>o</a:t>
            </a:r>
            <a:r>
              <a:rPr spc="-210" dirty="0"/>
              <a:t>m</a:t>
            </a:r>
            <a:r>
              <a:rPr spc="-215" dirty="0"/>
              <a:t>p</a:t>
            </a:r>
            <a:r>
              <a:rPr spc="-290" dirty="0"/>
              <a:t>u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575" dirty="0"/>
              <a:t>g</a:t>
            </a:r>
            <a:r>
              <a:rPr spc="-1215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29003"/>
            <a:ext cx="10107295" cy="4112895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241300" marR="74930" indent="-228600">
              <a:lnSpc>
                <a:spcPts val="2590"/>
              </a:lnSpc>
              <a:spcBef>
                <a:spcPts val="4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computing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4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on-demand</a:t>
            </a:r>
            <a:r>
              <a:rPr sz="3525" spc="7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power,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storage, </a:t>
            </a:r>
            <a:r>
              <a:rPr sz="2400" spc="-6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cat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s,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ot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rces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Through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platform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pay-as-you-go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pricing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5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exactly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1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right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3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type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54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31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size</a:t>
            </a:r>
            <a:r>
              <a:rPr sz="3525" spc="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6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6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computing</a:t>
            </a:r>
            <a:r>
              <a:rPr sz="3525" spc="3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need,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almost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87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instantly</a:t>
            </a:r>
            <a:endParaRPr sz="3525" baseline="1182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Simple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way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access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9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servers,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0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storage,</a:t>
            </a:r>
            <a:r>
              <a:rPr sz="3525" spc="-23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9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databases</a:t>
            </a:r>
            <a:r>
              <a:rPr sz="3525" spc="5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set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172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3525" spc="60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3525" spc="-225" baseline="1182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endParaRPr sz="3525" baseline="1182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27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400"/>
              </a:lnSpc>
              <a:spcBef>
                <a:spcPts val="1540"/>
              </a:spcBef>
              <a:buFont typeface="Arial"/>
              <a:buChar char="•"/>
              <a:tabLst>
                <a:tab pos="241300" algn="l"/>
              </a:tabLst>
            </a:pP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Web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owns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maintains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network-connected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these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while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provision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what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need </a:t>
            </a:r>
            <a:r>
              <a:rPr sz="2400" spc="-6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eb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cat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21327" y="282972"/>
            <a:ext cx="1001596" cy="100159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989330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85" dirty="0"/>
              <a:t>h</a:t>
            </a:r>
            <a:r>
              <a:rPr spc="-575" dirty="0"/>
              <a:t>a</a:t>
            </a:r>
            <a:r>
              <a:rPr spc="-5" dirty="0"/>
              <a:t>r</a:t>
            </a:r>
            <a:r>
              <a:rPr spc="-340" dirty="0"/>
              <a:t>e</a:t>
            </a:r>
            <a:r>
              <a:rPr spc="-204" dirty="0"/>
              <a:t>d</a:t>
            </a:r>
            <a:r>
              <a:rPr spc="50" dirty="0"/>
              <a:t> </a:t>
            </a:r>
            <a:r>
              <a:rPr spc="-660" dirty="0"/>
              <a:t>R</a:t>
            </a:r>
            <a:r>
              <a:rPr spc="-340" dirty="0"/>
              <a:t>e</a:t>
            </a:r>
            <a:r>
              <a:rPr spc="-645" dirty="0"/>
              <a:t>s</a:t>
            </a:r>
            <a:r>
              <a:rPr spc="-215" dirty="0"/>
              <a:t>p</a:t>
            </a:r>
            <a:r>
              <a:rPr spc="-65" dirty="0"/>
              <a:t>o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-185" dirty="0"/>
              <a:t>i</a:t>
            </a:r>
            <a:r>
              <a:rPr spc="-215" dirty="0"/>
              <a:t>b</a:t>
            </a:r>
            <a:r>
              <a:rPr spc="-185" dirty="0"/>
              <a:t>ili</a:t>
            </a:r>
            <a:r>
              <a:rPr spc="100" dirty="0"/>
              <a:t>t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229" dirty="0"/>
              <a:t>M</a:t>
            </a:r>
            <a:r>
              <a:rPr spc="-65" dirty="0"/>
              <a:t>o</a:t>
            </a:r>
            <a:r>
              <a:rPr spc="-215" dirty="0"/>
              <a:t>d</a:t>
            </a:r>
            <a:r>
              <a:rPr spc="-340" dirty="0"/>
              <a:t>e</a:t>
            </a:r>
            <a:r>
              <a:rPr spc="-180" dirty="0"/>
              <a:t>l</a:t>
            </a:r>
            <a:r>
              <a:rPr spc="50" dirty="0"/>
              <a:t> </a:t>
            </a:r>
            <a:r>
              <a:rPr spc="-210" dirty="0"/>
              <a:t>f</a:t>
            </a:r>
            <a:r>
              <a:rPr spc="-65" dirty="0"/>
              <a:t>o</a:t>
            </a:r>
            <a:r>
              <a:rPr dirty="0"/>
              <a:t>r</a:t>
            </a:r>
            <a:r>
              <a:rPr spc="50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105" dirty="0"/>
              <a:t>r</a:t>
            </a:r>
            <a:r>
              <a:rPr spc="-575" dirty="0"/>
              <a:t>ag</a:t>
            </a:r>
            <a:r>
              <a:rPr spc="-340" dirty="0"/>
              <a:t>e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2591307"/>
            <a:ext cx="4086860" cy="283273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Infrastructure</a:t>
            </a:r>
            <a:endParaRPr sz="28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10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Replication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EBS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9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marR="347980" indent="-228600">
              <a:lnSpc>
                <a:spcPts val="3000"/>
              </a:lnSpc>
              <a:spcBef>
                <a:spcPts val="10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 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nn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cce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59023" y="1444752"/>
            <a:ext cx="890015" cy="89306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28431" y="1444752"/>
            <a:ext cx="829055" cy="826008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517640" y="2637027"/>
            <a:ext cx="4271010" cy="287528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241300" marR="5080" indent="-228600">
              <a:lnSpc>
                <a:spcPct val="80000"/>
              </a:lnSpc>
              <a:spcBef>
                <a:spcPts val="77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tt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procedures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Setting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data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encryption</a:t>
            </a:r>
            <a:endParaRPr sz="2800">
              <a:latin typeface="Microsoft Sans Serif"/>
              <a:cs typeface="Microsoft Sans Serif"/>
            </a:endParaRPr>
          </a:p>
          <a:p>
            <a:pPr marL="241300" marR="46355" indent="-228600">
              <a:lnSpc>
                <a:spcPts val="2710"/>
              </a:lnSpc>
              <a:spcBef>
                <a:spcPts val="96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Res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on 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drives</a:t>
            </a:r>
            <a:endParaRPr sz="2800">
              <a:latin typeface="Microsoft Sans Serif"/>
              <a:cs typeface="Microsoft Sans Serif"/>
            </a:endParaRPr>
          </a:p>
          <a:p>
            <a:pPr marL="241300" marR="483234" indent="-228600">
              <a:lnSpc>
                <a:spcPct val="77100"/>
              </a:lnSpc>
              <a:spcBef>
                <a:spcPts val="11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Understanding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risk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2961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  <a:r>
              <a:rPr spc="55" dirty="0"/>
              <a:t> </a:t>
            </a:r>
            <a:r>
              <a:rPr spc="-315" dirty="0"/>
              <a:t>I</a:t>
            </a:r>
            <a:r>
              <a:rPr spc="-285" dirty="0"/>
              <a:t>n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575" dirty="0"/>
              <a:t>a</a:t>
            </a:r>
            <a:r>
              <a:rPr spc="-285" dirty="0"/>
              <a:t>n</a:t>
            </a:r>
            <a:r>
              <a:rPr spc="-370" dirty="0"/>
              <a:t>c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105" dirty="0"/>
              <a:t>r</a:t>
            </a:r>
            <a:r>
              <a:rPr spc="-575" dirty="0"/>
              <a:t>ag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82970"/>
            <a:ext cx="10408285" cy="398970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6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7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um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drives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time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Mapped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va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ab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es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use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4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Snapshots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backups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transferring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EBS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volumes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3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AMI: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ready-to-use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customizations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7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13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0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disk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our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Lo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tanc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minat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4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EFS: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file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attached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100s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2730500"/>
            <a:ext cx="8833485" cy="1765935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12700" marR="5080">
              <a:lnSpc>
                <a:spcPts val="6500"/>
              </a:lnSpc>
              <a:spcBef>
                <a:spcPts val="900"/>
              </a:spcBef>
            </a:pPr>
            <a:r>
              <a:rPr sz="6000" spc="-650" dirty="0"/>
              <a:t>El</a:t>
            </a:r>
            <a:r>
              <a:rPr sz="6000" spc="-800" dirty="0"/>
              <a:t>a</a:t>
            </a:r>
            <a:r>
              <a:rPr sz="6000" spc="-880" dirty="0"/>
              <a:t>s</a:t>
            </a:r>
            <a:r>
              <a:rPr sz="6000" spc="145" dirty="0"/>
              <a:t>t</a:t>
            </a:r>
            <a:r>
              <a:rPr sz="6000" spc="-240" dirty="0"/>
              <a:t>i</a:t>
            </a:r>
            <a:r>
              <a:rPr sz="6000" spc="-509" dirty="0"/>
              <a:t>c</a:t>
            </a:r>
            <a:r>
              <a:rPr sz="6000" spc="60" dirty="0"/>
              <a:t> </a:t>
            </a:r>
            <a:r>
              <a:rPr sz="6000" spc="-470" dirty="0"/>
              <a:t>Lo</a:t>
            </a:r>
            <a:r>
              <a:rPr sz="6000" spc="-465" dirty="0"/>
              <a:t>a</a:t>
            </a:r>
            <a:r>
              <a:rPr sz="6000" spc="-280" dirty="0"/>
              <a:t>d</a:t>
            </a:r>
            <a:r>
              <a:rPr sz="6000" spc="70" dirty="0"/>
              <a:t> </a:t>
            </a:r>
            <a:r>
              <a:rPr sz="6000" spc="-815" dirty="0"/>
              <a:t>B</a:t>
            </a:r>
            <a:r>
              <a:rPr sz="6000" spc="-775" dirty="0"/>
              <a:t>a</a:t>
            </a:r>
            <a:r>
              <a:rPr sz="6000" spc="-305" dirty="0"/>
              <a:t>l</a:t>
            </a:r>
            <a:r>
              <a:rPr sz="6000" spc="-725" dirty="0"/>
              <a:t>a</a:t>
            </a:r>
            <a:r>
              <a:rPr sz="6000" spc="-450" dirty="0"/>
              <a:t>ncin</a:t>
            </a:r>
            <a:r>
              <a:rPr sz="6000" spc="-540" dirty="0"/>
              <a:t>g</a:t>
            </a:r>
            <a:r>
              <a:rPr sz="6000" spc="65" dirty="0"/>
              <a:t> </a:t>
            </a:r>
            <a:r>
              <a:rPr sz="6000" spc="-315" dirty="0"/>
              <a:t>&amp;</a:t>
            </a:r>
            <a:r>
              <a:rPr sz="6000" spc="-300" dirty="0"/>
              <a:t> </a:t>
            </a:r>
            <a:r>
              <a:rPr sz="6000" spc="-110" dirty="0"/>
              <a:t>Au</a:t>
            </a:r>
            <a:r>
              <a:rPr sz="6000" spc="-50" dirty="0"/>
              <a:t>t</a:t>
            </a:r>
            <a:r>
              <a:rPr sz="6000" spc="-60" dirty="0"/>
              <a:t>o  </a:t>
            </a:r>
            <a:r>
              <a:rPr sz="6000" spc="-575" dirty="0"/>
              <a:t>Scalin</a:t>
            </a:r>
            <a:r>
              <a:rPr sz="6000" spc="-695" dirty="0"/>
              <a:t>g</a:t>
            </a:r>
            <a:r>
              <a:rPr sz="6000" spc="60" dirty="0"/>
              <a:t> </a:t>
            </a:r>
            <a:r>
              <a:rPr sz="6000" spc="-254" dirty="0"/>
              <a:t>G</a:t>
            </a:r>
            <a:r>
              <a:rPr sz="6000" spc="-110" dirty="0"/>
              <a:t>r</a:t>
            </a:r>
            <a:r>
              <a:rPr sz="6000" spc="-260" dirty="0"/>
              <a:t>ou</a:t>
            </a:r>
            <a:r>
              <a:rPr sz="6000" spc="-254" dirty="0"/>
              <a:t>p</a:t>
            </a:r>
            <a:r>
              <a:rPr sz="6000" spc="-880" dirty="0"/>
              <a:t>s</a:t>
            </a:r>
            <a:r>
              <a:rPr sz="6000" spc="70" dirty="0"/>
              <a:t> </a:t>
            </a:r>
            <a:r>
              <a:rPr sz="6000" spc="-905" dirty="0"/>
              <a:t>S</a:t>
            </a:r>
            <a:r>
              <a:rPr sz="6000" spc="-750" dirty="0"/>
              <a:t>e</a:t>
            </a:r>
            <a:r>
              <a:rPr sz="6000" spc="-220" dirty="0"/>
              <a:t>ction</a:t>
            </a:r>
            <a:endParaRPr sz="60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1791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15" dirty="0"/>
              <a:t>S</a:t>
            </a:r>
            <a:r>
              <a:rPr spc="-530" dirty="0"/>
              <a:t>c</a:t>
            </a:r>
            <a:r>
              <a:rPr spc="-575" dirty="0"/>
              <a:t>a</a:t>
            </a:r>
            <a:r>
              <a:rPr spc="-225" dirty="0"/>
              <a:t>l</a:t>
            </a:r>
            <a:r>
              <a:rPr spc="-54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245" dirty="0"/>
              <a:t>Hi</a:t>
            </a:r>
            <a:r>
              <a:rPr spc="-290" dirty="0"/>
              <a:t>gh</a:t>
            </a:r>
            <a:r>
              <a:rPr spc="-204" dirty="0"/>
              <a:t> </a:t>
            </a:r>
            <a:r>
              <a:rPr spc="-130" dirty="0"/>
              <a:t>A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215" dirty="0"/>
              <a:t>il</a:t>
            </a:r>
            <a:r>
              <a:rPr spc="-52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9968865" cy="366776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handle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greater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loads </a:t>
            </a:r>
            <a:r>
              <a:rPr sz="2800" spc="-7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adapting.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y: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4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Vertical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Ho</a:t>
            </a:r>
            <a:r>
              <a:rPr sz="24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onta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ilit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180" dirty="0">
                <a:solidFill>
                  <a:srgbClr val="444949"/>
                </a:solidFill>
                <a:latin typeface="Microsoft Sans Serif"/>
                <a:cs typeface="Microsoft Sans Serif"/>
              </a:rPr>
              <a:t>=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la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ticity)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6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linked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1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15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different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endParaRPr sz="4125" baseline="101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41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Let’s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deep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dive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into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distinction,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using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call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center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example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9001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9" dirty="0"/>
              <a:t>Vertical</a:t>
            </a:r>
            <a:r>
              <a:rPr spc="-10" dirty="0"/>
              <a:t> </a:t>
            </a:r>
            <a:r>
              <a:rPr spc="-325" dirty="0"/>
              <a:t>Scalability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7988"/>
            <a:ext cx="5928360" cy="413131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marR="43180" indent="-228600">
              <a:lnSpc>
                <a:spcPts val="281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endParaRPr sz="2600">
              <a:latin typeface="Microsoft Sans Serif"/>
              <a:cs typeface="Microsoft Sans Serif"/>
            </a:endParaRPr>
          </a:p>
          <a:p>
            <a:pPr marL="241300" marR="537210" indent="-228600">
              <a:lnSpc>
                <a:spcPts val="281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pl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ppli</a:t>
            </a:r>
            <a:r>
              <a:rPr sz="26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a 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t2.micro</a:t>
            </a:r>
            <a:endParaRPr sz="2600">
              <a:latin typeface="Microsoft Sans Serif"/>
              <a:cs typeface="Microsoft Sans Serif"/>
            </a:endParaRPr>
          </a:p>
          <a:p>
            <a:pPr marL="241300" marR="596900" indent="-228600">
              <a:lnSpc>
                <a:spcPts val="281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vertically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unn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2.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600">
              <a:latin typeface="Microsoft Sans Serif"/>
              <a:cs typeface="Microsoft Sans Serif"/>
            </a:endParaRPr>
          </a:p>
          <a:p>
            <a:pPr marL="241300" marR="180975" indent="-228600">
              <a:lnSpc>
                <a:spcPts val="281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39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17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mm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di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tr</a:t>
            </a:r>
            <a:r>
              <a:rPr sz="26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.</a:t>
            </a:r>
            <a:endParaRPr sz="26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2810"/>
              </a:lnSpc>
              <a:spcBef>
                <a:spcPts val="98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Th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’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lim</a:t>
            </a: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26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6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12000" y="636610"/>
            <a:ext cx="5080000" cy="5019040"/>
            <a:chOff x="7112000" y="636610"/>
            <a:chExt cx="5080000" cy="50190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12000" y="3146130"/>
              <a:ext cx="2238054" cy="23809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94319" y="636610"/>
              <a:ext cx="4297680" cy="501903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450813" y="5546852"/>
            <a:ext cx="14382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junior</a:t>
            </a:r>
            <a:r>
              <a:rPr sz="1800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9" name="object 9"/>
          <p:cNvSpPr txBox="1"/>
          <p:nvPr/>
        </p:nvSpPr>
        <p:spPr>
          <a:xfrm>
            <a:off x="9512456" y="5546852"/>
            <a:ext cx="1466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senior</a:t>
            </a:r>
            <a:r>
              <a:rPr sz="1800" spc="-6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5675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 dirty="0"/>
              <a:t>Horizontal</a:t>
            </a:r>
            <a:r>
              <a:rPr spc="5" dirty="0"/>
              <a:t> </a:t>
            </a:r>
            <a:r>
              <a:rPr spc="-330" dirty="0"/>
              <a:t>Scalability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27988"/>
            <a:ext cx="6141720" cy="4259580"/>
          </a:xfrm>
          <a:prstGeom prst="rect">
            <a:avLst/>
          </a:prstGeom>
        </p:spPr>
        <p:txBody>
          <a:bodyPr vert="horz" wrap="square" lIns="0" tIns="57150" rIns="0" bIns="0" rtlCol="0">
            <a:spAutoFit/>
          </a:bodyPr>
          <a:lstStyle/>
          <a:p>
            <a:pPr marL="241300" marR="419100" indent="-228600">
              <a:lnSpc>
                <a:spcPts val="2810"/>
              </a:lnSpc>
              <a:spcBef>
                <a:spcPts val="45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 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6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r  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444949"/>
              </a:buClr>
              <a:buFont typeface="Arial"/>
              <a:buChar char="•"/>
            </a:pPr>
            <a:endParaRPr sz="39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implies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distributed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systems.</a:t>
            </a:r>
            <a:endParaRPr sz="2600">
              <a:latin typeface="Microsoft Sans Serif"/>
              <a:cs typeface="Microsoft Sans Serif"/>
            </a:endParaRPr>
          </a:p>
          <a:p>
            <a:pPr marL="241300" marR="290195" indent="-228600">
              <a:lnSpc>
                <a:spcPts val="2780"/>
              </a:lnSpc>
              <a:spcBef>
                <a:spcPts val="1070"/>
              </a:spcBef>
              <a:buFont typeface="Arial"/>
              <a:buChar char="•"/>
              <a:tabLst>
                <a:tab pos="241300" algn="l"/>
              </a:tabLst>
            </a:pPr>
            <a:r>
              <a:rPr sz="26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This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very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common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web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r>
              <a:rPr sz="26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 </a:t>
            </a:r>
            <a:r>
              <a:rPr sz="2600" spc="-6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modern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applications</a:t>
            </a:r>
            <a:endParaRPr sz="26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buClr>
                <a:srgbClr val="444949"/>
              </a:buClr>
              <a:buFont typeface="Arial"/>
              <a:buChar char="•"/>
            </a:pPr>
            <a:endParaRPr sz="4250">
              <a:latin typeface="Microsoft Sans Serif"/>
              <a:cs typeface="Microsoft Sans Serif"/>
            </a:endParaRPr>
          </a:p>
          <a:p>
            <a:pPr marL="241300" marR="21590" indent="-228600">
              <a:lnSpc>
                <a:spcPts val="2810"/>
              </a:lnSpc>
              <a:buFont typeface="Arial"/>
              <a:buChar char="•"/>
              <a:tabLst>
                <a:tab pos="241300" algn="l"/>
              </a:tabLst>
            </a:pPr>
            <a:r>
              <a:rPr sz="26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easy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horizontally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thanks</a:t>
            </a:r>
            <a:r>
              <a:rPr sz="26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 </a:t>
            </a:r>
            <a:r>
              <a:rPr sz="2600" spc="-6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6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6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6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6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6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6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6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6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600" spc="-45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6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6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endParaRPr sz="2600">
              <a:latin typeface="Microsoft Sans Serif"/>
              <a:cs typeface="Microsoft Sans Serif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147243" y="1036069"/>
            <a:ext cx="4476115" cy="4761865"/>
            <a:chOff x="7147243" y="1036069"/>
            <a:chExt cx="4476115" cy="476186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243" y="3416980"/>
              <a:ext cx="2238054" cy="23809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271" y="3416980"/>
              <a:ext cx="2238054" cy="23809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5298" y="3416980"/>
              <a:ext cx="2238054" cy="23809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243" y="1036069"/>
              <a:ext cx="2238054" cy="238090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271" y="1036069"/>
              <a:ext cx="2238054" cy="238090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5298" y="1036069"/>
              <a:ext cx="2238054" cy="2380909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7842853" y="5818123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8961880" y="5818123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080907" y="5818123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842853" y="688339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961880" y="688339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80907" y="688339"/>
            <a:ext cx="837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operator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7140893" y="3615870"/>
            <a:ext cx="4488815" cy="2617470"/>
            <a:chOff x="7140893" y="3615870"/>
            <a:chExt cx="4488815" cy="2617470"/>
          </a:xfrm>
        </p:grpSpPr>
        <p:sp>
          <p:nvSpPr>
            <p:cNvPr id="4" name="object 4"/>
            <p:cNvSpPr/>
            <p:nvPr/>
          </p:nvSpPr>
          <p:spPr>
            <a:xfrm>
              <a:off x="7147243" y="3622220"/>
              <a:ext cx="4476115" cy="2604770"/>
            </a:xfrm>
            <a:custGeom>
              <a:avLst/>
              <a:gdLst/>
              <a:ahLst/>
              <a:cxnLst/>
              <a:rect l="l" t="t" r="r" b="b"/>
              <a:pathLst>
                <a:path w="4476115" h="2604770">
                  <a:moveTo>
                    <a:pt x="4476109" y="0"/>
                  </a:moveTo>
                  <a:lnTo>
                    <a:pt x="0" y="0"/>
                  </a:lnTo>
                  <a:lnTo>
                    <a:pt x="0" y="2604180"/>
                  </a:lnTo>
                  <a:lnTo>
                    <a:pt x="4476109" y="2604180"/>
                  </a:lnTo>
                  <a:lnTo>
                    <a:pt x="4476109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47243" y="3622220"/>
              <a:ext cx="4476115" cy="2604770"/>
            </a:xfrm>
            <a:custGeom>
              <a:avLst/>
              <a:gdLst/>
              <a:ahLst/>
              <a:cxnLst/>
              <a:rect l="l" t="t" r="r" b="b"/>
              <a:pathLst>
                <a:path w="4476115" h="2604770">
                  <a:moveTo>
                    <a:pt x="0" y="0"/>
                  </a:moveTo>
                  <a:lnTo>
                    <a:pt x="4476110" y="0"/>
                  </a:lnTo>
                  <a:lnTo>
                    <a:pt x="4476110" y="2604180"/>
                  </a:lnTo>
                  <a:lnTo>
                    <a:pt x="0" y="26041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878251" y="3641852"/>
            <a:ext cx="3013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second building in San 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Francisco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7140893" y="806450"/>
            <a:ext cx="4488815" cy="2617470"/>
            <a:chOff x="7140893" y="806450"/>
            <a:chExt cx="4488815" cy="2617470"/>
          </a:xfrm>
        </p:grpSpPr>
        <p:sp>
          <p:nvSpPr>
            <p:cNvPr id="8" name="object 8"/>
            <p:cNvSpPr/>
            <p:nvPr/>
          </p:nvSpPr>
          <p:spPr>
            <a:xfrm>
              <a:off x="7147243" y="812800"/>
              <a:ext cx="4476115" cy="2604770"/>
            </a:xfrm>
            <a:custGeom>
              <a:avLst/>
              <a:gdLst/>
              <a:ahLst/>
              <a:cxnLst/>
              <a:rect l="l" t="t" r="r" b="b"/>
              <a:pathLst>
                <a:path w="4476115" h="2604770">
                  <a:moveTo>
                    <a:pt x="4476109" y="0"/>
                  </a:moveTo>
                  <a:lnTo>
                    <a:pt x="0" y="0"/>
                  </a:lnTo>
                  <a:lnTo>
                    <a:pt x="0" y="2604179"/>
                  </a:lnTo>
                  <a:lnTo>
                    <a:pt x="4476109" y="2604179"/>
                  </a:lnTo>
                  <a:lnTo>
                    <a:pt x="4476109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147243" y="812800"/>
              <a:ext cx="4476115" cy="2604770"/>
            </a:xfrm>
            <a:custGeom>
              <a:avLst/>
              <a:gdLst/>
              <a:ahLst/>
              <a:cxnLst/>
              <a:rect l="l" t="t" r="r" b="b"/>
              <a:pathLst>
                <a:path w="4476115" h="2604770">
                  <a:moveTo>
                    <a:pt x="0" y="0"/>
                  </a:moveTo>
                  <a:lnTo>
                    <a:pt x="4476110" y="0"/>
                  </a:lnTo>
                  <a:lnTo>
                    <a:pt x="4476110" y="2604180"/>
                  </a:lnTo>
                  <a:lnTo>
                    <a:pt x="0" y="260418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216549" y="831595"/>
            <a:ext cx="2339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" dirty="0">
                <a:solidFill>
                  <a:srgbClr val="FFFFFF"/>
                </a:solidFill>
                <a:latin typeface="Calibri"/>
                <a:cs typeface="Calibri"/>
              </a:rPr>
              <a:t>first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building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New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40" dirty="0">
                <a:solidFill>
                  <a:srgbClr val="FFFFFF"/>
                </a:solidFill>
                <a:latin typeface="Calibri"/>
                <a:cs typeface="Calibri"/>
              </a:rPr>
              <a:t>York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344614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Hi</a:t>
            </a:r>
            <a:r>
              <a:rPr spc="-290" dirty="0"/>
              <a:t>gh</a:t>
            </a:r>
            <a:r>
              <a:rPr spc="-200" dirty="0"/>
              <a:t> </a:t>
            </a:r>
            <a:r>
              <a:rPr spc="-130" dirty="0"/>
              <a:t>A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215" dirty="0"/>
              <a:t>il</a:t>
            </a:r>
            <a:r>
              <a:rPr spc="-52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</a:p>
        </p:txBody>
      </p:sp>
      <p:grpSp>
        <p:nvGrpSpPr>
          <p:cNvPr id="12" name="object 12"/>
          <p:cNvGrpSpPr/>
          <p:nvPr/>
        </p:nvGrpSpPr>
        <p:grpSpPr>
          <a:xfrm>
            <a:off x="7147243" y="3932963"/>
            <a:ext cx="4476115" cy="2381250"/>
            <a:chOff x="7147243" y="3932963"/>
            <a:chExt cx="4476115" cy="2381250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243" y="3932963"/>
              <a:ext cx="2238054" cy="238090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271" y="3932963"/>
              <a:ext cx="2238054" cy="23809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5298" y="3932963"/>
              <a:ext cx="2238054" cy="238090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7147243" y="1117349"/>
            <a:ext cx="4476115" cy="2381250"/>
            <a:chOff x="7147243" y="1117349"/>
            <a:chExt cx="4476115" cy="2381250"/>
          </a:xfrm>
        </p:grpSpPr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47243" y="1117349"/>
              <a:ext cx="2238054" cy="23809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66271" y="1117349"/>
              <a:ext cx="2238054" cy="2380909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385298" y="1117349"/>
              <a:ext cx="2238054" cy="2380909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916939" y="1414779"/>
            <a:ext cx="4955540" cy="3399790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 algn="just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 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241300" marR="443865" indent="-228600" algn="just">
              <a:lnSpc>
                <a:spcPts val="3000"/>
              </a:lnSpc>
              <a:spcBef>
                <a:spcPts val="110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unn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 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 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marR="295275" indent="-228600">
              <a:lnSpc>
                <a:spcPct val="90700"/>
              </a:lnSpc>
              <a:spcBef>
                <a:spcPts val="9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4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  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ss 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(disaster)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8155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 dirty="0"/>
              <a:t>Hi</a:t>
            </a:r>
            <a:r>
              <a:rPr spc="-290" dirty="0"/>
              <a:t>gh</a:t>
            </a:r>
            <a:r>
              <a:rPr spc="-200" dirty="0"/>
              <a:t> </a:t>
            </a:r>
            <a:r>
              <a:rPr spc="-130" dirty="0"/>
              <a:t>A</a:t>
            </a:r>
            <a:r>
              <a:rPr spc="-330" dirty="0"/>
              <a:t>v</a:t>
            </a:r>
            <a:r>
              <a:rPr spc="-575" dirty="0"/>
              <a:t>a</a:t>
            </a:r>
            <a:r>
              <a:rPr spc="-215" dirty="0"/>
              <a:t>il</a:t>
            </a:r>
            <a:r>
              <a:rPr spc="-52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229" dirty="0"/>
              <a:t>&amp;</a:t>
            </a:r>
            <a:r>
              <a:rPr spc="60" dirty="0"/>
              <a:t> </a:t>
            </a:r>
            <a:r>
              <a:rPr spc="-715" dirty="0"/>
              <a:t>S</a:t>
            </a:r>
            <a:r>
              <a:rPr spc="-530" dirty="0"/>
              <a:t>c</a:t>
            </a:r>
            <a:r>
              <a:rPr spc="-575" dirty="0"/>
              <a:t>a</a:t>
            </a:r>
            <a:r>
              <a:rPr spc="-225" dirty="0"/>
              <a:t>l</a:t>
            </a:r>
            <a:r>
              <a:rPr spc="-54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440" dirty="0"/>
              <a:t>F</a:t>
            </a:r>
            <a:r>
              <a:rPr spc="-395" dirty="0"/>
              <a:t>o</a:t>
            </a:r>
            <a:r>
              <a:rPr dirty="0"/>
              <a:t>r</a:t>
            </a:r>
            <a:r>
              <a:rPr spc="55" dirty="0"/>
              <a:t> </a:t>
            </a:r>
            <a:r>
              <a:rPr spc="-775" dirty="0"/>
              <a:t>E</a:t>
            </a:r>
            <a:r>
              <a:rPr spc="-204" dirty="0"/>
              <a:t>C</a:t>
            </a:r>
            <a:r>
              <a:rPr spc="-250" dirty="0"/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8203"/>
            <a:ext cx="10194925" cy="4352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329"/>
              </a:lnSpc>
              <a:spcBef>
                <a:spcPts val="1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Vertical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size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(=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down)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2.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0.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5G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1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12t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1.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12.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448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20"/>
              </a:spcBef>
              <a:buClr>
                <a:srgbClr val="444949"/>
              </a:buClr>
              <a:buFont typeface="Arial"/>
              <a:buChar char="•"/>
            </a:pPr>
            <a:endParaRPr sz="35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Increase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05" dirty="0">
                <a:solidFill>
                  <a:srgbClr val="444949"/>
                </a:solidFill>
                <a:latin typeface="Microsoft Sans Serif"/>
                <a:cs typeface="Microsoft Sans Serif"/>
              </a:rPr>
              <a:t>(=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out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in)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oup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Loa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alanc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lvl="1">
              <a:lnSpc>
                <a:spcPct val="100000"/>
              </a:lnSpc>
              <a:spcBef>
                <a:spcPts val="15"/>
              </a:spcBef>
              <a:buClr>
                <a:srgbClr val="444949"/>
              </a:buClr>
              <a:buFont typeface="Arial"/>
              <a:buChar char="•"/>
            </a:pPr>
            <a:endParaRPr sz="275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Availability: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same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across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0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</a:t>
            </a:r>
            <a:r>
              <a:rPr sz="24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ult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3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Loa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alanc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ult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91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15" dirty="0"/>
              <a:t>S</a:t>
            </a:r>
            <a:r>
              <a:rPr spc="-530" dirty="0"/>
              <a:t>c</a:t>
            </a:r>
            <a:r>
              <a:rPr spc="-575" dirty="0"/>
              <a:t>a</a:t>
            </a:r>
            <a:r>
              <a:rPr spc="-225" dirty="0"/>
              <a:t>l</a:t>
            </a:r>
            <a:r>
              <a:rPr spc="-540" dirty="0"/>
              <a:t>a</a:t>
            </a:r>
            <a:r>
              <a:rPr spc="-210" dirty="0"/>
              <a:t>b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330" dirty="0"/>
              <a:t>v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775" dirty="0"/>
              <a:t>E</a:t>
            </a:r>
            <a:r>
              <a:rPr spc="-225" dirty="0"/>
              <a:t>l</a:t>
            </a:r>
            <a:r>
              <a:rPr spc="-540" dirty="0"/>
              <a:t>a</a:t>
            </a:r>
            <a:r>
              <a:rPr spc="-645" dirty="0"/>
              <a:t>s</a:t>
            </a:r>
            <a:r>
              <a:rPr spc="100" dirty="0"/>
              <a:t>t</a:t>
            </a:r>
            <a:r>
              <a:rPr spc="-175" dirty="0"/>
              <a:t>i</a:t>
            </a:r>
            <a:r>
              <a:rPr spc="-375" dirty="0"/>
              <a:t>c</a:t>
            </a:r>
            <a:r>
              <a:rPr spc="-40" dirty="0"/>
              <a:t>i</a:t>
            </a:r>
            <a:r>
              <a:rPr spc="-50" dirty="0"/>
              <a:t>t</a:t>
            </a:r>
            <a:r>
              <a:rPr spc="-370" dirty="0"/>
              <a:t>y</a:t>
            </a:r>
            <a:r>
              <a:rPr spc="60" dirty="0"/>
              <a:t> </a:t>
            </a:r>
            <a:r>
              <a:rPr spc="-135" dirty="0"/>
              <a:t>(</a:t>
            </a:r>
            <a:r>
              <a:rPr spc="-204" dirty="0"/>
              <a:t>v</a:t>
            </a:r>
            <a:r>
              <a:rPr spc="-645" dirty="0"/>
              <a:t>s</a:t>
            </a:r>
            <a:r>
              <a:rPr spc="-210" dirty="0"/>
              <a:t> </a:t>
            </a:r>
            <a:r>
              <a:rPr dirty="0"/>
              <a:t>A</a:t>
            </a:r>
            <a:r>
              <a:rPr spc="-575" dirty="0"/>
              <a:t>g</a:t>
            </a:r>
            <a:r>
              <a:rPr spc="-110" dirty="0"/>
              <a:t>ili</a:t>
            </a:r>
            <a:r>
              <a:rPr spc="-135" dirty="0"/>
              <a:t>t</a:t>
            </a:r>
            <a:r>
              <a:rPr spc="-370" dirty="0"/>
              <a:t>y</a:t>
            </a:r>
            <a:r>
              <a:rPr dirty="0"/>
              <a:t>)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78203"/>
            <a:ext cx="10313035" cy="403352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marR="5080" indent="-228600">
              <a:lnSpc>
                <a:spcPts val="2690"/>
              </a:lnSpc>
              <a:spcBef>
                <a:spcPts val="74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ability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accommodate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larger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by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making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hardware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ddi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de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marR="102235" indent="-228600">
              <a:lnSpc>
                <a:spcPct val="804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Elasticity: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once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scalable,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elasticity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800" spc="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there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some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“auto-scaling”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so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800" spc="2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800" spc="2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on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load.This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“cloud-friendly”: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pay-per-use,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match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demand,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optimize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Clr>
                <a:srgbClr val="444949"/>
              </a:buClr>
              <a:buFont typeface="Arial"/>
              <a:buChar char="•"/>
            </a:pPr>
            <a:endParaRPr sz="4050">
              <a:latin typeface="Microsoft Sans Serif"/>
              <a:cs typeface="Microsoft Sans Serif"/>
            </a:endParaRPr>
          </a:p>
          <a:p>
            <a:pPr marL="241300" marR="131445" indent="-228600">
              <a:lnSpc>
                <a:spcPct val="80400"/>
              </a:lnSpc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Agility: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(not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related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distractor)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new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click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away,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which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means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reduce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 time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 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make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those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resources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developers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from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weeks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just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minutes.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13016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5" dirty="0"/>
              <a:t>t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185" dirty="0"/>
              <a:t>l</a:t>
            </a:r>
            <a:r>
              <a:rPr spc="-320" dirty="0"/>
              <a:t>o</a:t>
            </a:r>
            <a:r>
              <a:rPr spc="-325" dirty="0"/>
              <a:t>a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375" dirty="0"/>
              <a:t>c</a:t>
            </a:r>
            <a:r>
              <a:rPr spc="-175" dirty="0"/>
              <a:t>i</a:t>
            </a:r>
            <a:r>
              <a:rPr spc="-290" dirty="0"/>
              <a:t>n</a:t>
            </a:r>
            <a:r>
              <a:rPr spc="-575" dirty="0"/>
              <a:t>g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795779"/>
            <a:ext cx="9500235" cy="833119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41300" marR="5080" indent="-228600">
              <a:lnSpc>
                <a:spcPts val="3000"/>
              </a:lnSpc>
              <a:spcBef>
                <a:spcPts val="5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that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forward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internet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traffic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multiple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(EC2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downstream.</a:t>
            </a:r>
            <a:endParaRPr sz="2800">
              <a:latin typeface="Microsoft Sans Serif"/>
              <a:cs typeface="Microsoft Sans Serif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2855" y="3399972"/>
            <a:ext cx="1710689" cy="1908810"/>
          </a:xfrm>
          <a:prstGeom prst="rect">
            <a:avLst/>
          </a:prstGeom>
          <a:ln w="12700">
            <a:solidFill>
              <a:srgbClr val="A5A5A5"/>
            </a:solidFill>
          </a:ln>
        </p:spPr>
        <p:txBody>
          <a:bodyPr vert="horz" wrap="square" lIns="0" tIns="31750" rIns="0" bIns="0" rtlCol="0">
            <a:spAutoFit/>
          </a:bodyPr>
          <a:lstStyle/>
          <a:p>
            <a:pPr marL="190500">
              <a:lnSpc>
                <a:spcPct val="100000"/>
              </a:lnSpc>
              <a:spcBef>
                <a:spcPts val="250"/>
              </a:spcBef>
            </a:pP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1800" b="1" spc="-4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83638" y="3648963"/>
            <a:ext cx="966469" cy="1589405"/>
          </a:xfrm>
          <a:prstGeom prst="rect">
            <a:avLst/>
          </a:prstGeom>
        </p:spPr>
        <p:txBody>
          <a:bodyPr vert="horz" wrap="square" lIns="0" tIns="1073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5"/>
              </a:spcBef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User</a:t>
            </a:r>
            <a:r>
              <a:rPr sz="2800" b="1" spc="-9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444949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800" b="1" spc="-5" dirty="0">
                <a:solidFill>
                  <a:srgbClr val="70AD47"/>
                </a:solidFill>
                <a:latin typeface="Calibri"/>
                <a:cs typeface="Calibri"/>
              </a:rPr>
              <a:t>User</a:t>
            </a:r>
            <a:r>
              <a:rPr sz="2800" b="1" spc="-90" dirty="0">
                <a:solidFill>
                  <a:srgbClr val="70AD47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70AD47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2800" b="1" spc="-5" dirty="0">
                <a:solidFill>
                  <a:srgbClr val="5091D0"/>
                </a:solidFill>
                <a:latin typeface="Calibri"/>
                <a:cs typeface="Calibri"/>
              </a:rPr>
              <a:t>User</a:t>
            </a:r>
            <a:r>
              <a:rPr sz="2800" b="1" spc="-90" dirty="0">
                <a:solidFill>
                  <a:srgbClr val="5091D0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5091D0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76855" y="3898713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41274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09800" y="41274"/>
                </a:lnTo>
                <a:close/>
              </a:path>
              <a:path w="2286000" h="76200">
                <a:moveTo>
                  <a:pt x="2209800" y="34924"/>
                </a:moveTo>
                <a:lnTo>
                  <a:pt x="2209800" y="41274"/>
                </a:lnTo>
                <a:lnTo>
                  <a:pt x="2222498" y="41275"/>
                </a:lnTo>
                <a:lnTo>
                  <a:pt x="2222498" y="34925"/>
                </a:lnTo>
                <a:lnTo>
                  <a:pt x="2209800" y="34924"/>
                </a:lnTo>
                <a:close/>
              </a:path>
              <a:path w="2286000" h="76200">
                <a:moveTo>
                  <a:pt x="2209800" y="0"/>
                </a:moveTo>
                <a:lnTo>
                  <a:pt x="2209800" y="34924"/>
                </a:lnTo>
                <a:lnTo>
                  <a:pt x="2222498" y="34925"/>
                </a:lnTo>
                <a:lnTo>
                  <a:pt x="2222498" y="41275"/>
                </a:lnTo>
                <a:lnTo>
                  <a:pt x="2279652" y="41273"/>
                </a:lnTo>
                <a:lnTo>
                  <a:pt x="2286000" y="38100"/>
                </a:lnTo>
                <a:lnTo>
                  <a:pt x="2209800" y="0"/>
                </a:lnTo>
                <a:close/>
              </a:path>
              <a:path w="2286000" h="76200">
                <a:moveTo>
                  <a:pt x="0" y="34923"/>
                </a:moveTo>
                <a:lnTo>
                  <a:pt x="0" y="41273"/>
                </a:lnTo>
                <a:lnTo>
                  <a:pt x="2209800" y="41274"/>
                </a:lnTo>
                <a:lnTo>
                  <a:pt x="2209800" y="34924"/>
                </a:lnTo>
                <a:lnTo>
                  <a:pt x="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6855" y="4105590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4"/>
                </a:lnTo>
                <a:lnTo>
                  <a:pt x="63500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4"/>
                </a:lnTo>
                <a:lnTo>
                  <a:pt x="76200" y="41274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6855" y="4419968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2209800" y="0"/>
                </a:moveTo>
                <a:lnTo>
                  <a:pt x="2209800" y="76200"/>
                </a:lnTo>
                <a:lnTo>
                  <a:pt x="2279650" y="41275"/>
                </a:lnTo>
                <a:lnTo>
                  <a:pt x="2222498" y="41275"/>
                </a:lnTo>
                <a:lnTo>
                  <a:pt x="2222498" y="34925"/>
                </a:lnTo>
                <a:lnTo>
                  <a:pt x="2279650" y="34925"/>
                </a:lnTo>
                <a:lnTo>
                  <a:pt x="2209800" y="0"/>
                </a:lnTo>
                <a:close/>
              </a:path>
              <a:path w="2286000" h="76200">
                <a:moveTo>
                  <a:pt x="2209800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209800" y="41275"/>
                </a:lnTo>
                <a:lnTo>
                  <a:pt x="2209800" y="34925"/>
                </a:lnTo>
                <a:close/>
              </a:path>
              <a:path w="2286000" h="76200">
                <a:moveTo>
                  <a:pt x="2279650" y="34925"/>
                </a:moveTo>
                <a:lnTo>
                  <a:pt x="2222498" y="34925"/>
                </a:lnTo>
                <a:lnTo>
                  <a:pt x="2222498" y="41275"/>
                </a:lnTo>
                <a:lnTo>
                  <a:pt x="2279650" y="41275"/>
                </a:lnTo>
                <a:lnTo>
                  <a:pt x="2286000" y="38100"/>
                </a:lnTo>
                <a:lnTo>
                  <a:pt x="2279650" y="34925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76855" y="4626846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1275"/>
                </a:lnTo>
                <a:lnTo>
                  <a:pt x="63500" y="41275"/>
                </a:lnTo>
                <a:lnTo>
                  <a:pt x="63500" y="34925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5"/>
                </a:lnTo>
                <a:lnTo>
                  <a:pt x="63500" y="41275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76200" y="41274"/>
                </a:moveTo>
                <a:lnTo>
                  <a:pt x="63500" y="41275"/>
                </a:lnTo>
                <a:lnTo>
                  <a:pt x="76200" y="41275"/>
                </a:lnTo>
                <a:close/>
              </a:path>
              <a:path w="2286000" h="76200">
                <a:moveTo>
                  <a:pt x="2286000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86000" y="41273"/>
                </a:lnTo>
                <a:lnTo>
                  <a:pt x="2286000" y="3492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573122" y="4419969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2108197" y="0"/>
                </a:moveTo>
                <a:lnTo>
                  <a:pt x="2108197" y="76200"/>
                </a:lnTo>
                <a:lnTo>
                  <a:pt x="2178047" y="41275"/>
                </a:lnTo>
                <a:lnTo>
                  <a:pt x="2120897" y="41275"/>
                </a:lnTo>
                <a:lnTo>
                  <a:pt x="2120897" y="34925"/>
                </a:lnTo>
                <a:lnTo>
                  <a:pt x="2178047" y="34925"/>
                </a:lnTo>
                <a:lnTo>
                  <a:pt x="2108197" y="0"/>
                </a:lnTo>
                <a:close/>
              </a:path>
              <a:path w="2184400" h="76200">
                <a:moveTo>
                  <a:pt x="2108197" y="34925"/>
                </a:moveTo>
                <a:lnTo>
                  <a:pt x="0" y="34925"/>
                </a:lnTo>
                <a:lnTo>
                  <a:pt x="0" y="41275"/>
                </a:lnTo>
                <a:lnTo>
                  <a:pt x="2108197" y="41275"/>
                </a:lnTo>
                <a:lnTo>
                  <a:pt x="2108197" y="34925"/>
                </a:lnTo>
                <a:close/>
              </a:path>
              <a:path w="2184400" h="76200">
                <a:moveTo>
                  <a:pt x="2178047" y="34925"/>
                </a:moveTo>
                <a:lnTo>
                  <a:pt x="2120897" y="34925"/>
                </a:lnTo>
                <a:lnTo>
                  <a:pt x="2120897" y="41275"/>
                </a:lnTo>
                <a:lnTo>
                  <a:pt x="2178047" y="41275"/>
                </a:lnTo>
                <a:lnTo>
                  <a:pt x="2184397" y="38100"/>
                </a:lnTo>
                <a:lnTo>
                  <a:pt x="2178047" y="34925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573121" y="4563347"/>
            <a:ext cx="2184400" cy="76200"/>
          </a:xfrm>
          <a:custGeom>
            <a:avLst/>
            <a:gdLst/>
            <a:ahLst/>
            <a:cxnLst/>
            <a:rect l="l" t="t" r="r" b="b"/>
            <a:pathLst>
              <a:path w="21844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184400" h="76200">
                <a:moveTo>
                  <a:pt x="76200" y="34924"/>
                </a:moveTo>
                <a:lnTo>
                  <a:pt x="63500" y="34924"/>
                </a:lnTo>
                <a:lnTo>
                  <a:pt x="63500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184400" h="76200">
                <a:moveTo>
                  <a:pt x="76200" y="41274"/>
                </a:moveTo>
                <a:lnTo>
                  <a:pt x="63500" y="41274"/>
                </a:lnTo>
                <a:lnTo>
                  <a:pt x="76200" y="41274"/>
                </a:lnTo>
                <a:close/>
              </a:path>
              <a:path w="2184400" h="76200">
                <a:moveTo>
                  <a:pt x="2184398" y="34923"/>
                </a:moveTo>
                <a:lnTo>
                  <a:pt x="76200" y="34924"/>
                </a:lnTo>
                <a:lnTo>
                  <a:pt x="76200" y="41274"/>
                </a:lnTo>
                <a:lnTo>
                  <a:pt x="2184398" y="41273"/>
                </a:lnTo>
                <a:lnTo>
                  <a:pt x="2184398" y="34923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73119" y="5038866"/>
            <a:ext cx="2184400" cy="780415"/>
          </a:xfrm>
          <a:custGeom>
            <a:avLst/>
            <a:gdLst/>
            <a:ahLst/>
            <a:cxnLst/>
            <a:rect l="l" t="t" r="r" b="b"/>
            <a:pathLst>
              <a:path w="2184400" h="780414">
                <a:moveTo>
                  <a:pt x="2111371" y="747095"/>
                </a:moveTo>
                <a:lnTo>
                  <a:pt x="2099920" y="780090"/>
                </a:lnTo>
                <a:lnTo>
                  <a:pt x="2184400" y="769078"/>
                </a:lnTo>
                <a:lnTo>
                  <a:pt x="2167013" y="751260"/>
                </a:lnTo>
                <a:lnTo>
                  <a:pt x="2123371" y="751260"/>
                </a:lnTo>
                <a:lnTo>
                  <a:pt x="2111371" y="747095"/>
                </a:lnTo>
                <a:close/>
              </a:path>
              <a:path w="2184400" h="780414">
                <a:moveTo>
                  <a:pt x="2113452" y="741096"/>
                </a:moveTo>
                <a:lnTo>
                  <a:pt x="2111371" y="747095"/>
                </a:lnTo>
                <a:lnTo>
                  <a:pt x="2123371" y="751260"/>
                </a:lnTo>
                <a:lnTo>
                  <a:pt x="2125452" y="745261"/>
                </a:lnTo>
                <a:lnTo>
                  <a:pt x="2113452" y="741096"/>
                </a:lnTo>
                <a:close/>
              </a:path>
              <a:path w="2184400" h="780414">
                <a:moveTo>
                  <a:pt x="2124903" y="708102"/>
                </a:moveTo>
                <a:lnTo>
                  <a:pt x="2113452" y="741096"/>
                </a:lnTo>
                <a:lnTo>
                  <a:pt x="2125452" y="745261"/>
                </a:lnTo>
                <a:lnTo>
                  <a:pt x="2123371" y="751260"/>
                </a:lnTo>
                <a:lnTo>
                  <a:pt x="2167013" y="751260"/>
                </a:lnTo>
                <a:lnTo>
                  <a:pt x="2124903" y="708102"/>
                </a:lnTo>
                <a:close/>
              </a:path>
              <a:path w="2184400" h="780414">
                <a:moveTo>
                  <a:pt x="73029" y="32993"/>
                </a:moveTo>
                <a:lnTo>
                  <a:pt x="70947" y="38993"/>
                </a:lnTo>
                <a:lnTo>
                  <a:pt x="2111371" y="747095"/>
                </a:lnTo>
                <a:lnTo>
                  <a:pt x="2113452" y="741096"/>
                </a:lnTo>
                <a:lnTo>
                  <a:pt x="73029" y="32993"/>
                </a:lnTo>
                <a:close/>
              </a:path>
              <a:path w="2184400" h="780414">
                <a:moveTo>
                  <a:pt x="84480" y="0"/>
                </a:moveTo>
                <a:lnTo>
                  <a:pt x="0" y="11010"/>
                </a:lnTo>
                <a:lnTo>
                  <a:pt x="59496" y="71987"/>
                </a:lnTo>
                <a:lnTo>
                  <a:pt x="70947" y="38993"/>
                </a:lnTo>
                <a:lnTo>
                  <a:pt x="58941" y="34827"/>
                </a:lnTo>
                <a:lnTo>
                  <a:pt x="61024" y="28827"/>
                </a:lnTo>
                <a:lnTo>
                  <a:pt x="74475" y="28827"/>
                </a:lnTo>
                <a:lnTo>
                  <a:pt x="84480" y="0"/>
                </a:lnTo>
                <a:close/>
              </a:path>
              <a:path w="2184400" h="780414">
                <a:moveTo>
                  <a:pt x="61024" y="28827"/>
                </a:moveTo>
                <a:lnTo>
                  <a:pt x="58941" y="34827"/>
                </a:lnTo>
                <a:lnTo>
                  <a:pt x="70947" y="38993"/>
                </a:lnTo>
                <a:lnTo>
                  <a:pt x="73029" y="32993"/>
                </a:lnTo>
                <a:lnTo>
                  <a:pt x="61024" y="28827"/>
                </a:lnTo>
                <a:close/>
              </a:path>
              <a:path w="2184400" h="780414">
                <a:moveTo>
                  <a:pt x="74475" y="28827"/>
                </a:moveTo>
                <a:lnTo>
                  <a:pt x="61024" y="28827"/>
                </a:lnTo>
                <a:lnTo>
                  <a:pt x="73029" y="32993"/>
                </a:lnTo>
                <a:lnTo>
                  <a:pt x="74475" y="28827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6855" y="5048467"/>
            <a:ext cx="2286000" cy="76200"/>
          </a:xfrm>
          <a:custGeom>
            <a:avLst/>
            <a:gdLst/>
            <a:ahLst/>
            <a:cxnLst/>
            <a:rect l="l" t="t" r="r" b="b"/>
            <a:pathLst>
              <a:path w="2286000" h="76200">
                <a:moveTo>
                  <a:pt x="76200" y="0"/>
                </a:moveTo>
                <a:lnTo>
                  <a:pt x="0" y="38099"/>
                </a:lnTo>
                <a:lnTo>
                  <a:pt x="76200" y="76199"/>
                </a:lnTo>
                <a:lnTo>
                  <a:pt x="76200" y="41274"/>
                </a:lnTo>
                <a:lnTo>
                  <a:pt x="63500" y="41274"/>
                </a:lnTo>
                <a:lnTo>
                  <a:pt x="63500" y="34924"/>
                </a:lnTo>
                <a:lnTo>
                  <a:pt x="76200" y="34924"/>
                </a:lnTo>
                <a:lnTo>
                  <a:pt x="76200" y="0"/>
                </a:lnTo>
                <a:close/>
              </a:path>
              <a:path w="2286000" h="76200">
                <a:moveTo>
                  <a:pt x="2209798" y="0"/>
                </a:moveTo>
                <a:lnTo>
                  <a:pt x="2209798" y="76199"/>
                </a:lnTo>
                <a:lnTo>
                  <a:pt x="2279648" y="41274"/>
                </a:lnTo>
                <a:lnTo>
                  <a:pt x="2222498" y="41274"/>
                </a:lnTo>
                <a:lnTo>
                  <a:pt x="2222498" y="34924"/>
                </a:lnTo>
                <a:lnTo>
                  <a:pt x="2279648" y="34924"/>
                </a:lnTo>
                <a:lnTo>
                  <a:pt x="2209798" y="0"/>
                </a:lnTo>
                <a:close/>
              </a:path>
              <a:path w="2286000" h="76200">
                <a:moveTo>
                  <a:pt x="76200" y="34924"/>
                </a:moveTo>
                <a:lnTo>
                  <a:pt x="63500" y="34924"/>
                </a:lnTo>
                <a:lnTo>
                  <a:pt x="63500" y="41274"/>
                </a:lnTo>
                <a:lnTo>
                  <a:pt x="76200" y="41274"/>
                </a:lnTo>
                <a:lnTo>
                  <a:pt x="76200" y="34924"/>
                </a:lnTo>
                <a:close/>
              </a:path>
              <a:path w="2286000" h="76200">
                <a:moveTo>
                  <a:pt x="2209798" y="34924"/>
                </a:moveTo>
                <a:lnTo>
                  <a:pt x="76200" y="34924"/>
                </a:lnTo>
                <a:lnTo>
                  <a:pt x="76200" y="41274"/>
                </a:lnTo>
                <a:lnTo>
                  <a:pt x="2209798" y="41274"/>
                </a:lnTo>
                <a:lnTo>
                  <a:pt x="2209798" y="34924"/>
                </a:lnTo>
                <a:close/>
              </a:path>
              <a:path w="2286000" h="76200">
                <a:moveTo>
                  <a:pt x="2279648" y="34924"/>
                </a:moveTo>
                <a:lnTo>
                  <a:pt x="2222498" y="34924"/>
                </a:lnTo>
                <a:lnTo>
                  <a:pt x="2222498" y="41274"/>
                </a:lnTo>
                <a:lnTo>
                  <a:pt x="2279648" y="41274"/>
                </a:lnTo>
                <a:lnTo>
                  <a:pt x="2285998" y="38099"/>
                </a:lnTo>
                <a:lnTo>
                  <a:pt x="2279648" y="34924"/>
                </a:lnTo>
                <a:close/>
              </a:path>
            </a:pathLst>
          </a:custGeom>
          <a:solidFill>
            <a:srgbClr val="5091D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5" name="object 1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2992" y="301752"/>
            <a:ext cx="1283207" cy="128625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18176" y="3995928"/>
            <a:ext cx="999744" cy="999744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6571977" y="2682239"/>
            <a:ext cx="3267075" cy="2283460"/>
            <a:chOff x="6571977" y="2682239"/>
            <a:chExt cx="3267075" cy="2283460"/>
          </a:xfrm>
        </p:grpSpPr>
        <p:sp>
          <p:nvSpPr>
            <p:cNvPr id="18" name="object 18"/>
            <p:cNvSpPr/>
            <p:nvPr/>
          </p:nvSpPr>
          <p:spPr>
            <a:xfrm>
              <a:off x="6571971" y="3044558"/>
              <a:ext cx="2288540" cy="1052830"/>
            </a:xfrm>
            <a:custGeom>
              <a:avLst/>
              <a:gdLst/>
              <a:ahLst/>
              <a:cxnLst/>
              <a:rect l="l" t="t" r="r" b="b"/>
              <a:pathLst>
                <a:path w="2288540" h="1052829">
                  <a:moveTo>
                    <a:pt x="2287143" y="8051"/>
                  </a:moveTo>
                  <a:lnTo>
                    <a:pt x="2202332" y="0"/>
                  </a:lnTo>
                  <a:lnTo>
                    <a:pt x="2214930" y="32575"/>
                  </a:lnTo>
                  <a:lnTo>
                    <a:pt x="0" y="889292"/>
                  </a:lnTo>
                  <a:lnTo>
                    <a:pt x="2286" y="895223"/>
                  </a:lnTo>
                  <a:lnTo>
                    <a:pt x="2217216" y="38493"/>
                  </a:lnTo>
                  <a:lnTo>
                    <a:pt x="2229815" y="71069"/>
                  </a:lnTo>
                  <a:lnTo>
                    <a:pt x="2268994" y="27990"/>
                  </a:lnTo>
                  <a:lnTo>
                    <a:pt x="2287143" y="8051"/>
                  </a:lnTo>
                  <a:close/>
                </a:path>
                <a:path w="2288540" h="1052829">
                  <a:moveTo>
                    <a:pt x="2288298" y="158623"/>
                  </a:moveTo>
                  <a:lnTo>
                    <a:pt x="2286000" y="152704"/>
                  </a:lnTo>
                  <a:lnTo>
                    <a:pt x="71018" y="1014082"/>
                  </a:lnTo>
                  <a:lnTo>
                    <a:pt x="58356" y="981532"/>
                  </a:lnTo>
                  <a:lnTo>
                    <a:pt x="1143" y="1044663"/>
                  </a:lnTo>
                  <a:lnTo>
                    <a:pt x="85979" y="1052550"/>
                  </a:lnTo>
                  <a:lnTo>
                    <a:pt x="75107" y="1024597"/>
                  </a:lnTo>
                  <a:lnTo>
                    <a:pt x="73317" y="1020000"/>
                  </a:lnTo>
                  <a:lnTo>
                    <a:pt x="2288298" y="158623"/>
                  </a:lnTo>
                  <a:close/>
                </a:path>
              </a:pathLst>
            </a:custGeom>
            <a:solidFill>
              <a:srgbClr val="44494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97112" y="2682239"/>
              <a:ext cx="941831" cy="94183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97112" y="4026407"/>
              <a:ext cx="941831" cy="938783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97111" y="5297423"/>
            <a:ext cx="941831" cy="941832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5585119" y="1196878"/>
            <a:ext cx="3980815" cy="3980815"/>
            <a:chOff x="5585119" y="1196878"/>
            <a:chExt cx="3980815" cy="3980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85119" y="1196878"/>
              <a:ext cx="3980506" cy="39805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28231" y="3093720"/>
              <a:ext cx="917447" cy="9174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78495" y="3093720"/>
              <a:ext cx="917448" cy="91744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04887" y="3093720"/>
              <a:ext cx="917448" cy="917447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931849" y="2483365"/>
            <a:ext cx="2077403" cy="207740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095152" y="4827523"/>
            <a:ext cx="9607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Cloud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05113" y="4827523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f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fice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61721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-30" dirty="0"/>
              <a:t>h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290" dirty="0"/>
              <a:t>u</a:t>
            </a:r>
            <a:r>
              <a:rPr spc="-640" dirty="0"/>
              <a:t>s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570" dirty="0"/>
              <a:t>a</a:t>
            </a:r>
            <a:r>
              <a:rPr spc="50" dirty="0"/>
              <a:t> </a:t>
            </a:r>
            <a:r>
              <a:rPr spc="-185" dirty="0"/>
              <a:t>l</a:t>
            </a:r>
            <a:r>
              <a:rPr spc="-320" dirty="0"/>
              <a:t>o</a:t>
            </a:r>
            <a:r>
              <a:rPr spc="-325" dirty="0"/>
              <a:t>a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215" dirty="0"/>
              <a:t>b</a:t>
            </a:r>
            <a:r>
              <a:rPr spc="-575" dirty="0"/>
              <a:t>a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5" dirty="0"/>
              <a:t>r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289925" cy="308864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Sp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ip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nt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DN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pp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90" dirty="0">
                <a:solidFill>
                  <a:srgbClr val="444949"/>
                </a:solidFill>
                <a:latin typeface="Microsoft Sans Serif"/>
                <a:cs typeface="Microsoft Sans Serif"/>
              </a:rPr>
              <a:t>Se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le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Do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Provide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5" dirty="0">
                <a:solidFill>
                  <a:srgbClr val="444949"/>
                </a:solidFill>
                <a:latin typeface="Microsoft Sans Serif"/>
                <a:cs typeface="Microsoft Sans Serif"/>
              </a:rPr>
              <a:t>SSL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termination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(HTTPS)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Hi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ili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5393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-30" dirty="0"/>
              <a:t>h</a:t>
            </a:r>
            <a:r>
              <a:rPr spc="-370" dirty="0"/>
              <a:t>y</a:t>
            </a:r>
            <a:r>
              <a:rPr spc="55" dirty="0"/>
              <a:t> </a:t>
            </a:r>
            <a:r>
              <a:rPr spc="-290" dirty="0"/>
              <a:t>u</a:t>
            </a:r>
            <a:r>
              <a:rPr spc="-640" dirty="0"/>
              <a:t>s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780" dirty="0"/>
              <a:t>E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640" dirty="0"/>
              <a:t>s</a:t>
            </a:r>
            <a:r>
              <a:rPr spc="100" dirty="0"/>
              <a:t>t</a:t>
            </a:r>
            <a:r>
              <a:rPr spc="-185" dirty="0"/>
              <a:t>i</a:t>
            </a:r>
            <a:r>
              <a:rPr spc="-370" dirty="0"/>
              <a:t>c</a:t>
            </a:r>
            <a:r>
              <a:rPr spc="55" dirty="0"/>
              <a:t> </a:t>
            </a:r>
            <a:r>
              <a:rPr spc="-390" dirty="0"/>
              <a:t>L</a:t>
            </a:r>
            <a:r>
              <a:rPr spc="-320" dirty="0"/>
              <a:t>o</a:t>
            </a:r>
            <a:r>
              <a:rPr spc="-325" dirty="0"/>
              <a:t>a</a:t>
            </a:r>
            <a:r>
              <a:rPr spc="-204" dirty="0"/>
              <a:t>d</a:t>
            </a:r>
            <a:r>
              <a:rPr spc="45" dirty="0"/>
              <a:t> </a:t>
            </a:r>
            <a:r>
              <a:rPr spc="-640" dirty="0"/>
              <a:t>B</a:t>
            </a:r>
            <a:r>
              <a:rPr spc="-540" dirty="0"/>
              <a:t>a</a:t>
            </a:r>
            <a:r>
              <a:rPr spc="-185" dirty="0"/>
              <a:t>l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335" dirty="0"/>
              <a:t>c</a:t>
            </a:r>
            <a:r>
              <a:rPr spc="-370" dirty="0"/>
              <a:t>e</a:t>
            </a:r>
            <a:r>
              <a:rPr spc="-5" dirty="0"/>
              <a:t>r</a:t>
            </a:r>
            <a:r>
              <a:rPr spc="-1215" dirty="0"/>
              <a:t>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76849"/>
            <a:ext cx="9868535" cy="42538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39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ELB</a:t>
            </a:r>
            <a:r>
              <a:rPr sz="2800" spc="-3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(Elastic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Balancer)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45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managed</a:t>
            </a:r>
            <a:r>
              <a:rPr sz="4125" spc="60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load</a:t>
            </a:r>
            <a:r>
              <a:rPr sz="4125" spc="60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5091D0"/>
                </a:solidFill>
                <a:latin typeface="Microsoft Sans Serif"/>
                <a:cs typeface="Microsoft Sans Serif"/>
              </a:rPr>
              <a:t>balancer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takes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care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upgrades,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maintenance,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4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40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ts val="3000"/>
              </a:lnSpc>
              <a:spcBef>
                <a:spcPts val="103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less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setup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own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will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be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lot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more </a:t>
            </a:r>
            <a:r>
              <a:rPr sz="2800" spc="-7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22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8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114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5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(HTTP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/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HTTPS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only)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Layer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Balancer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(ultra-high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performance,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allows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for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TCP)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Layer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ass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Loa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Ba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cer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(s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ret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g)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4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83895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5" dirty="0"/>
              <a:t>W</a:t>
            </a:r>
            <a:r>
              <a:rPr spc="35" dirty="0"/>
              <a:t>h</a:t>
            </a:r>
            <a:r>
              <a:rPr spc="-575" dirty="0"/>
              <a:t>a</a:t>
            </a:r>
            <a:r>
              <a:rPr spc="100" dirty="0"/>
              <a:t>t</a:t>
            </a:r>
            <a:r>
              <a:rPr spc="-380" dirty="0"/>
              <a:t>’</a:t>
            </a:r>
            <a:r>
              <a:rPr spc="-645" dirty="0"/>
              <a:t>s</a:t>
            </a:r>
            <a:r>
              <a:rPr spc="60" dirty="0"/>
              <a:t> </a:t>
            </a:r>
            <a:r>
              <a:rPr spc="-575" dirty="0"/>
              <a:t>a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160" dirty="0"/>
              <a:t>A</a:t>
            </a:r>
            <a:r>
              <a:rPr spc="-130" dirty="0"/>
              <a:t>u</a:t>
            </a:r>
            <a:r>
              <a:rPr spc="100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445" dirty="0"/>
              <a:t>c</a:t>
            </a:r>
            <a:r>
              <a:rPr spc="-500" dirty="0"/>
              <a:t>a</a:t>
            </a:r>
            <a:r>
              <a:rPr spc="-185" dirty="0"/>
              <a:t>li</a:t>
            </a:r>
            <a:r>
              <a:rPr spc="-290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65" dirty="0"/>
              <a:t>G</a:t>
            </a:r>
            <a:r>
              <a:rPr spc="-5" dirty="0"/>
              <a:t>r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15" dirty="0"/>
              <a:t>p</a:t>
            </a:r>
            <a:r>
              <a:rPr spc="-1215" dirty="0"/>
              <a:t>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2483"/>
            <a:ext cx="9724390" cy="40398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real-life,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websites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change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cloud,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you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can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get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rid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servers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very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quickly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goal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8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Group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(ASG)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is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to: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2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48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(remove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instances)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match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decreased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load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En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30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mini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x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um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chin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9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unning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Automatical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gi</a:t>
            </a:r>
            <a:r>
              <a:rPr sz="2400" spc="-29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5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tanc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loa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alanc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9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Re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lac</a:t>
            </a:r>
            <a:r>
              <a:rPr sz="24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unhealt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0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Cost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20" dirty="0">
                <a:solidFill>
                  <a:srgbClr val="444949"/>
                </a:solidFill>
                <a:latin typeface="Microsoft Sans Serif"/>
                <a:cs typeface="Microsoft Sans Serif"/>
              </a:rPr>
              <a:t>Savings: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only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run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optimal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capacity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(principle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of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cloud)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402823" y="283463"/>
            <a:ext cx="1164335" cy="1164336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533" y="3952034"/>
            <a:ext cx="10727690" cy="1710689"/>
          </a:xfrm>
          <a:custGeom>
            <a:avLst/>
            <a:gdLst/>
            <a:ahLst/>
            <a:cxnLst/>
            <a:rect l="l" t="t" r="r" b="b"/>
            <a:pathLst>
              <a:path w="10727690" h="1710689">
                <a:moveTo>
                  <a:pt x="0" y="855133"/>
                </a:moveTo>
                <a:lnTo>
                  <a:pt x="855131" y="0"/>
                </a:lnTo>
                <a:lnTo>
                  <a:pt x="855131" y="427566"/>
                </a:lnTo>
                <a:lnTo>
                  <a:pt x="9872135" y="427566"/>
                </a:lnTo>
                <a:lnTo>
                  <a:pt x="9872135" y="0"/>
                </a:lnTo>
                <a:lnTo>
                  <a:pt x="10727266" y="855133"/>
                </a:lnTo>
                <a:lnTo>
                  <a:pt x="9872135" y="1710267"/>
                </a:lnTo>
                <a:lnTo>
                  <a:pt x="9872135" y="1282700"/>
                </a:lnTo>
                <a:lnTo>
                  <a:pt x="855131" y="1282700"/>
                </a:lnTo>
                <a:lnTo>
                  <a:pt x="855131" y="1710267"/>
                </a:lnTo>
                <a:lnTo>
                  <a:pt x="0" y="855133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620268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0" dirty="0"/>
              <a:t>A</a:t>
            </a:r>
            <a:r>
              <a:rPr spc="-130" dirty="0"/>
              <a:t>u</a:t>
            </a:r>
            <a:r>
              <a:rPr spc="95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445" dirty="0"/>
              <a:t>c</a:t>
            </a:r>
            <a:r>
              <a:rPr spc="-505" dirty="0"/>
              <a:t>a</a:t>
            </a:r>
            <a:r>
              <a:rPr spc="-185" dirty="0"/>
              <a:t>li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65" dirty="0"/>
              <a:t>G</a:t>
            </a:r>
            <a:r>
              <a:rPr spc="-5" dirty="0"/>
              <a:t>r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04" dirty="0"/>
              <a:t>p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-245" dirty="0"/>
              <a:t>WS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8002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125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1878" y="4469758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782023" y="3931928"/>
            <a:ext cx="7362190" cy="1196340"/>
            <a:chOff x="1782023" y="3931928"/>
            <a:chExt cx="7362190" cy="1196340"/>
          </a:xfrm>
        </p:grpSpPr>
        <p:sp>
          <p:nvSpPr>
            <p:cNvPr id="10" name="object 10"/>
            <p:cNvSpPr/>
            <p:nvPr/>
          </p:nvSpPr>
          <p:spPr>
            <a:xfrm>
              <a:off x="1785198" y="3935103"/>
              <a:ext cx="1144270" cy="271145"/>
            </a:xfrm>
            <a:custGeom>
              <a:avLst/>
              <a:gdLst/>
              <a:ahLst/>
              <a:cxnLst/>
              <a:rect l="l" t="t" r="r" b="b"/>
              <a:pathLst>
                <a:path w="1144270" h="271145">
                  <a:moveTo>
                    <a:pt x="0" y="270925"/>
                  </a:moveTo>
                  <a:lnTo>
                    <a:pt x="1774" y="218196"/>
                  </a:lnTo>
                  <a:lnTo>
                    <a:pt x="6612" y="175138"/>
                  </a:lnTo>
                  <a:lnTo>
                    <a:pt x="13788" y="146107"/>
                  </a:lnTo>
                  <a:lnTo>
                    <a:pt x="22576" y="135461"/>
                  </a:lnTo>
                  <a:lnTo>
                    <a:pt x="549552" y="135463"/>
                  </a:lnTo>
                  <a:lnTo>
                    <a:pt x="558340" y="124817"/>
                  </a:lnTo>
                  <a:lnTo>
                    <a:pt x="565516" y="95786"/>
                  </a:lnTo>
                  <a:lnTo>
                    <a:pt x="570354" y="52728"/>
                  </a:lnTo>
                  <a:lnTo>
                    <a:pt x="572129" y="0"/>
                  </a:lnTo>
                  <a:lnTo>
                    <a:pt x="573903" y="52728"/>
                  </a:lnTo>
                  <a:lnTo>
                    <a:pt x="578741" y="95786"/>
                  </a:lnTo>
                  <a:lnTo>
                    <a:pt x="585917" y="124817"/>
                  </a:lnTo>
                  <a:lnTo>
                    <a:pt x="594705" y="135463"/>
                  </a:lnTo>
                  <a:lnTo>
                    <a:pt x="1121681" y="135463"/>
                  </a:lnTo>
                  <a:lnTo>
                    <a:pt x="1130469" y="146108"/>
                  </a:lnTo>
                  <a:lnTo>
                    <a:pt x="1137645" y="175139"/>
                  </a:lnTo>
                  <a:lnTo>
                    <a:pt x="1142483" y="218197"/>
                  </a:lnTo>
                  <a:lnTo>
                    <a:pt x="1144258" y="270926"/>
                  </a:lnTo>
                </a:path>
              </a:pathLst>
            </a:custGeom>
            <a:ln w="6350">
              <a:solidFill>
                <a:srgbClr val="444949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958674" y="4469758"/>
              <a:ext cx="1185545" cy="658495"/>
            </a:xfrm>
            <a:custGeom>
              <a:avLst/>
              <a:gdLst/>
              <a:ahLst/>
              <a:cxnLst/>
              <a:rect l="l" t="t" r="r" b="b"/>
              <a:pathLst>
                <a:path w="1185545" h="658495">
                  <a:moveTo>
                    <a:pt x="1185332" y="0"/>
                  </a:moveTo>
                  <a:lnTo>
                    <a:pt x="0" y="0"/>
                  </a:lnTo>
                  <a:lnTo>
                    <a:pt x="0" y="657886"/>
                  </a:lnTo>
                  <a:lnTo>
                    <a:pt x="1185332" y="657886"/>
                  </a:lnTo>
                  <a:lnTo>
                    <a:pt x="118533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629600" y="3452876"/>
            <a:ext cx="13252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Minimum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27299" y="3088584"/>
            <a:ext cx="3810000" cy="196850"/>
          </a:xfrm>
          <a:custGeom>
            <a:avLst/>
            <a:gdLst/>
            <a:ahLst/>
            <a:cxnLst/>
            <a:rect l="l" t="t" r="r" b="b"/>
            <a:pathLst>
              <a:path w="3810000" h="196850">
                <a:moveTo>
                  <a:pt x="0" y="196528"/>
                </a:moveTo>
                <a:lnTo>
                  <a:pt x="1286" y="158278"/>
                </a:lnTo>
                <a:lnTo>
                  <a:pt x="4795" y="127043"/>
                </a:lnTo>
                <a:lnTo>
                  <a:pt x="10000" y="105984"/>
                </a:lnTo>
                <a:lnTo>
                  <a:pt x="16374" y="98261"/>
                </a:lnTo>
                <a:lnTo>
                  <a:pt x="1888580" y="98266"/>
                </a:lnTo>
                <a:lnTo>
                  <a:pt x="1894953" y="90543"/>
                </a:lnTo>
                <a:lnTo>
                  <a:pt x="1900158" y="69484"/>
                </a:lnTo>
                <a:lnTo>
                  <a:pt x="1903667" y="38249"/>
                </a:lnTo>
                <a:lnTo>
                  <a:pt x="1904954" y="0"/>
                </a:lnTo>
                <a:lnTo>
                  <a:pt x="1906240" y="38249"/>
                </a:lnTo>
                <a:lnTo>
                  <a:pt x="1909750" y="69484"/>
                </a:lnTo>
                <a:lnTo>
                  <a:pt x="1914955" y="90543"/>
                </a:lnTo>
                <a:lnTo>
                  <a:pt x="1921329" y="98266"/>
                </a:lnTo>
                <a:lnTo>
                  <a:pt x="3793534" y="98266"/>
                </a:lnTo>
                <a:lnTo>
                  <a:pt x="3799908" y="105988"/>
                </a:lnTo>
                <a:lnTo>
                  <a:pt x="3805113" y="127047"/>
                </a:lnTo>
                <a:lnTo>
                  <a:pt x="3808622" y="158282"/>
                </a:lnTo>
                <a:lnTo>
                  <a:pt x="3809909" y="19653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06040" y="2590291"/>
            <a:ext cx="2768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Actual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</a:t>
            </a:r>
            <a:r>
              <a:rPr sz="1800" spc="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/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Desired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Capacity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727299" y="2010209"/>
            <a:ext cx="8517890" cy="333375"/>
          </a:xfrm>
          <a:custGeom>
            <a:avLst/>
            <a:gdLst/>
            <a:ahLst/>
            <a:cxnLst/>
            <a:rect l="l" t="t" r="r" b="b"/>
            <a:pathLst>
              <a:path w="8517890" h="333375">
                <a:moveTo>
                  <a:pt x="0" y="333030"/>
                </a:moveTo>
                <a:lnTo>
                  <a:pt x="2180" y="268213"/>
                </a:lnTo>
                <a:lnTo>
                  <a:pt x="8127" y="215282"/>
                </a:lnTo>
                <a:lnTo>
                  <a:pt x="16947" y="179596"/>
                </a:lnTo>
                <a:lnTo>
                  <a:pt x="27749" y="166510"/>
                </a:lnTo>
                <a:lnTo>
                  <a:pt x="4230937" y="166519"/>
                </a:lnTo>
                <a:lnTo>
                  <a:pt x="4241737" y="153433"/>
                </a:lnTo>
                <a:lnTo>
                  <a:pt x="4250557" y="117747"/>
                </a:lnTo>
                <a:lnTo>
                  <a:pt x="4256504" y="64816"/>
                </a:lnTo>
                <a:lnTo>
                  <a:pt x="4258685" y="0"/>
                </a:lnTo>
                <a:lnTo>
                  <a:pt x="4260865" y="64816"/>
                </a:lnTo>
                <a:lnTo>
                  <a:pt x="4266812" y="117747"/>
                </a:lnTo>
                <a:lnTo>
                  <a:pt x="4275633" y="153433"/>
                </a:lnTo>
                <a:lnTo>
                  <a:pt x="4286434" y="166519"/>
                </a:lnTo>
                <a:lnTo>
                  <a:pt x="8489621" y="166519"/>
                </a:lnTo>
                <a:lnTo>
                  <a:pt x="8500422" y="179605"/>
                </a:lnTo>
                <a:lnTo>
                  <a:pt x="8509242" y="215292"/>
                </a:lnTo>
                <a:lnTo>
                  <a:pt x="8515189" y="268222"/>
                </a:lnTo>
                <a:lnTo>
                  <a:pt x="8517370" y="333039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294215" y="1499108"/>
            <a:ext cx="135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Maximum</a:t>
            </a:r>
            <a:r>
              <a:rPr sz="1800" spc="-5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444949"/>
                </a:solidFill>
                <a:latin typeface="Calibri"/>
                <a:cs typeface="Calibri"/>
              </a:rPr>
              <a:t>size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58674" y="4469758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279476" y="4469759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1185332" y="0"/>
                </a:moveTo>
                <a:lnTo>
                  <a:pt x="0" y="0"/>
                </a:lnTo>
                <a:lnTo>
                  <a:pt x="0" y="657885"/>
                </a:lnTo>
                <a:lnTo>
                  <a:pt x="1185332" y="657885"/>
                </a:lnTo>
                <a:lnTo>
                  <a:pt x="118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279476" y="4469759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625177" y="4469758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1185332" y="0"/>
                </a:moveTo>
                <a:lnTo>
                  <a:pt x="0" y="0"/>
                </a:lnTo>
                <a:lnTo>
                  <a:pt x="0" y="657886"/>
                </a:lnTo>
                <a:lnTo>
                  <a:pt x="1185332" y="657886"/>
                </a:lnTo>
                <a:lnTo>
                  <a:pt x="118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625177" y="4469758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1275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5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625177" y="3927767"/>
            <a:ext cx="3810000" cy="196850"/>
          </a:xfrm>
          <a:custGeom>
            <a:avLst/>
            <a:gdLst/>
            <a:ahLst/>
            <a:cxnLst/>
            <a:rect l="l" t="t" r="r" b="b"/>
            <a:pathLst>
              <a:path w="3810000" h="196850">
                <a:moveTo>
                  <a:pt x="0" y="196528"/>
                </a:moveTo>
                <a:lnTo>
                  <a:pt x="1286" y="158278"/>
                </a:lnTo>
                <a:lnTo>
                  <a:pt x="4795" y="127043"/>
                </a:lnTo>
                <a:lnTo>
                  <a:pt x="10000" y="105984"/>
                </a:lnTo>
                <a:lnTo>
                  <a:pt x="16374" y="98261"/>
                </a:lnTo>
                <a:lnTo>
                  <a:pt x="1888580" y="98266"/>
                </a:lnTo>
                <a:lnTo>
                  <a:pt x="1894953" y="90543"/>
                </a:lnTo>
                <a:lnTo>
                  <a:pt x="1900158" y="69484"/>
                </a:lnTo>
                <a:lnTo>
                  <a:pt x="1903667" y="38249"/>
                </a:lnTo>
                <a:lnTo>
                  <a:pt x="1904954" y="0"/>
                </a:lnTo>
                <a:lnTo>
                  <a:pt x="1906240" y="38249"/>
                </a:lnTo>
                <a:lnTo>
                  <a:pt x="1909750" y="69484"/>
                </a:lnTo>
                <a:lnTo>
                  <a:pt x="1914955" y="90543"/>
                </a:lnTo>
                <a:lnTo>
                  <a:pt x="1921329" y="98266"/>
                </a:lnTo>
                <a:lnTo>
                  <a:pt x="3793534" y="98266"/>
                </a:lnTo>
                <a:lnTo>
                  <a:pt x="3799908" y="105988"/>
                </a:lnTo>
                <a:lnTo>
                  <a:pt x="3805113" y="127047"/>
                </a:lnTo>
                <a:lnTo>
                  <a:pt x="3808622" y="158282"/>
                </a:lnTo>
                <a:lnTo>
                  <a:pt x="3809909" y="196532"/>
                </a:lnTo>
              </a:path>
            </a:pathLst>
          </a:custGeom>
          <a:ln w="6350">
            <a:solidFill>
              <a:srgbClr val="44494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572899" y="3398011"/>
            <a:ext cx="1936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Scale</a:t>
            </a:r>
            <a:r>
              <a:rPr sz="1800" spc="-20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444949"/>
                </a:solidFill>
                <a:latin typeface="Calibri"/>
                <a:cs typeface="Calibri"/>
              </a:rPr>
              <a:t>Out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as</a:t>
            </a:r>
            <a:r>
              <a:rPr sz="1800" spc="-2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444949"/>
                </a:solidFill>
                <a:latin typeface="Calibri"/>
                <a:cs typeface="Calibri"/>
              </a:rPr>
              <a:t>Needed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961875" y="5298948"/>
            <a:ext cx="38785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32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32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3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533" y="4223607"/>
            <a:ext cx="10727690" cy="1710689"/>
          </a:xfrm>
          <a:custGeom>
            <a:avLst/>
            <a:gdLst/>
            <a:ahLst/>
            <a:cxnLst/>
            <a:rect l="l" t="t" r="r" b="b"/>
            <a:pathLst>
              <a:path w="10727690" h="1710689">
                <a:moveTo>
                  <a:pt x="0" y="855133"/>
                </a:moveTo>
                <a:lnTo>
                  <a:pt x="855131" y="0"/>
                </a:lnTo>
                <a:lnTo>
                  <a:pt x="855131" y="427566"/>
                </a:lnTo>
                <a:lnTo>
                  <a:pt x="9872135" y="427566"/>
                </a:lnTo>
                <a:lnTo>
                  <a:pt x="9872135" y="0"/>
                </a:lnTo>
                <a:lnTo>
                  <a:pt x="10727266" y="855133"/>
                </a:lnTo>
                <a:lnTo>
                  <a:pt x="9872135" y="1710267"/>
                </a:lnTo>
                <a:lnTo>
                  <a:pt x="9872135" y="1282700"/>
                </a:lnTo>
                <a:lnTo>
                  <a:pt x="855131" y="1282700"/>
                </a:lnTo>
                <a:lnTo>
                  <a:pt x="855131" y="1710267"/>
                </a:lnTo>
                <a:lnTo>
                  <a:pt x="0" y="855133"/>
                </a:lnTo>
                <a:close/>
              </a:path>
            </a:pathLst>
          </a:custGeom>
          <a:ln w="12700">
            <a:solidFill>
              <a:srgbClr val="F6980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16939" y="65532"/>
            <a:ext cx="6202680" cy="1305560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 marR="5080">
              <a:lnSpc>
                <a:spcPts val="4800"/>
              </a:lnSpc>
              <a:spcBef>
                <a:spcPts val="660"/>
              </a:spcBef>
            </a:pPr>
            <a:r>
              <a:rPr spc="-160" dirty="0"/>
              <a:t>A</a:t>
            </a:r>
            <a:r>
              <a:rPr spc="-130" dirty="0"/>
              <a:t>u</a:t>
            </a:r>
            <a:r>
              <a:rPr spc="95" dirty="0"/>
              <a:t>t</a:t>
            </a:r>
            <a:r>
              <a:rPr spc="-65" dirty="0"/>
              <a:t>o</a:t>
            </a:r>
            <a:r>
              <a:rPr spc="55" dirty="0"/>
              <a:t> </a:t>
            </a:r>
            <a:r>
              <a:rPr spc="-880" dirty="0"/>
              <a:t>S</a:t>
            </a:r>
            <a:r>
              <a:rPr spc="-445" dirty="0"/>
              <a:t>c</a:t>
            </a:r>
            <a:r>
              <a:rPr spc="-505" dirty="0"/>
              <a:t>a</a:t>
            </a:r>
            <a:r>
              <a:rPr spc="-185" dirty="0"/>
              <a:t>li</a:t>
            </a:r>
            <a:r>
              <a:rPr spc="-285" dirty="0"/>
              <a:t>n</a:t>
            </a:r>
            <a:r>
              <a:rPr spc="-570" dirty="0"/>
              <a:t>g</a:t>
            </a:r>
            <a:r>
              <a:rPr spc="50" dirty="0"/>
              <a:t> </a:t>
            </a:r>
            <a:r>
              <a:rPr spc="-265" dirty="0"/>
              <a:t>G</a:t>
            </a:r>
            <a:r>
              <a:rPr spc="-5" dirty="0"/>
              <a:t>r</a:t>
            </a:r>
            <a:r>
              <a:rPr spc="-180" dirty="0"/>
              <a:t>o</a:t>
            </a:r>
            <a:r>
              <a:rPr spc="-175" dirty="0"/>
              <a:t>u</a:t>
            </a:r>
            <a:r>
              <a:rPr spc="-204" dirty="0"/>
              <a:t>p</a:t>
            </a:r>
            <a:r>
              <a:rPr spc="50" dirty="0"/>
              <a:t> </a:t>
            </a:r>
            <a:r>
              <a:rPr spc="-185" dirty="0"/>
              <a:t>i</a:t>
            </a:r>
            <a:r>
              <a:rPr spc="-290" dirty="0"/>
              <a:t>n</a:t>
            </a:r>
            <a:r>
              <a:rPr spc="-204" dirty="0"/>
              <a:t> </a:t>
            </a:r>
            <a:r>
              <a:rPr spc="-220" dirty="0"/>
              <a:t>A</a:t>
            </a:r>
            <a:r>
              <a:rPr spc="-165" dirty="0"/>
              <a:t>WS  </a:t>
            </a:r>
            <a:r>
              <a:rPr dirty="0"/>
              <a:t>With</a:t>
            </a:r>
            <a:r>
              <a:rPr spc="50" dirty="0"/>
              <a:t> </a:t>
            </a:r>
            <a:r>
              <a:rPr spc="-310" dirty="0"/>
              <a:t>Load</a:t>
            </a:r>
            <a:r>
              <a:rPr spc="40" dirty="0"/>
              <a:t> </a:t>
            </a:r>
            <a:r>
              <a:rPr spc="-365" dirty="0"/>
              <a:t>Balancer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048002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44125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351878" y="4741333"/>
            <a:ext cx="1185545" cy="658495"/>
          </a:xfrm>
          <a:prstGeom prst="rect">
            <a:avLst/>
          </a:prstGeom>
          <a:solidFill>
            <a:srgbClr val="F69802"/>
          </a:solidFill>
          <a:ln w="12700">
            <a:solidFill>
              <a:srgbClr val="B56E01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958674" y="4741333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1185332" y="0"/>
                </a:moveTo>
                <a:lnTo>
                  <a:pt x="0" y="0"/>
                </a:lnTo>
                <a:lnTo>
                  <a:pt x="0" y="657885"/>
                </a:lnTo>
                <a:lnTo>
                  <a:pt x="1185332" y="657885"/>
                </a:lnTo>
                <a:lnTo>
                  <a:pt x="118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958674" y="4741333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79476" y="4741334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1185332" y="0"/>
                </a:moveTo>
                <a:lnTo>
                  <a:pt x="0" y="0"/>
                </a:lnTo>
                <a:lnTo>
                  <a:pt x="0" y="657885"/>
                </a:lnTo>
                <a:lnTo>
                  <a:pt x="1185332" y="657885"/>
                </a:lnTo>
                <a:lnTo>
                  <a:pt x="118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279476" y="4741334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25177" y="4741333"/>
            <a:ext cx="1185545" cy="658495"/>
          </a:xfrm>
          <a:custGeom>
            <a:avLst/>
            <a:gdLst/>
            <a:ahLst/>
            <a:cxnLst/>
            <a:rect l="l" t="t" r="r" b="b"/>
            <a:pathLst>
              <a:path w="1185545" h="658495">
                <a:moveTo>
                  <a:pt x="1185332" y="0"/>
                </a:moveTo>
                <a:lnTo>
                  <a:pt x="0" y="0"/>
                </a:lnTo>
                <a:lnTo>
                  <a:pt x="0" y="657885"/>
                </a:lnTo>
                <a:lnTo>
                  <a:pt x="1185332" y="657885"/>
                </a:lnTo>
                <a:lnTo>
                  <a:pt x="11853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625177" y="4741333"/>
            <a:ext cx="1185545" cy="658495"/>
          </a:xfrm>
          <a:prstGeom prst="rect">
            <a:avLst/>
          </a:prstGeom>
          <a:ln w="12700">
            <a:solidFill>
              <a:srgbClr val="F69802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algn="ctr">
              <a:lnSpc>
                <a:spcPts val="2135"/>
              </a:lnSpc>
              <a:spcBef>
                <a:spcPts val="320"/>
              </a:spcBef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EC2</a:t>
            </a:r>
            <a:endParaRPr sz="1800">
              <a:latin typeface="Calibri"/>
              <a:cs typeface="Calibri"/>
            </a:endParaRPr>
          </a:p>
          <a:p>
            <a:pPr algn="ctr">
              <a:lnSpc>
                <a:spcPts val="2135"/>
              </a:lnSpc>
            </a:pPr>
            <a:r>
              <a:rPr sz="1800" spc="-10" dirty="0">
                <a:solidFill>
                  <a:srgbClr val="444949"/>
                </a:solidFill>
                <a:latin typeface="Calibri"/>
                <a:cs typeface="Calibri"/>
              </a:rPr>
              <a:t>Instance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61875" y="5570220"/>
            <a:ext cx="3878579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40" dirty="0">
                <a:solidFill>
                  <a:srgbClr val="444949"/>
                </a:solidFill>
                <a:latin typeface="Calibri"/>
                <a:cs typeface="Calibri"/>
              </a:rPr>
              <a:t>AUTO</a:t>
            </a:r>
            <a:r>
              <a:rPr sz="32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5" dirty="0">
                <a:solidFill>
                  <a:srgbClr val="444949"/>
                </a:solidFill>
                <a:latin typeface="Calibri"/>
                <a:cs typeface="Calibri"/>
              </a:rPr>
              <a:t>SCALING</a:t>
            </a:r>
            <a:r>
              <a:rPr sz="3200" b="1" spc="-3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3200" b="1" spc="-10" dirty="0">
                <a:solidFill>
                  <a:srgbClr val="444949"/>
                </a:solidFill>
                <a:latin typeface="Calibri"/>
                <a:cs typeface="Calibri"/>
              </a:rPr>
              <a:t>GROUP</a:t>
            </a:r>
            <a:endParaRPr sz="32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336787" y="3219462"/>
            <a:ext cx="7581265" cy="1524000"/>
          </a:xfrm>
          <a:custGeom>
            <a:avLst/>
            <a:gdLst/>
            <a:ahLst/>
            <a:cxnLst/>
            <a:rect l="l" t="t" r="r" b="b"/>
            <a:pathLst>
              <a:path w="7581265" h="1524000">
                <a:moveTo>
                  <a:pt x="3201784" y="5740"/>
                </a:moveTo>
                <a:lnTo>
                  <a:pt x="3199053" y="0"/>
                </a:lnTo>
                <a:lnTo>
                  <a:pt x="67475" y="1486331"/>
                </a:lnTo>
                <a:lnTo>
                  <a:pt x="52501" y="1454785"/>
                </a:lnTo>
                <a:lnTo>
                  <a:pt x="0" y="1521879"/>
                </a:lnTo>
                <a:lnTo>
                  <a:pt x="85178" y="1523619"/>
                </a:lnTo>
                <a:lnTo>
                  <a:pt x="72783" y="1497520"/>
                </a:lnTo>
                <a:lnTo>
                  <a:pt x="70205" y="1492072"/>
                </a:lnTo>
                <a:lnTo>
                  <a:pt x="3201784" y="5740"/>
                </a:lnTo>
                <a:close/>
              </a:path>
              <a:path w="7581265" h="1524000">
                <a:moveTo>
                  <a:pt x="3354578" y="157911"/>
                </a:moveTo>
                <a:lnTo>
                  <a:pt x="3351060" y="152628"/>
                </a:lnTo>
                <a:lnTo>
                  <a:pt x="1365504" y="1476946"/>
                </a:lnTo>
                <a:lnTo>
                  <a:pt x="1346123" y="1447901"/>
                </a:lnTo>
                <a:lnTo>
                  <a:pt x="1303870" y="1521879"/>
                </a:lnTo>
                <a:lnTo>
                  <a:pt x="1388414" y="1511287"/>
                </a:lnTo>
                <a:lnTo>
                  <a:pt x="1373733" y="1489278"/>
                </a:lnTo>
                <a:lnTo>
                  <a:pt x="1369034" y="1482242"/>
                </a:lnTo>
                <a:lnTo>
                  <a:pt x="3354578" y="157911"/>
                </a:lnTo>
                <a:close/>
              </a:path>
              <a:path w="7581265" h="1524000">
                <a:moveTo>
                  <a:pt x="3503587" y="252336"/>
                </a:moveTo>
                <a:lnTo>
                  <a:pt x="3498380" y="248678"/>
                </a:lnTo>
                <a:lnTo>
                  <a:pt x="2648953" y="1457706"/>
                </a:lnTo>
                <a:lnTo>
                  <a:pt x="2620378" y="1437627"/>
                </a:lnTo>
                <a:lnTo>
                  <a:pt x="2607754" y="1521879"/>
                </a:lnTo>
                <a:lnTo>
                  <a:pt x="2682735" y="1481429"/>
                </a:lnTo>
                <a:lnTo>
                  <a:pt x="2668943" y="1471739"/>
                </a:lnTo>
                <a:lnTo>
                  <a:pt x="2654160" y="1461350"/>
                </a:lnTo>
                <a:lnTo>
                  <a:pt x="3503587" y="252336"/>
                </a:lnTo>
                <a:close/>
              </a:path>
              <a:path w="7581265" h="1524000">
                <a:moveTo>
                  <a:pt x="4109796" y="281597"/>
                </a:moveTo>
                <a:lnTo>
                  <a:pt x="4096347" y="260045"/>
                </a:lnTo>
                <a:lnTo>
                  <a:pt x="4090962" y="263410"/>
                </a:lnTo>
                <a:lnTo>
                  <a:pt x="4104411" y="284962"/>
                </a:lnTo>
                <a:lnTo>
                  <a:pt x="4109796" y="281597"/>
                </a:lnTo>
                <a:close/>
              </a:path>
              <a:path w="7581265" h="1524000">
                <a:moveTo>
                  <a:pt x="4133354" y="319290"/>
                </a:moveTo>
                <a:lnTo>
                  <a:pt x="4119892" y="297751"/>
                </a:lnTo>
                <a:lnTo>
                  <a:pt x="4114508" y="301117"/>
                </a:lnTo>
                <a:lnTo>
                  <a:pt x="4127970" y="322656"/>
                </a:lnTo>
                <a:lnTo>
                  <a:pt x="4133354" y="319290"/>
                </a:lnTo>
                <a:close/>
              </a:path>
              <a:path w="7581265" h="1524000">
                <a:moveTo>
                  <a:pt x="4156913" y="356984"/>
                </a:moveTo>
                <a:lnTo>
                  <a:pt x="4143451" y="335445"/>
                </a:lnTo>
                <a:lnTo>
                  <a:pt x="4138066" y="338810"/>
                </a:lnTo>
                <a:lnTo>
                  <a:pt x="4151528" y="360349"/>
                </a:lnTo>
                <a:lnTo>
                  <a:pt x="4156913" y="356984"/>
                </a:lnTo>
                <a:close/>
              </a:path>
              <a:path w="7581265" h="1524000">
                <a:moveTo>
                  <a:pt x="4180459" y="394677"/>
                </a:moveTo>
                <a:lnTo>
                  <a:pt x="4167009" y="373138"/>
                </a:lnTo>
                <a:lnTo>
                  <a:pt x="4161625" y="376504"/>
                </a:lnTo>
                <a:lnTo>
                  <a:pt x="4175074" y="398043"/>
                </a:lnTo>
                <a:lnTo>
                  <a:pt x="4180459" y="394677"/>
                </a:lnTo>
                <a:close/>
              </a:path>
              <a:path w="7581265" h="1524000">
                <a:moveTo>
                  <a:pt x="4204017" y="432371"/>
                </a:moveTo>
                <a:lnTo>
                  <a:pt x="4190555" y="410832"/>
                </a:lnTo>
                <a:lnTo>
                  <a:pt x="4185170" y="414197"/>
                </a:lnTo>
                <a:lnTo>
                  <a:pt x="4198632" y="435737"/>
                </a:lnTo>
                <a:lnTo>
                  <a:pt x="4204017" y="432371"/>
                </a:lnTo>
                <a:close/>
              </a:path>
              <a:path w="7581265" h="1524000">
                <a:moveTo>
                  <a:pt x="4227576" y="470077"/>
                </a:moveTo>
                <a:lnTo>
                  <a:pt x="4214114" y="448525"/>
                </a:lnTo>
                <a:lnTo>
                  <a:pt x="4208729" y="451891"/>
                </a:lnTo>
                <a:lnTo>
                  <a:pt x="4222191" y="473443"/>
                </a:lnTo>
                <a:lnTo>
                  <a:pt x="4227576" y="470077"/>
                </a:lnTo>
                <a:close/>
              </a:path>
              <a:path w="7581265" h="1524000">
                <a:moveTo>
                  <a:pt x="4234967" y="166966"/>
                </a:moveTo>
                <a:lnTo>
                  <a:pt x="4213987" y="152654"/>
                </a:lnTo>
                <a:lnTo>
                  <a:pt x="4210405" y="157899"/>
                </a:lnTo>
                <a:lnTo>
                  <a:pt x="4231386" y="172212"/>
                </a:lnTo>
                <a:lnTo>
                  <a:pt x="4234967" y="166966"/>
                </a:lnTo>
                <a:close/>
              </a:path>
              <a:path w="7581265" h="1524000">
                <a:moveTo>
                  <a:pt x="4251134" y="507771"/>
                </a:moveTo>
                <a:lnTo>
                  <a:pt x="4237672" y="486232"/>
                </a:lnTo>
                <a:lnTo>
                  <a:pt x="4232287" y="489597"/>
                </a:lnTo>
                <a:lnTo>
                  <a:pt x="4245737" y="511136"/>
                </a:lnTo>
                <a:lnTo>
                  <a:pt x="4251134" y="507771"/>
                </a:lnTo>
                <a:close/>
              </a:path>
              <a:path w="7581265" h="1524000">
                <a:moveTo>
                  <a:pt x="4271670" y="192024"/>
                </a:moveTo>
                <a:lnTo>
                  <a:pt x="4250702" y="177711"/>
                </a:lnTo>
                <a:lnTo>
                  <a:pt x="4247121" y="182956"/>
                </a:lnTo>
                <a:lnTo>
                  <a:pt x="4268101" y="197269"/>
                </a:lnTo>
                <a:lnTo>
                  <a:pt x="4271670" y="192024"/>
                </a:lnTo>
                <a:close/>
              </a:path>
              <a:path w="7581265" h="1524000">
                <a:moveTo>
                  <a:pt x="4274680" y="545465"/>
                </a:moveTo>
                <a:lnTo>
                  <a:pt x="4261218" y="523925"/>
                </a:lnTo>
                <a:lnTo>
                  <a:pt x="4255833" y="527291"/>
                </a:lnTo>
                <a:lnTo>
                  <a:pt x="4269295" y="548830"/>
                </a:lnTo>
                <a:lnTo>
                  <a:pt x="4274680" y="545465"/>
                </a:lnTo>
                <a:close/>
              </a:path>
              <a:path w="7581265" h="1524000">
                <a:moveTo>
                  <a:pt x="4298239" y="583158"/>
                </a:moveTo>
                <a:lnTo>
                  <a:pt x="4284777" y="561619"/>
                </a:lnTo>
                <a:lnTo>
                  <a:pt x="4279392" y="564984"/>
                </a:lnTo>
                <a:lnTo>
                  <a:pt x="4292854" y="586524"/>
                </a:lnTo>
                <a:lnTo>
                  <a:pt x="4298239" y="583158"/>
                </a:lnTo>
                <a:close/>
              </a:path>
              <a:path w="7581265" h="1524000">
                <a:moveTo>
                  <a:pt x="4308386" y="217081"/>
                </a:moveTo>
                <a:lnTo>
                  <a:pt x="4287405" y="202768"/>
                </a:lnTo>
                <a:lnTo>
                  <a:pt x="4283824" y="208013"/>
                </a:lnTo>
                <a:lnTo>
                  <a:pt x="4304804" y="222326"/>
                </a:lnTo>
                <a:lnTo>
                  <a:pt x="4308386" y="217081"/>
                </a:lnTo>
                <a:close/>
              </a:path>
              <a:path w="7581265" h="1524000">
                <a:moveTo>
                  <a:pt x="4321797" y="620852"/>
                </a:moveTo>
                <a:lnTo>
                  <a:pt x="4308335" y="599313"/>
                </a:lnTo>
                <a:lnTo>
                  <a:pt x="4302950" y="602678"/>
                </a:lnTo>
                <a:lnTo>
                  <a:pt x="4316412" y="624217"/>
                </a:lnTo>
                <a:lnTo>
                  <a:pt x="4321797" y="620852"/>
                </a:lnTo>
                <a:close/>
              </a:path>
              <a:path w="7581265" h="1524000">
                <a:moveTo>
                  <a:pt x="4345102" y="242138"/>
                </a:moveTo>
                <a:lnTo>
                  <a:pt x="4324121" y="227825"/>
                </a:lnTo>
                <a:lnTo>
                  <a:pt x="4320540" y="233070"/>
                </a:lnTo>
                <a:lnTo>
                  <a:pt x="4341520" y="247383"/>
                </a:lnTo>
                <a:lnTo>
                  <a:pt x="4345102" y="242138"/>
                </a:lnTo>
                <a:close/>
              </a:path>
              <a:path w="7581265" h="1524000">
                <a:moveTo>
                  <a:pt x="4345343" y="658558"/>
                </a:moveTo>
                <a:lnTo>
                  <a:pt x="4331881" y="637006"/>
                </a:lnTo>
                <a:lnTo>
                  <a:pt x="4326496" y="640372"/>
                </a:lnTo>
                <a:lnTo>
                  <a:pt x="4339958" y="661911"/>
                </a:lnTo>
                <a:lnTo>
                  <a:pt x="4345343" y="658558"/>
                </a:lnTo>
                <a:close/>
              </a:path>
              <a:path w="7581265" h="1524000">
                <a:moveTo>
                  <a:pt x="4368901" y="696252"/>
                </a:moveTo>
                <a:lnTo>
                  <a:pt x="4355439" y="674712"/>
                </a:lnTo>
                <a:lnTo>
                  <a:pt x="4350055" y="678078"/>
                </a:lnTo>
                <a:lnTo>
                  <a:pt x="4363517" y="699617"/>
                </a:lnTo>
                <a:lnTo>
                  <a:pt x="4368901" y="696252"/>
                </a:lnTo>
                <a:close/>
              </a:path>
              <a:path w="7581265" h="1524000">
                <a:moveTo>
                  <a:pt x="4381817" y="267195"/>
                </a:moveTo>
                <a:lnTo>
                  <a:pt x="4360837" y="252882"/>
                </a:lnTo>
                <a:lnTo>
                  <a:pt x="4357255" y="258127"/>
                </a:lnTo>
                <a:lnTo>
                  <a:pt x="4378236" y="272440"/>
                </a:lnTo>
                <a:lnTo>
                  <a:pt x="4381817" y="267195"/>
                </a:lnTo>
                <a:close/>
              </a:path>
              <a:path w="7581265" h="1524000">
                <a:moveTo>
                  <a:pt x="4392460" y="733945"/>
                </a:moveTo>
                <a:lnTo>
                  <a:pt x="4378998" y="712406"/>
                </a:lnTo>
                <a:lnTo>
                  <a:pt x="4373613" y="715772"/>
                </a:lnTo>
                <a:lnTo>
                  <a:pt x="4387075" y="737311"/>
                </a:lnTo>
                <a:lnTo>
                  <a:pt x="4392460" y="733945"/>
                </a:lnTo>
                <a:close/>
              </a:path>
              <a:path w="7581265" h="1524000">
                <a:moveTo>
                  <a:pt x="4405020" y="10896"/>
                </a:moveTo>
                <a:lnTo>
                  <a:pt x="4382084" y="0"/>
                </a:lnTo>
                <a:lnTo>
                  <a:pt x="4379353" y="5740"/>
                </a:lnTo>
                <a:lnTo>
                  <a:pt x="4402302" y="16637"/>
                </a:lnTo>
                <a:lnTo>
                  <a:pt x="4405020" y="10896"/>
                </a:lnTo>
                <a:close/>
              </a:path>
              <a:path w="7581265" h="1524000">
                <a:moveTo>
                  <a:pt x="4416006" y="771639"/>
                </a:moveTo>
                <a:lnTo>
                  <a:pt x="4402544" y="750100"/>
                </a:lnTo>
                <a:lnTo>
                  <a:pt x="4397159" y="753465"/>
                </a:lnTo>
                <a:lnTo>
                  <a:pt x="4410621" y="775004"/>
                </a:lnTo>
                <a:lnTo>
                  <a:pt x="4416006" y="771639"/>
                </a:lnTo>
                <a:close/>
              </a:path>
              <a:path w="7581265" h="1524000">
                <a:moveTo>
                  <a:pt x="4418533" y="292252"/>
                </a:moveTo>
                <a:lnTo>
                  <a:pt x="4397553" y="277939"/>
                </a:lnTo>
                <a:lnTo>
                  <a:pt x="4393971" y="283184"/>
                </a:lnTo>
                <a:lnTo>
                  <a:pt x="4414952" y="297497"/>
                </a:lnTo>
                <a:lnTo>
                  <a:pt x="4418533" y="292252"/>
                </a:lnTo>
                <a:close/>
              </a:path>
              <a:path w="7581265" h="1524000">
                <a:moveTo>
                  <a:pt x="4439564" y="809332"/>
                </a:moveTo>
                <a:lnTo>
                  <a:pt x="4426102" y="787793"/>
                </a:lnTo>
                <a:lnTo>
                  <a:pt x="4420717" y="791159"/>
                </a:lnTo>
                <a:lnTo>
                  <a:pt x="4434179" y="812698"/>
                </a:lnTo>
                <a:lnTo>
                  <a:pt x="4439564" y="809332"/>
                </a:lnTo>
                <a:close/>
              </a:path>
              <a:path w="7581265" h="1524000">
                <a:moveTo>
                  <a:pt x="4445178" y="29959"/>
                </a:moveTo>
                <a:lnTo>
                  <a:pt x="4422241" y="19062"/>
                </a:lnTo>
                <a:lnTo>
                  <a:pt x="4419511" y="24803"/>
                </a:lnTo>
                <a:lnTo>
                  <a:pt x="4442460" y="35687"/>
                </a:lnTo>
                <a:lnTo>
                  <a:pt x="4445178" y="29959"/>
                </a:lnTo>
                <a:close/>
              </a:path>
              <a:path w="7581265" h="1524000">
                <a:moveTo>
                  <a:pt x="4455249" y="317309"/>
                </a:moveTo>
                <a:lnTo>
                  <a:pt x="4434268" y="302996"/>
                </a:lnTo>
                <a:lnTo>
                  <a:pt x="4430687" y="308241"/>
                </a:lnTo>
                <a:lnTo>
                  <a:pt x="4451667" y="322554"/>
                </a:lnTo>
                <a:lnTo>
                  <a:pt x="4455249" y="317309"/>
                </a:lnTo>
                <a:close/>
              </a:path>
              <a:path w="7581265" h="1524000">
                <a:moveTo>
                  <a:pt x="4463123" y="847026"/>
                </a:moveTo>
                <a:lnTo>
                  <a:pt x="4449661" y="825487"/>
                </a:lnTo>
                <a:lnTo>
                  <a:pt x="4444276" y="828852"/>
                </a:lnTo>
                <a:lnTo>
                  <a:pt x="4457738" y="850392"/>
                </a:lnTo>
                <a:lnTo>
                  <a:pt x="4463123" y="847026"/>
                </a:lnTo>
                <a:close/>
              </a:path>
              <a:path w="7581265" h="1524000">
                <a:moveTo>
                  <a:pt x="4485335" y="49009"/>
                </a:moveTo>
                <a:lnTo>
                  <a:pt x="4462386" y="38125"/>
                </a:lnTo>
                <a:lnTo>
                  <a:pt x="4459668" y="43853"/>
                </a:lnTo>
                <a:lnTo>
                  <a:pt x="4482617" y="54749"/>
                </a:lnTo>
                <a:lnTo>
                  <a:pt x="4485335" y="49009"/>
                </a:lnTo>
                <a:close/>
              </a:path>
              <a:path w="7581265" h="1524000">
                <a:moveTo>
                  <a:pt x="4486668" y="884732"/>
                </a:moveTo>
                <a:lnTo>
                  <a:pt x="4473206" y="863193"/>
                </a:lnTo>
                <a:lnTo>
                  <a:pt x="4467822" y="866559"/>
                </a:lnTo>
                <a:lnTo>
                  <a:pt x="4481284" y="888098"/>
                </a:lnTo>
                <a:lnTo>
                  <a:pt x="4486668" y="884732"/>
                </a:lnTo>
                <a:close/>
              </a:path>
              <a:path w="7581265" h="1524000">
                <a:moveTo>
                  <a:pt x="4491964" y="342366"/>
                </a:moveTo>
                <a:lnTo>
                  <a:pt x="4470984" y="328053"/>
                </a:lnTo>
                <a:lnTo>
                  <a:pt x="4467403" y="333298"/>
                </a:lnTo>
                <a:lnTo>
                  <a:pt x="4488383" y="347611"/>
                </a:lnTo>
                <a:lnTo>
                  <a:pt x="4491964" y="342366"/>
                </a:lnTo>
                <a:close/>
              </a:path>
              <a:path w="7581265" h="1524000">
                <a:moveTo>
                  <a:pt x="4510227" y="922426"/>
                </a:moveTo>
                <a:lnTo>
                  <a:pt x="4496765" y="900887"/>
                </a:lnTo>
                <a:lnTo>
                  <a:pt x="4491380" y="904252"/>
                </a:lnTo>
                <a:lnTo>
                  <a:pt x="4504842" y="925791"/>
                </a:lnTo>
                <a:lnTo>
                  <a:pt x="4510227" y="922426"/>
                </a:lnTo>
                <a:close/>
              </a:path>
              <a:path w="7581265" h="1524000">
                <a:moveTo>
                  <a:pt x="4525492" y="68072"/>
                </a:moveTo>
                <a:lnTo>
                  <a:pt x="4502543" y="57175"/>
                </a:lnTo>
                <a:lnTo>
                  <a:pt x="4499826" y="62915"/>
                </a:lnTo>
                <a:lnTo>
                  <a:pt x="4522775" y="73812"/>
                </a:lnTo>
                <a:lnTo>
                  <a:pt x="4525492" y="68072"/>
                </a:lnTo>
                <a:close/>
              </a:path>
              <a:path w="7581265" h="1524000">
                <a:moveTo>
                  <a:pt x="4528680" y="367423"/>
                </a:moveTo>
                <a:lnTo>
                  <a:pt x="4507700" y="353110"/>
                </a:lnTo>
                <a:lnTo>
                  <a:pt x="4504118" y="358355"/>
                </a:lnTo>
                <a:lnTo>
                  <a:pt x="4525099" y="372668"/>
                </a:lnTo>
                <a:lnTo>
                  <a:pt x="4528680" y="367423"/>
                </a:lnTo>
                <a:close/>
              </a:path>
              <a:path w="7581265" h="1524000">
                <a:moveTo>
                  <a:pt x="4533785" y="960120"/>
                </a:moveTo>
                <a:lnTo>
                  <a:pt x="4520323" y="938580"/>
                </a:lnTo>
                <a:lnTo>
                  <a:pt x="4514939" y="941946"/>
                </a:lnTo>
                <a:lnTo>
                  <a:pt x="4528401" y="963485"/>
                </a:lnTo>
                <a:lnTo>
                  <a:pt x="4533785" y="960120"/>
                </a:lnTo>
                <a:close/>
              </a:path>
              <a:path w="7581265" h="1524000">
                <a:moveTo>
                  <a:pt x="4557331" y="997813"/>
                </a:moveTo>
                <a:lnTo>
                  <a:pt x="4543882" y="976274"/>
                </a:lnTo>
                <a:lnTo>
                  <a:pt x="4538484" y="979639"/>
                </a:lnTo>
                <a:lnTo>
                  <a:pt x="4551946" y="1001179"/>
                </a:lnTo>
                <a:lnTo>
                  <a:pt x="4557331" y="997813"/>
                </a:lnTo>
                <a:close/>
              </a:path>
              <a:path w="7581265" h="1524000">
                <a:moveTo>
                  <a:pt x="4565396" y="392480"/>
                </a:moveTo>
                <a:lnTo>
                  <a:pt x="4544415" y="378167"/>
                </a:lnTo>
                <a:lnTo>
                  <a:pt x="4540834" y="383413"/>
                </a:lnTo>
                <a:lnTo>
                  <a:pt x="4561814" y="397725"/>
                </a:lnTo>
                <a:lnTo>
                  <a:pt x="4565396" y="392480"/>
                </a:lnTo>
                <a:close/>
              </a:path>
              <a:path w="7581265" h="1524000">
                <a:moveTo>
                  <a:pt x="4565650" y="87134"/>
                </a:moveTo>
                <a:lnTo>
                  <a:pt x="4542701" y="76238"/>
                </a:lnTo>
                <a:lnTo>
                  <a:pt x="4539983" y="81978"/>
                </a:lnTo>
                <a:lnTo>
                  <a:pt x="4562932" y="92875"/>
                </a:lnTo>
                <a:lnTo>
                  <a:pt x="4565650" y="87134"/>
                </a:lnTo>
                <a:close/>
              </a:path>
              <a:path w="7581265" h="1524000">
                <a:moveTo>
                  <a:pt x="4580890" y="1035507"/>
                </a:moveTo>
                <a:lnTo>
                  <a:pt x="4567428" y="1013968"/>
                </a:lnTo>
                <a:lnTo>
                  <a:pt x="4562043" y="1017333"/>
                </a:lnTo>
                <a:lnTo>
                  <a:pt x="4575505" y="1038872"/>
                </a:lnTo>
                <a:lnTo>
                  <a:pt x="4580890" y="1035507"/>
                </a:lnTo>
                <a:close/>
              </a:path>
              <a:path w="7581265" h="1524000">
                <a:moveTo>
                  <a:pt x="4602099" y="417537"/>
                </a:moveTo>
                <a:lnTo>
                  <a:pt x="4581118" y="403225"/>
                </a:lnTo>
                <a:lnTo>
                  <a:pt x="4577550" y="408470"/>
                </a:lnTo>
                <a:lnTo>
                  <a:pt x="4598530" y="422783"/>
                </a:lnTo>
                <a:lnTo>
                  <a:pt x="4602099" y="417537"/>
                </a:lnTo>
                <a:close/>
              </a:path>
              <a:path w="7581265" h="1524000">
                <a:moveTo>
                  <a:pt x="4604448" y="1073213"/>
                </a:moveTo>
                <a:lnTo>
                  <a:pt x="4590986" y="1051674"/>
                </a:lnTo>
                <a:lnTo>
                  <a:pt x="4585601" y="1055027"/>
                </a:lnTo>
                <a:lnTo>
                  <a:pt x="4599063" y="1076579"/>
                </a:lnTo>
                <a:lnTo>
                  <a:pt x="4604448" y="1073213"/>
                </a:lnTo>
                <a:close/>
              </a:path>
              <a:path w="7581265" h="1524000">
                <a:moveTo>
                  <a:pt x="4605807" y="106197"/>
                </a:moveTo>
                <a:lnTo>
                  <a:pt x="4582858" y="95300"/>
                </a:lnTo>
                <a:lnTo>
                  <a:pt x="4580140" y="101041"/>
                </a:lnTo>
                <a:lnTo>
                  <a:pt x="4603089" y="111925"/>
                </a:lnTo>
                <a:lnTo>
                  <a:pt x="4605807" y="106197"/>
                </a:lnTo>
                <a:close/>
              </a:path>
              <a:path w="7581265" h="1524000">
                <a:moveTo>
                  <a:pt x="4627994" y="1110907"/>
                </a:moveTo>
                <a:lnTo>
                  <a:pt x="4614545" y="1089367"/>
                </a:lnTo>
                <a:lnTo>
                  <a:pt x="4609160" y="1092733"/>
                </a:lnTo>
                <a:lnTo>
                  <a:pt x="4622609" y="1114272"/>
                </a:lnTo>
                <a:lnTo>
                  <a:pt x="4627994" y="1110907"/>
                </a:lnTo>
                <a:close/>
              </a:path>
              <a:path w="7581265" h="1524000">
                <a:moveTo>
                  <a:pt x="4638814" y="442595"/>
                </a:moveTo>
                <a:lnTo>
                  <a:pt x="4617834" y="428282"/>
                </a:lnTo>
                <a:lnTo>
                  <a:pt x="4614253" y="433527"/>
                </a:lnTo>
                <a:lnTo>
                  <a:pt x="4635233" y="447840"/>
                </a:lnTo>
                <a:lnTo>
                  <a:pt x="4638814" y="442595"/>
                </a:lnTo>
                <a:close/>
              </a:path>
              <a:path w="7581265" h="1524000">
                <a:moveTo>
                  <a:pt x="4645965" y="125247"/>
                </a:moveTo>
                <a:lnTo>
                  <a:pt x="4623016" y="114363"/>
                </a:lnTo>
                <a:lnTo>
                  <a:pt x="4620298" y="120091"/>
                </a:lnTo>
                <a:lnTo>
                  <a:pt x="4643247" y="130987"/>
                </a:lnTo>
                <a:lnTo>
                  <a:pt x="4645965" y="125247"/>
                </a:lnTo>
                <a:close/>
              </a:path>
              <a:path w="7581265" h="1524000">
                <a:moveTo>
                  <a:pt x="4651553" y="1148600"/>
                </a:moveTo>
                <a:lnTo>
                  <a:pt x="4638091" y="1127061"/>
                </a:lnTo>
                <a:lnTo>
                  <a:pt x="4632706" y="1130427"/>
                </a:lnTo>
                <a:lnTo>
                  <a:pt x="4646168" y="1151966"/>
                </a:lnTo>
                <a:lnTo>
                  <a:pt x="4651553" y="1148600"/>
                </a:lnTo>
                <a:close/>
              </a:path>
              <a:path w="7581265" h="1524000">
                <a:moveTo>
                  <a:pt x="4675111" y="1186294"/>
                </a:moveTo>
                <a:lnTo>
                  <a:pt x="4661649" y="1164755"/>
                </a:lnTo>
                <a:lnTo>
                  <a:pt x="4656264" y="1168120"/>
                </a:lnTo>
                <a:lnTo>
                  <a:pt x="4669726" y="1189659"/>
                </a:lnTo>
                <a:lnTo>
                  <a:pt x="4675111" y="1186294"/>
                </a:lnTo>
                <a:close/>
              </a:path>
              <a:path w="7581265" h="1524000">
                <a:moveTo>
                  <a:pt x="4675530" y="467652"/>
                </a:moveTo>
                <a:lnTo>
                  <a:pt x="4654550" y="453339"/>
                </a:lnTo>
                <a:lnTo>
                  <a:pt x="4650968" y="458584"/>
                </a:lnTo>
                <a:lnTo>
                  <a:pt x="4671949" y="472897"/>
                </a:lnTo>
                <a:lnTo>
                  <a:pt x="4675530" y="467652"/>
                </a:lnTo>
                <a:close/>
              </a:path>
              <a:path w="7581265" h="1524000">
                <a:moveTo>
                  <a:pt x="4686122" y="144310"/>
                </a:moveTo>
                <a:lnTo>
                  <a:pt x="4663173" y="133413"/>
                </a:lnTo>
                <a:lnTo>
                  <a:pt x="4660455" y="139153"/>
                </a:lnTo>
                <a:lnTo>
                  <a:pt x="4683404" y="150050"/>
                </a:lnTo>
                <a:lnTo>
                  <a:pt x="4686122" y="144310"/>
                </a:lnTo>
                <a:close/>
              </a:path>
              <a:path w="7581265" h="1524000">
                <a:moveTo>
                  <a:pt x="4698657" y="1223987"/>
                </a:moveTo>
                <a:lnTo>
                  <a:pt x="4685208" y="1202448"/>
                </a:lnTo>
                <a:lnTo>
                  <a:pt x="4679823" y="1205814"/>
                </a:lnTo>
                <a:lnTo>
                  <a:pt x="4693272" y="1227353"/>
                </a:lnTo>
                <a:lnTo>
                  <a:pt x="4698657" y="1223987"/>
                </a:lnTo>
                <a:close/>
              </a:path>
              <a:path w="7581265" h="1524000">
                <a:moveTo>
                  <a:pt x="4712246" y="492709"/>
                </a:moveTo>
                <a:lnTo>
                  <a:pt x="4691265" y="478396"/>
                </a:lnTo>
                <a:lnTo>
                  <a:pt x="4687684" y="483641"/>
                </a:lnTo>
                <a:lnTo>
                  <a:pt x="4708664" y="497954"/>
                </a:lnTo>
                <a:lnTo>
                  <a:pt x="4712246" y="492709"/>
                </a:lnTo>
                <a:close/>
              </a:path>
              <a:path w="7581265" h="1524000">
                <a:moveTo>
                  <a:pt x="4722215" y="1261694"/>
                </a:moveTo>
                <a:lnTo>
                  <a:pt x="4708753" y="1240155"/>
                </a:lnTo>
                <a:lnTo>
                  <a:pt x="4703369" y="1243507"/>
                </a:lnTo>
                <a:lnTo>
                  <a:pt x="4716831" y="1265059"/>
                </a:lnTo>
                <a:lnTo>
                  <a:pt x="4722215" y="1261694"/>
                </a:lnTo>
                <a:close/>
              </a:path>
              <a:path w="7581265" h="1524000">
                <a:moveTo>
                  <a:pt x="4726279" y="163372"/>
                </a:moveTo>
                <a:lnTo>
                  <a:pt x="4703330" y="152476"/>
                </a:lnTo>
                <a:lnTo>
                  <a:pt x="4700613" y="158216"/>
                </a:lnTo>
                <a:lnTo>
                  <a:pt x="4723549" y="169100"/>
                </a:lnTo>
                <a:lnTo>
                  <a:pt x="4726279" y="163372"/>
                </a:lnTo>
                <a:close/>
              </a:path>
              <a:path w="7581265" h="1524000">
                <a:moveTo>
                  <a:pt x="4745774" y="1299387"/>
                </a:moveTo>
                <a:lnTo>
                  <a:pt x="4732312" y="1277848"/>
                </a:lnTo>
                <a:lnTo>
                  <a:pt x="4726927" y="1281214"/>
                </a:lnTo>
                <a:lnTo>
                  <a:pt x="4740389" y="1302753"/>
                </a:lnTo>
                <a:lnTo>
                  <a:pt x="4745774" y="1299387"/>
                </a:lnTo>
                <a:close/>
              </a:path>
              <a:path w="7581265" h="1524000">
                <a:moveTo>
                  <a:pt x="4748962" y="517766"/>
                </a:moveTo>
                <a:lnTo>
                  <a:pt x="4727981" y="503453"/>
                </a:lnTo>
                <a:lnTo>
                  <a:pt x="4724400" y="508698"/>
                </a:lnTo>
                <a:lnTo>
                  <a:pt x="4745380" y="523011"/>
                </a:lnTo>
                <a:lnTo>
                  <a:pt x="4748962" y="517766"/>
                </a:lnTo>
                <a:close/>
              </a:path>
              <a:path w="7581265" h="1524000">
                <a:moveTo>
                  <a:pt x="4766437" y="182422"/>
                </a:moveTo>
                <a:lnTo>
                  <a:pt x="4743488" y="171538"/>
                </a:lnTo>
                <a:lnTo>
                  <a:pt x="4740770" y="177279"/>
                </a:lnTo>
                <a:lnTo>
                  <a:pt x="4763706" y="188163"/>
                </a:lnTo>
                <a:lnTo>
                  <a:pt x="4766437" y="182422"/>
                </a:lnTo>
                <a:close/>
              </a:path>
              <a:path w="7581265" h="1524000">
                <a:moveTo>
                  <a:pt x="4769320" y="1337081"/>
                </a:moveTo>
                <a:lnTo>
                  <a:pt x="4755870" y="1315542"/>
                </a:lnTo>
                <a:lnTo>
                  <a:pt x="4750486" y="1318907"/>
                </a:lnTo>
                <a:lnTo>
                  <a:pt x="4763935" y="1340446"/>
                </a:lnTo>
                <a:lnTo>
                  <a:pt x="4769320" y="1337081"/>
                </a:lnTo>
                <a:close/>
              </a:path>
              <a:path w="7581265" h="1524000">
                <a:moveTo>
                  <a:pt x="4785677" y="542823"/>
                </a:moveTo>
                <a:lnTo>
                  <a:pt x="4764697" y="528510"/>
                </a:lnTo>
                <a:lnTo>
                  <a:pt x="4761115" y="533755"/>
                </a:lnTo>
                <a:lnTo>
                  <a:pt x="4782096" y="548068"/>
                </a:lnTo>
                <a:lnTo>
                  <a:pt x="4785677" y="542823"/>
                </a:lnTo>
                <a:close/>
              </a:path>
              <a:path w="7581265" h="1524000">
                <a:moveTo>
                  <a:pt x="4792878" y="1374775"/>
                </a:moveTo>
                <a:lnTo>
                  <a:pt x="4779416" y="1353235"/>
                </a:lnTo>
                <a:lnTo>
                  <a:pt x="4774031" y="1356601"/>
                </a:lnTo>
                <a:lnTo>
                  <a:pt x="4787493" y="1378140"/>
                </a:lnTo>
                <a:lnTo>
                  <a:pt x="4792878" y="1374775"/>
                </a:lnTo>
                <a:close/>
              </a:path>
              <a:path w="7581265" h="1524000">
                <a:moveTo>
                  <a:pt x="4806594" y="201485"/>
                </a:moveTo>
                <a:lnTo>
                  <a:pt x="4783645" y="190601"/>
                </a:lnTo>
                <a:lnTo>
                  <a:pt x="4780915" y="196329"/>
                </a:lnTo>
                <a:lnTo>
                  <a:pt x="4803864" y="207225"/>
                </a:lnTo>
                <a:lnTo>
                  <a:pt x="4806594" y="201485"/>
                </a:lnTo>
                <a:close/>
              </a:path>
              <a:path w="7581265" h="1524000">
                <a:moveTo>
                  <a:pt x="4816437" y="1412468"/>
                </a:moveTo>
                <a:lnTo>
                  <a:pt x="4802975" y="1390929"/>
                </a:lnTo>
                <a:lnTo>
                  <a:pt x="4797590" y="1394294"/>
                </a:lnTo>
                <a:lnTo>
                  <a:pt x="4811052" y="1415834"/>
                </a:lnTo>
                <a:lnTo>
                  <a:pt x="4816437" y="1412468"/>
                </a:lnTo>
                <a:close/>
              </a:path>
              <a:path w="7581265" h="1524000">
                <a:moveTo>
                  <a:pt x="4822393" y="567880"/>
                </a:moveTo>
                <a:lnTo>
                  <a:pt x="4801413" y="553567"/>
                </a:lnTo>
                <a:lnTo>
                  <a:pt x="4797831" y="558812"/>
                </a:lnTo>
                <a:lnTo>
                  <a:pt x="4818812" y="573125"/>
                </a:lnTo>
                <a:lnTo>
                  <a:pt x="4822393" y="567880"/>
                </a:lnTo>
                <a:close/>
              </a:path>
              <a:path w="7581265" h="1524000">
                <a:moveTo>
                  <a:pt x="4839982" y="1450174"/>
                </a:moveTo>
                <a:lnTo>
                  <a:pt x="4826533" y="1428623"/>
                </a:lnTo>
                <a:lnTo>
                  <a:pt x="4821148" y="1431988"/>
                </a:lnTo>
                <a:lnTo>
                  <a:pt x="4834598" y="1453540"/>
                </a:lnTo>
                <a:lnTo>
                  <a:pt x="4839982" y="1450174"/>
                </a:lnTo>
                <a:close/>
              </a:path>
              <a:path w="7581265" h="1524000">
                <a:moveTo>
                  <a:pt x="4846752" y="220548"/>
                </a:moveTo>
                <a:lnTo>
                  <a:pt x="4823803" y="209651"/>
                </a:lnTo>
                <a:lnTo>
                  <a:pt x="4821072" y="215392"/>
                </a:lnTo>
                <a:lnTo>
                  <a:pt x="4844021" y="226288"/>
                </a:lnTo>
                <a:lnTo>
                  <a:pt x="4846752" y="220548"/>
                </a:lnTo>
                <a:close/>
              </a:path>
              <a:path w="7581265" h="1524000">
                <a:moveTo>
                  <a:pt x="4859109" y="592937"/>
                </a:moveTo>
                <a:lnTo>
                  <a:pt x="4838128" y="578624"/>
                </a:lnTo>
                <a:lnTo>
                  <a:pt x="4834547" y="583869"/>
                </a:lnTo>
                <a:lnTo>
                  <a:pt x="4855527" y="598182"/>
                </a:lnTo>
                <a:lnTo>
                  <a:pt x="4859109" y="592937"/>
                </a:lnTo>
                <a:close/>
              </a:path>
              <a:path w="7581265" h="1524000">
                <a:moveTo>
                  <a:pt x="4881054" y="1521879"/>
                </a:moveTo>
                <a:lnTo>
                  <a:pt x="4876089" y="1469707"/>
                </a:lnTo>
                <a:lnTo>
                  <a:pt x="4875771" y="1466316"/>
                </a:lnTo>
                <a:lnTo>
                  <a:pt x="4872977" y="1437068"/>
                </a:lnTo>
                <a:lnTo>
                  <a:pt x="4808359" y="1477441"/>
                </a:lnTo>
                <a:lnTo>
                  <a:pt x="4881054" y="1521879"/>
                </a:lnTo>
                <a:close/>
              </a:path>
              <a:path w="7581265" h="1524000">
                <a:moveTo>
                  <a:pt x="4886909" y="239610"/>
                </a:moveTo>
                <a:lnTo>
                  <a:pt x="4863960" y="228714"/>
                </a:lnTo>
                <a:lnTo>
                  <a:pt x="4861230" y="234454"/>
                </a:lnTo>
                <a:lnTo>
                  <a:pt x="4884178" y="245338"/>
                </a:lnTo>
                <a:lnTo>
                  <a:pt x="4886909" y="239610"/>
                </a:lnTo>
                <a:close/>
              </a:path>
              <a:path w="7581265" h="1524000">
                <a:moveTo>
                  <a:pt x="4895812" y="617994"/>
                </a:moveTo>
                <a:lnTo>
                  <a:pt x="4874844" y="603681"/>
                </a:lnTo>
                <a:lnTo>
                  <a:pt x="4871263" y="608926"/>
                </a:lnTo>
                <a:lnTo>
                  <a:pt x="4892243" y="623239"/>
                </a:lnTo>
                <a:lnTo>
                  <a:pt x="4895812" y="617994"/>
                </a:lnTo>
                <a:close/>
              </a:path>
              <a:path w="7581265" h="1524000">
                <a:moveTo>
                  <a:pt x="4927054" y="258660"/>
                </a:moveTo>
                <a:lnTo>
                  <a:pt x="4904117" y="247777"/>
                </a:lnTo>
                <a:lnTo>
                  <a:pt x="4901387" y="253517"/>
                </a:lnTo>
                <a:lnTo>
                  <a:pt x="4924336" y="264401"/>
                </a:lnTo>
                <a:lnTo>
                  <a:pt x="4927054" y="258660"/>
                </a:lnTo>
                <a:close/>
              </a:path>
              <a:path w="7581265" h="1524000">
                <a:moveTo>
                  <a:pt x="4932527" y="643051"/>
                </a:moveTo>
                <a:lnTo>
                  <a:pt x="4911547" y="628738"/>
                </a:lnTo>
                <a:lnTo>
                  <a:pt x="4907978" y="633984"/>
                </a:lnTo>
                <a:lnTo>
                  <a:pt x="4928946" y="648296"/>
                </a:lnTo>
                <a:lnTo>
                  <a:pt x="4932527" y="643051"/>
                </a:lnTo>
                <a:close/>
              </a:path>
              <a:path w="7581265" h="1524000">
                <a:moveTo>
                  <a:pt x="4967211" y="277723"/>
                </a:moveTo>
                <a:lnTo>
                  <a:pt x="4944275" y="266839"/>
                </a:lnTo>
                <a:lnTo>
                  <a:pt x="4941544" y="272567"/>
                </a:lnTo>
                <a:lnTo>
                  <a:pt x="4964493" y="283464"/>
                </a:lnTo>
                <a:lnTo>
                  <a:pt x="4967211" y="277723"/>
                </a:lnTo>
                <a:close/>
              </a:path>
              <a:path w="7581265" h="1524000">
                <a:moveTo>
                  <a:pt x="4969243" y="668121"/>
                </a:moveTo>
                <a:lnTo>
                  <a:pt x="4948263" y="653796"/>
                </a:lnTo>
                <a:lnTo>
                  <a:pt x="4944681" y="659041"/>
                </a:lnTo>
                <a:lnTo>
                  <a:pt x="4965662" y="673354"/>
                </a:lnTo>
                <a:lnTo>
                  <a:pt x="4969243" y="668121"/>
                </a:lnTo>
                <a:close/>
              </a:path>
              <a:path w="7581265" h="1524000">
                <a:moveTo>
                  <a:pt x="5005959" y="693178"/>
                </a:moveTo>
                <a:lnTo>
                  <a:pt x="4984978" y="678853"/>
                </a:lnTo>
                <a:lnTo>
                  <a:pt x="4981397" y="684098"/>
                </a:lnTo>
                <a:lnTo>
                  <a:pt x="5002377" y="698423"/>
                </a:lnTo>
                <a:lnTo>
                  <a:pt x="5005959" y="693178"/>
                </a:lnTo>
                <a:close/>
              </a:path>
              <a:path w="7581265" h="1524000">
                <a:moveTo>
                  <a:pt x="5007368" y="296786"/>
                </a:moveTo>
                <a:lnTo>
                  <a:pt x="4984432" y="285889"/>
                </a:lnTo>
                <a:lnTo>
                  <a:pt x="4981702" y="291630"/>
                </a:lnTo>
                <a:lnTo>
                  <a:pt x="5004651" y="302526"/>
                </a:lnTo>
                <a:lnTo>
                  <a:pt x="5007368" y="296786"/>
                </a:lnTo>
                <a:close/>
              </a:path>
              <a:path w="7581265" h="1524000">
                <a:moveTo>
                  <a:pt x="5042674" y="718235"/>
                </a:moveTo>
                <a:lnTo>
                  <a:pt x="5021694" y="703910"/>
                </a:lnTo>
                <a:lnTo>
                  <a:pt x="5018113" y="709155"/>
                </a:lnTo>
                <a:lnTo>
                  <a:pt x="5039093" y="723480"/>
                </a:lnTo>
                <a:lnTo>
                  <a:pt x="5042674" y="718235"/>
                </a:lnTo>
                <a:close/>
              </a:path>
              <a:path w="7581265" h="1524000">
                <a:moveTo>
                  <a:pt x="5047526" y="315849"/>
                </a:moveTo>
                <a:lnTo>
                  <a:pt x="5024577" y="304952"/>
                </a:lnTo>
                <a:lnTo>
                  <a:pt x="5021859" y="310692"/>
                </a:lnTo>
                <a:lnTo>
                  <a:pt x="5044808" y="321576"/>
                </a:lnTo>
                <a:lnTo>
                  <a:pt x="5047526" y="315849"/>
                </a:lnTo>
                <a:close/>
              </a:path>
              <a:path w="7581265" h="1524000">
                <a:moveTo>
                  <a:pt x="5079390" y="743292"/>
                </a:moveTo>
                <a:lnTo>
                  <a:pt x="5058410" y="728967"/>
                </a:lnTo>
                <a:lnTo>
                  <a:pt x="5054828" y="734212"/>
                </a:lnTo>
                <a:lnTo>
                  <a:pt x="5075809" y="748538"/>
                </a:lnTo>
                <a:lnTo>
                  <a:pt x="5079390" y="743292"/>
                </a:lnTo>
                <a:close/>
              </a:path>
              <a:path w="7581265" h="1524000">
                <a:moveTo>
                  <a:pt x="5087683" y="334899"/>
                </a:moveTo>
                <a:lnTo>
                  <a:pt x="5064734" y="324015"/>
                </a:lnTo>
                <a:lnTo>
                  <a:pt x="5062017" y="329755"/>
                </a:lnTo>
                <a:lnTo>
                  <a:pt x="5084965" y="340639"/>
                </a:lnTo>
                <a:lnTo>
                  <a:pt x="5087683" y="334899"/>
                </a:lnTo>
                <a:close/>
              </a:path>
              <a:path w="7581265" h="1524000">
                <a:moveTo>
                  <a:pt x="5116106" y="768350"/>
                </a:moveTo>
                <a:lnTo>
                  <a:pt x="5095125" y="754024"/>
                </a:lnTo>
                <a:lnTo>
                  <a:pt x="5091544" y="759269"/>
                </a:lnTo>
                <a:lnTo>
                  <a:pt x="5112524" y="773595"/>
                </a:lnTo>
                <a:lnTo>
                  <a:pt x="5116106" y="768350"/>
                </a:lnTo>
                <a:close/>
              </a:path>
              <a:path w="7581265" h="1524000">
                <a:moveTo>
                  <a:pt x="5127841" y="353961"/>
                </a:moveTo>
                <a:lnTo>
                  <a:pt x="5104892" y="343077"/>
                </a:lnTo>
                <a:lnTo>
                  <a:pt x="5102174" y="348805"/>
                </a:lnTo>
                <a:lnTo>
                  <a:pt x="5125123" y="359702"/>
                </a:lnTo>
                <a:lnTo>
                  <a:pt x="5127841" y="353961"/>
                </a:lnTo>
                <a:close/>
              </a:path>
              <a:path w="7581265" h="1524000">
                <a:moveTo>
                  <a:pt x="5152822" y="793407"/>
                </a:moveTo>
                <a:lnTo>
                  <a:pt x="5131841" y="779081"/>
                </a:lnTo>
                <a:lnTo>
                  <a:pt x="5128260" y="784326"/>
                </a:lnTo>
                <a:lnTo>
                  <a:pt x="5149240" y="798652"/>
                </a:lnTo>
                <a:lnTo>
                  <a:pt x="5152822" y="793407"/>
                </a:lnTo>
                <a:close/>
              </a:path>
              <a:path w="7581265" h="1524000">
                <a:moveTo>
                  <a:pt x="5167998" y="373024"/>
                </a:moveTo>
                <a:lnTo>
                  <a:pt x="5145049" y="362127"/>
                </a:lnTo>
                <a:lnTo>
                  <a:pt x="5142331" y="367868"/>
                </a:lnTo>
                <a:lnTo>
                  <a:pt x="5165280" y="378764"/>
                </a:lnTo>
                <a:lnTo>
                  <a:pt x="5167998" y="373024"/>
                </a:lnTo>
                <a:close/>
              </a:path>
              <a:path w="7581265" h="1524000">
                <a:moveTo>
                  <a:pt x="5189525" y="818464"/>
                </a:moveTo>
                <a:lnTo>
                  <a:pt x="5168557" y="804138"/>
                </a:lnTo>
                <a:lnTo>
                  <a:pt x="5164975" y="809383"/>
                </a:lnTo>
                <a:lnTo>
                  <a:pt x="5185956" y="823709"/>
                </a:lnTo>
                <a:lnTo>
                  <a:pt x="5189525" y="818464"/>
                </a:lnTo>
                <a:close/>
              </a:path>
              <a:path w="7581265" h="1524000">
                <a:moveTo>
                  <a:pt x="5208155" y="392087"/>
                </a:moveTo>
                <a:lnTo>
                  <a:pt x="5185207" y="381190"/>
                </a:lnTo>
                <a:lnTo>
                  <a:pt x="5182489" y="386930"/>
                </a:lnTo>
                <a:lnTo>
                  <a:pt x="5205438" y="397814"/>
                </a:lnTo>
                <a:lnTo>
                  <a:pt x="5208155" y="392087"/>
                </a:lnTo>
                <a:close/>
              </a:path>
              <a:path w="7581265" h="1524000">
                <a:moveTo>
                  <a:pt x="5226240" y="843521"/>
                </a:moveTo>
                <a:lnTo>
                  <a:pt x="5205260" y="829195"/>
                </a:lnTo>
                <a:lnTo>
                  <a:pt x="5201691" y="834440"/>
                </a:lnTo>
                <a:lnTo>
                  <a:pt x="5222659" y="848766"/>
                </a:lnTo>
                <a:lnTo>
                  <a:pt x="5226240" y="843521"/>
                </a:lnTo>
                <a:close/>
              </a:path>
              <a:path w="7581265" h="1524000">
                <a:moveTo>
                  <a:pt x="5248313" y="411137"/>
                </a:moveTo>
                <a:lnTo>
                  <a:pt x="5225364" y="400253"/>
                </a:lnTo>
                <a:lnTo>
                  <a:pt x="5222646" y="405980"/>
                </a:lnTo>
                <a:lnTo>
                  <a:pt x="5245595" y="416877"/>
                </a:lnTo>
                <a:lnTo>
                  <a:pt x="5248313" y="411137"/>
                </a:lnTo>
                <a:close/>
              </a:path>
              <a:path w="7581265" h="1524000">
                <a:moveTo>
                  <a:pt x="5262956" y="868578"/>
                </a:moveTo>
                <a:lnTo>
                  <a:pt x="5241976" y="854252"/>
                </a:lnTo>
                <a:lnTo>
                  <a:pt x="5238394" y="859497"/>
                </a:lnTo>
                <a:lnTo>
                  <a:pt x="5259375" y="873823"/>
                </a:lnTo>
                <a:lnTo>
                  <a:pt x="5262956" y="868578"/>
                </a:lnTo>
                <a:close/>
              </a:path>
              <a:path w="7581265" h="1524000">
                <a:moveTo>
                  <a:pt x="5288470" y="430199"/>
                </a:moveTo>
                <a:lnTo>
                  <a:pt x="5265521" y="419303"/>
                </a:lnTo>
                <a:lnTo>
                  <a:pt x="5262804" y="425043"/>
                </a:lnTo>
                <a:lnTo>
                  <a:pt x="5285740" y="435940"/>
                </a:lnTo>
                <a:lnTo>
                  <a:pt x="5288470" y="430199"/>
                </a:lnTo>
                <a:close/>
              </a:path>
              <a:path w="7581265" h="1524000">
                <a:moveTo>
                  <a:pt x="5299672" y="893635"/>
                </a:moveTo>
                <a:lnTo>
                  <a:pt x="5278691" y="879309"/>
                </a:lnTo>
                <a:lnTo>
                  <a:pt x="5275110" y="884555"/>
                </a:lnTo>
                <a:lnTo>
                  <a:pt x="5296090" y="898880"/>
                </a:lnTo>
                <a:lnTo>
                  <a:pt x="5299672" y="893635"/>
                </a:lnTo>
                <a:close/>
              </a:path>
              <a:path w="7581265" h="1524000">
                <a:moveTo>
                  <a:pt x="5328628" y="449262"/>
                </a:moveTo>
                <a:lnTo>
                  <a:pt x="5305679" y="438365"/>
                </a:lnTo>
                <a:lnTo>
                  <a:pt x="5302961" y="444106"/>
                </a:lnTo>
                <a:lnTo>
                  <a:pt x="5325897" y="454990"/>
                </a:lnTo>
                <a:lnTo>
                  <a:pt x="5328628" y="449262"/>
                </a:lnTo>
                <a:close/>
              </a:path>
              <a:path w="7581265" h="1524000">
                <a:moveTo>
                  <a:pt x="5336387" y="918692"/>
                </a:moveTo>
                <a:lnTo>
                  <a:pt x="5315407" y="904367"/>
                </a:lnTo>
                <a:lnTo>
                  <a:pt x="5311826" y="909612"/>
                </a:lnTo>
                <a:lnTo>
                  <a:pt x="5332806" y="923937"/>
                </a:lnTo>
                <a:lnTo>
                  <a:pt x="5336387" y="918692"/>
                </a:lnTo>
                <a:close/>
              </a:path>
              <a:path w="7581265" h="1524000">
                <a:moveTo>
                  <a:pt x="5368785" y="468325"/>
                </a:moveTo>
                <a:lnTo>
                  <a:pt x="5345836" y="457428"/>
                </a:lnTo>
                <a:lnTo>
                  <a:pt x="5343106" y="463169"/>
                </a:lnTo>
                <a:lnTo>
                  <a:pt x="5366055" y="474052"/>
                </a:lnTo>
                <a:lnTo>
                  <a:pt x="5368785" y="468325"/>
                </a:lnTo>
                <a:close/>
              </a:path>
              <a:path w="7581265" h="1524000">
                <a:moveTo>
                  <a:pt x="5373103" y="943749"/>
                </a:moveTo>
                <a:lnTo>
                  <a:pt x="5352123" y="929424"/>
                </a:lnTo>
                <a:lnTo>
                  <a:pt x="5348541" y="934669"/>
                </a:lnTo>
                <a:lnTo>
                  <a:pt x="5369522" y="948994"/>
                </a:lnTo>
                <a:lnTo>
                  <a:pt x="5373103" y="943749"/>
                </a:lnTo>
                <a:close/>
              </a:path>
              <a:path w="7581265" h="1524000">
                <a:moveTo>
                  <a:pt x="5408942" y="487375"/>
                </a:moveTo>
                <a:lnTo>
                  <a:pt x="5385994" y="476491"/>
                </a:lnTo>
                <a:lnTo>
                  <a:pt x="5383263" y="482219"/>
                </a:lnTo>
                <a:lnTo>
                  <a:pt x="5406212" y="493115"/>
                </a:lnTo>
                <a:lnTo>
                  <a:pt x="5408942" y="487375"/>
                </a:lnTo>
                <a:close/>
              </a:path>
              <a:path w="7581265" h="1524000">
                <a:moveTo>
                  <a:pt x="5409819" y="968806"/>
                </a:moveTo>
                <a:lnTo>
                  <a:pt x="5388838" y="954481"/>
                </a:lnTo>
                <a:lnTo>
                  <a:pt x="5385257" y="959726"/>
                </a:lnTo>
                <a:lnTo>
                  <a:pt x="5406237" y="974051"/>
                </a:lnTo>
                <a:lnTo>
                  <a:pt x="5409819" y="968806"/>
                </a:lnTo>
                <a:close/>
              </a:path>
              <a:path w="7581265" h="1524000">
                <a:moveTo>
                  <a:pt x="5446534" y="993863"/>
                </a:moveTo>
                <a:lnTo>
                  <a:pt x="5425554" y="979538"/>
                </a:lnTo>
                <a:lnTo>
                  <a:pt x="5421973" y="984783"/>
                </a:lnTo>
                <a:lnTo>
                  <a:pt x="5442953" y="999109"/>
                </a:lnTo>
                <a:lnTo>
                  <a:pt x="5446534" y="993863"/>
                </a:lnTo>
                <a:close/>
              </a:path>
              <a:path w="7581265" h="1524000">
                <a:moveTo>
                  <a:pt x="5449100" y="506437"/>
                </a:moveTo>
                <a:lnTo>
                  <a:pt x="5426151" y="495541"/>
                </a:lnTo>
                <a:lnTo>
                  <a:pt x="5423420" y="501281"/>
                </a:lnTo>
                <a:lnTo>
                  <a:pt x="5446369" y="512178"/>
                </a:lnTo>
                <a:lnTo>
                  <a:pt x="5449100" y="506437"/>
                </a:lnTo>
                <a:close/>
              </a:path>
              <a:path w="7581265" h="1524000">
                <a:moveTo>
                  <a:pt x="5483237" y="1018921"/>
                </a:moveTo>
                <a:lnTo>
                  <a:pt x="5462270" y="1004595"/>
                </a:lnTo>
                <a:lnTo>
                  <a:pt x="5458688" y="1009840"/>
                </a:lnTo>
                <a:lnTo>
                  <a:pt x="5479669" y="1024166"/>
                </a:lnTo>
                <a:lnTo>
                  <a:pt x="5483237" y="1018921"/>
                </a:lnTo>
                <a:close/>
              </a:path>
              <a:path w="7581265" h="1524000">
                <a:moveTo>
                  <a:pt x="5489245" y="525500"/>
                </a:moveTo>
                <a:lnTo>
                  <a:pt x="5466308" y="514604"/>
                </a:lnTo>
                <a:lnTo>
                  <a:pt x="5463578" y="520344"/>
                </a:lnTo>
                <a:lnTo>
                  <a:pt x="5486527" y="531228"/>
                </a:lnTo>
                <a:lnTo>
                  <a:pt x="5489245" y="525500"/>
                </a:lnTo>
                <a:close/>
              </a:path>
              <a:path w="7581265" h="1524000">
                <a:moveTo>
                  <a:pt x="5519953" y="1043978"/>
                </a:moveTo>
                <a:lnTo>
                  <a:pt x="5498973" y="1029652"/>
                </a:lnTo>
                <a:lnTo>
                  <a:pt x="5495404" y="1034897"/>
                </a:lnTo>
                <a:lnTo>
                  <a:pt x="5516384" y="1049223"/>
                </a:lnTo>
                <a:lnTo>
                  <a:pt x="5519953" y="1043978"/>
                </a:lnTo>
                <a:close/>
              </a:path>
              <a:path w="7581265" h="1524000">
                <a:moveTo>
                  <a:pt x="5529402" y="544550"/>
                </a:moveTo>
                <a:lnTo>
                  <a:pt x="5506466" y="533666"/>
                </a:lnTo>
                <a:lnTo>
                  <a:pt x="5503735" y="539407"/>
                </a:lnTo>
                <a:lnTo>
                  <a:pt x="5526684" y="550291"/>
                </a:lnTo>
                <a:lnTo>
                  <a:pt x="5529402" y="544550"/>
                </a:lnTo>
                <a:close/>
              </a:path>
              <a:path w="7581265" h="1524000">
                <a:moveTo>
                  <a:pt x="5556669" y="1069035"/>
                </a:moveTo>
                <a:lnTo>
                  <a:pt x="5535688" y="1054709"/>
                </a:lnTo>
                <a:lnTo>
                  <a:pt x="5532107" y="1059954"/>
                </a:lnTo>
                <a:lnTo>
                  <a:pt x="5553087" y="1074280"/>
                </a:lnTo>
                <a:lnTo>
                  <a:pt x="5556669" y="1069035"/>
                </a:lnTo>
                <a:close/>
              </a:path>
              <a:path w="7581265" h="1524000">
                <a:moveTo>
                  <a:pt x="5569559" y="563613"/>
                </a:moveTo>
                <a:lnTo>
                  <a:pt x="5546623" y="552729"/>
                </a:lnTo>
                <a:lnTo>
                  <a:pt x="5543893" y="558457"/>
                </a:lnTo>
                <a:lnTo>
                  <a:pt x="5566842" y="569353"/>
                </a:lnTo>
                <a:lnTo>
                  <a:pt x="5569559" y="563613"/>
                </a:lnTo>
                <a:close/>
              </a:path>
              <a:path w="7581265" h="1524000">
                <a:moveTo>
                  <a:pt x="5593385" y="1094092"/>
                </a:moveTo>
                <a:lnTo>
                  <a:pt x="5572404" y="1079766"/>
                </a:lnTo>
                <a:lnTo>
                  <a:pt x="5568823" y="1085011"/>
                </a:lnTo>
                <a:lnTo>
                  <a:pt x="5589803" y="1099337"/>
                </a:lnTo>
                <a:lnTo>
                  <a:pt x="5593385" y="1094092"/>
                </a:lnTo>
                <a:close/>
              </a:path>
              <a:path w="7581265" h="1524000">
                <a:moveTo>
                  <a:pt x="5609717" y="582676"/>
                </a:moveTo>
                <a:lnTo>
                  <a:pt x="5586768" y="571779"/>
                </a:lnTo>
                <a:lnTo>
                  <a:pt x="5584050" y="577519"/>
                </a:lnTo>
                <a:lnTo>
                  <a:pt x="5606999" y="588416"/>
                </a:lnTo>
                <a:lnTo>
                  <a:pt x="5609717" y="582676"/>
                </a:lnTo>
                <a:close/>
              </a:path>
              <a:path w="7581265" h="1524000">
                <a:moveTo>
                  <a:pt x="5630100" y="1119149"/>
                </a:moveTo>
                <a:lnTo>
                  <a:pt x="5609120" y="1104823"/>
                </a:lnTo>
                <a:lnTo>
                  <a:pt x="5605538" y="1110068"/>
                </a:lnTo>
                <a:lnTo>
                  <a:pt x="5626519" y="1124394"/>
                </a:lnTo>
                <a:lnTo>
                  <a:pt x="5630100" y="1119149"/>
                </a:lnTo>
                <a:close/>
              </a:path>
              <a:path w="7581265" h="1524000">
                <a:moveTo>
                  <a:pt x="5649874" y="601738"/>
                </a:moveTo>
                <a:lnTo>
                  <a:pt x="5626925" y="590842"/>
                </a:lnTo>
                <a:lnTo>
                  <a:pt x="5624207" y="596582"/>
                </a:lnTo>
                <a:lnTo>
                  <a:pt x="5647156" y="607466"/>
                </a:lnTo>
                <a:lnTo>
                  <a:pt x="5649874" y="601738"/>
                </a:lnTo>
                <a:close/>
              </a:path>
              <a:path w="7581265" h="1524000">
                <a:moveTo>
                  <a:pt x="5666816" y="1144206"/>
                </a:moveTo>
                <a:lnTo>
                  <a:pt x="5645836" y="1129880"/>
                </a:lnTo>
                <a:lnTo>
                  <a:pt x="5642254" y="1135126"/>
                </a:lnTo>
                <a:lnTo>
                  <a:pt x="5663235" y="1149451"/>
                </a:lnTo>
                <a:lnTo>
                  <a:pt x="5666816" y="1144206"/>
                </a:lnTo>
                <a:close/>
              </a:path>
              <a:path w="7581265" h="1524000">
                <a:moveTo>
                  <a:pt x="5690032" y="620788"/>
                </a:moveTo>
                <a:lnTo>
                  <a:pt x="5667083" y="609904"/>
                </a:lnTo>
                <a:lnTo>
                  <a:pt x="5664365" y="615645"/>
                </a:lnTo>
                <a:lnTo>
                  <a:pt x="5687314" y="626529"/>
                </a:lnTo>
                <a:lnTo>
                  <a:pt x="5690032" y="620788"/>
                </a:lnTo>
                <a:close/>
              </a:path>
              <a:path w="7581265" h="1524000">
                <a:moveTo>
                  <a:pt x="5703532" y="1169263"/>
                </a:moveTo>
                <a:lnTo>
                  <a:pt x="5682551" y="1154938"/>
                </a:lnTo>
                <a:lnTo>
                  <a:pt x="5678970" y="1160183"/>
                </a:lnTo>
                <a:lnTo>
                  <a:pt x="5699950" y="1174508"/>
                </a:lnTo>
                <a:lnTo>
                  <a:pt x="5703532" y="1169263"/>
                </a:lnTo>
                <a:close/>
              </a:path>
              <a:path w="7581265" h="1524000">
                <a:moveTo>
                  <a:pt x="5730189" y="639851"/>
                </a:moveTo>
                <a:lnTo>
                  <a:pt x="5707240" y="628967"/>
                </a:lnTo>
                <a:lnTo>
                  <a:pt x="5704522" y="634695"/>
                </a:lnTo>
                <a:lnTo>
                  <a:pt x="5727471" y="645591"/>
                </a:lnTo>
                <a:lnTo>
                  <a:pt x="5730189" y="639851"/>
                </a:lnTo>
                <a:close/>
              </a:path>
              <a:path w="7581265" h="1524000">
                <a:moveTo>
                  <a:pt x="5740247" y="1194320"/>
                </a:moveTo>
                <a:lnTo>
                  <a:pt x="5719267" y="1180007"/>
                </a:lnTo>
                <a:lnTo>
                  <a:pt x="5715686" y="1185252"/>
                </a:lnTo>
                <a:lnTo>
                  <a:pt x="5736666" y="1199565"/>
                </a:lnTo>
                <a:lnTo>
                  <a:pt x="5740247" y="1194320"/>
                </a:lnTo>
                <a:close/>
              </a:path>
              <a:path w="7581265" h="1524000">
                <a:moveTo>
                  <a:pt x="5770346" y="658914"/>
                </a:moveTo>
                <a:lnTo>
                  <a:pt x="5747397" y="648017"/>
                </a:lnTo>
                <a:lnTo>
                  <a:pt x="5744680" y="653757"/>
                </a:lnTo>
                <a:lnTo>
                  <a:pt x="5767629" y="664654"/>
                </a:lnTo>
                <a:lnTo>
                  <a:pt x="5770346" y="658914"/>
                </a:lnTo>
                <a:close/>
              </a:path>
              <a:path w="7581265" h="1524000">
                <a:moveTo>
                  <a:pt x="5776963" y="1219377"/>
                </a:moveTo>
                <a:lnTo>
                  <a:pt x="5755983" y="1205064"/>
                </a:lnTo>
                <a:lnTo>
                  <a:pt x="5752401" y="1210310"/>
                </a:lnTo>
                <a:lnTo>
                  <a:pt x="5773382" y="1224622"/>
                </a:lnTo>
                <a:lnTo>
                  <a:pt x="5776963" y="1219377"/>
                </a:lnTo>
                <a:close/>
              </a:path>
              <a:path w="7581265" h="1524000">
                <a:moveTo>
                  <a:pt x="5810504" y="677976"/>
                </a:moveTo>
                <a:lnTo>
                  <a:pt x="5787555" y="667080"/>
                </a:lnTo>
                <a:lnTo>
                  <a:pt x="5784837" y="672820"/>
                </a:lnTo>
                <a:lnTo>
                  <a:pt x="5807786" y="683704"/>
                </a:lnTo>
                <a:lnTo>
                  <a:pt x="5810504" y="677976"/>
                </a:lnTo>
                <a:close/>
              </a:path>
              <a:path w="7581265" h="1524000">
                <a:moveTo>
                  <a:pt x="5813666" y="1244434"/>
                </a:moveTo>
                <a:lnTo>
                  <a:pt x="5792686" y="1230122"/>
                </a:lnTo>
                <a:lnTo>
                  <a:pt x="5789117" y="1235367"/>
                </a:lnTo>
                <a:lnTo>
                  <a:pt x="5810097" y="1249680"/>
                </a:lnTo>
                <a:lnTo>
                  <a:pt x="5813666" y="1244434"/>
                </a:lnTo>
                <a:close/>
              </a:path>
              <a:path w="7581265" h="1524000">
                <a:moveTo>
                  <a:pt x="5850382" y="1269492"/>
                </a:moveTo>
                <a:lnTo>
                  <a:pt x="5829401" y="1255179"/>
                </a:lnTo>
                <a:lnTo>
                  <a:pt x="5825833" y="1260424"/>
                </a:lnTo>
                <a:lnTo>
                  <a:pt x="5846800" y="1274737"/>
                </a:lnTo>
                <a:lnTo>
                  <a:pt x="5850382" y="1269492"/>
                </a:lnTo>
                <a:close/>
              </a:path>
              <a:path w="7581265" h="1524000">
                <a:moveTo>
                  <a:pt x="5850661" y="697026"/>
                </a:moveTo>
                <a:lnTo>
                  <a:pt x="5827712" y="686142"/>
                </a:lnTo>
                <a:lnTo>
                  <a:pt x="5824994" y="691883"/>
                </a:lnTo>
                <a:lnTo>
                  <a:pt x="5847931" y="702767"/>
                </a:lnTo>
                <a:lnTo>
                  <a:pt x="5850661" y="697026"/>
                </a:lnTo>
                <a:close/>
              </a:path>
              <a:path w="7581265" h="1524000">
                <a:moveTo>
                  <a:pt x="5887097" y="1294549"/>
                </a:moveTo>
                <a:lnTo>
                  <a:pt x="5866117" y="1280236"/>
                </a:lnTo>
                <a:lnTo>
                  <a:pt x="5862536" y="1285481"/>
                </a:lnTo>
                <a:lnTo>
                  <a:pt x="5883516" y="1299794"/>
                </a:lnTo>
                <a:lnTo>
                  <a:pt x="5887097" y="1294549"/>
                </a:lnTo>
                <a:close/>
              </a:path>
              <a:path w="7581265" h="1524000">
                <a:moveTo>
                  <a:pt x="5890819" y="716089"/>
                </a:moveTo>
                <a:lnTo>
                  <a:pt x="5867870" y="705205"/>
                </a:lnTo>
                <a:lnTo>
                  <a:pt x="5865152" y="710933"/>
                </a:lnTo>
                <a:lnTo>
                  <a:pt x="5888088" y="721829"/>
                </a:lnTo>
                <a:lnTo>
                  <a:pt x="5890819" y="716089"/>
                </a:lnTo>
                <a:close/>
              </a:path>
              <a:path w="7581265" h="1524000">
                <a:moveTo>
                  <a:pt x="5923813" y="1319606"/>
                </a:moveTo>
                <a:lnTo>
                  <a:pt x="5902833" y="1305293"/>
                </a:lnTo>
                <a:lnTo>
                  <a:pt x="5899251" y="1310538"/>
                </a:lnTo>
                <a:lnTo>
                  <a:pt x="5920232" y="1324851"/>
                </a:lnTo>
                <a:lnTo>
                  <a:pt x="5923813" y="1319606"/>
                </a:lnTo>
                <a:close/>
              </a:path>
              <a:path w="7581265" h="1524000">
                <a:moveTo>
                  <a:pt x="5930976" y="735152"/>
                </a:moveTo>
                <a:lnTo>
                  <a:pt x="5908027" y="724255"/>
                </a:lnTo>
                <a:lnTo>
                  <a:pt x="5905297" y="729996"/>
                </a:lnTo>
                <a:lnTo>
                  <a:pt x="5928245" y="740892"/>
                </a:lnTo>
                <a:lnTo>
                  <a:pt x="5930976" y="735152"/>
                </a:lnTo>
                <a:close/>
              </a:path>
              <a:path w="7581265" h="1524000">
                <a:moveTo>
                  <a:pt x="5960529" y="1344663"/>
                </a:moveTo>
                <a:lnTo>
                  <a:pt x="5939548" y="1330350"/>
                </a:lnTo>
                <a:lnTo>
                  <a:pt x="5935967" y="1335595"/>
                </a:lnTo>
                <a:lnTo>
                  <a:pt x="5956947" y="1349908"/>
                </a:lnTo>
                <a:lnTo>
                  <a:pt x="5960529" y="1344663"/>
                </a:lnTo>
                <a:close/>
              </a:path>
              <a:path w="7581265" h="1524000">
                <a:moveTo>
                  <a:pt x="5971133" y="754214"/>
                </a:moveTo>
                <a:lnTo>
                  <a:pt x="5948184" y="743318"/>
                </a:lnTo>
                <a:lnTo>
                  <a:pt x="5945454" y="749058"/>
                </a:lnTo>
                <a:lnTo>
                  <a:pt x="5968403" y="759942"/>
                </a:lnTo>
                <a:lnTo>
                  <a:pt x="5971133" y="754214"/>
                </a:lnTo>
                <a:close/>
              </a:path>
              <a:path w="7581265" h="1524000">
                <a:moveTo>
                  <a:pt x="5997245" y="1369720"/>
                </a:moveTo>
                <a:lnTo>
                  <a:pt x="5976264" y="1355407"/>
                </a:lnTo>
                <a:lnTo>
                  <a:pt x="5972683" y="1360652"/>
                </a:lnTo>
                <a:lnTo>
                  <a:pt x="5993663" y="1374965"/>
                </a:lnTo>
                <a:lnTo>
                  <a:pt x="5997245" y="1369720"/>
                </a:lnTo>
                <a:close/>
              </a:path>
              <a:path w="7581265" h="1524000">
                <a:moveTo>
                  <a:pt x="6011291" y="773264"/>
                </a:moveTo>
                <a:lnTo>
                  <a:pt x="5988342" y="762381"/>
                </a:lnTo>
                <a:lnTo>
                  <a:pt x="5985611" y="768108"/>
                </a:lnTo>
                <a:lnTo>
                  <a:pt x="6008560" y="779005"/>
                </a:lnTo>
                <a:lnTo>
                  <a:pt x="6011291" y="773264"/>
                </a:lnTo>
                <a:close/>
              </a:path>
              <a:path w="7581265" h="1524000">
                <a:moveTo>
                  <a:pt x="6033960" y="1394777"/>
                </a:moveTo>
                <a:lnTo>
                  <a:pt x="6012980" y="1380464"/>
                </a:lnTo>
                <a:lnTo>
                  <a:pt x="6009398" y="1385709"/>
                </a:lnTo>
                <a:lnTo>
                  <a:pt x="6030379" y="1400022"/>
                </a:lnTo>
                <a:lnTo>
                  <a:pt x="6033960" y="1394777"/>
                </a:lnTo>
                <a:close/>
              </a:path>
              <a:path w="7581265" h="1524000">
                <a:moveTo>
                  <a:pt x="6051435" y="792327"/>
                </a:moveTo>
                <a:lnTo>
                  <a:pt x="6028499" y="781431"/>
                </a:lnTo>
                <a:lnTo>
                  <a:pt x="6025769" y="787171"/>
                </a:lnTo>
                <a:lnTo>
                  <a:pt x="6048718" y="798068"/>
                </a:lnTo>
                <a:lnTo>
                  <a:pt x="6051435" y="792327"/>
                </a:lnTo>
                <a:close/>
              </a:path>
              <a:path w="7581265" h="1524000">
                <a:moveTo>
                  <a:pt x="6070676" y="1419834"/>
                </a:moveTo>
                <a:lnTo>
                  <a:pt x="6049696" y="1405521"/>
                </a:lnTo>
                <a:lnTo>
                  <a:pt x="6046114" y="1410766"/>
                </a:lnTo>
                <a:lnTo>
                  <a:pt x="6067095" y="1425079"/>
                </a:lnTo>
                <a:lnTo>
                  <a:pt x="6070676" y="1419834"/>
                </a:lnTo>
                <a:close/>
              </a:path>
              <a:path w="7581265" h="1524000">
                <a:moveTo>
                  <a:pt x="6091593" y="811390"/>
                </a:moveTo>
                <a:lnTo>
                  <a:pt x="6068657" y="800493"/>
                </a:lnTo>
                <a:lnTo>
                  <a:pt x="6065926" y="806234"/>
                </a:lnTo>
                <a:lnTo>
                  <a:pt x="6088875" y="817118"/>
                </a:lnTo>
                <a:lnTo>
                  <a:pt x="6091593" y="811390"/>
                </a:lnTo>
                <a:close/>
              </a:path>
              <a:path w="7581265" h="1524000">
                <a:moveTo>
                  <a:pt x="6107379" y="1444891"/>
                </a:moveTo>
                <a:lnTo>
                  <a:pt x="6086411" y="1430578"/>
                </a:lnTo>
                <a:lnTo>
                  <a:pt x="6082830" y="1435823"/>
                </a:lnTo>
                <a:lnTo>
                  <a:pt x="6103810" y="1450136"/>
                </a:lnTo>
                <a:lnTo>
                  <a:pt x="6107379" y="1444891"/>
                </a:lnTo>
                <a:close/>
              </a:path>
              <a:path w="7581265" h="1524000">
                <a:moveTo>
                  <a:pt x="6131750" y="830453"/>
                </a:moveTo>
                <a:lnTo>
                  <a:pt x="6108814" y="819556"/>
                </a:lnTo>
                <a:lnTo>
                  <a:pt x="6106084" y="825296"/>
                </a:lnTo>
                <a:lnTo>
                  <a:pt x="6129032" y="836180"/>
                </a:lnTo>
                <a:lnTo>
                  <a:pt x="6131750" y="830453"/>
                </a:lnTo>
                <a:close/>
              </a:path>
              <a:path w="7581265" h="1524000">
                <a:moveTo>
                  <a:pt x="6144095" y="1469948"/>
                </a:moveTo>
                <a:lnTo>
                  <a:pt x="6123114" y="1455635"/>
                </a:lnTo>
                <a:lnTo>
                  <a:pt x="6119546" y="1460881"/>
                </a:lnTo>
                <a:lnTo>
                  <a:pt x="6140526" y="1475193"/>
                </a:lnTo>
                <a:lnTo>
                  <a:pt x="6144095" y="1469948"/>
                </a:lnTo>
                <a:close/>
              </a:path>
              <a:path w="7581265" h="1524000">
                <a:moveTo>
                  <a:pt x="6171908" y="849503"/>
                </a:moveTo>
                <a:lnTo>
                  <a:pt x="6148959" y="838619"/>
                </a:lnTo>
                <a:lnTo>
                  <a:pt x="6146241" y="844346"/>
                </a:lnTo>
                <a:lnTo>
                  <a:pt x="6169190" y="855243"/>
                </a:lnTo>
                <a:lnTo>
                  <a:pt x="6171908" y="849503"/>
                </a:lnTo>
                <a:close/>
              </a:path>
              <a:path w="7581265" h="1524000">
                <a:moveTo>
                  <a:pt x="6212065" y="868565"/>
                </a:moveTo>
                <a:lnTo>
                  <a:pt x="6189116" y="857669"/>
                </a:lnTo>
                <a:lnTo>
                  <a:pt x="6186398" y="863409"/>
                </a:lnTo>
                <a:lnTo>
                  <a:pt x="6209347" y="874306"/>
                </a:lnTo>
                <a:lnTo>
                  <a:pt x="6212065" y="868565"/>
                </a:lnTo>
                <a:close/>
              </a:path>
              <a:path w="7581265" h="1524000">
                <a:moveTo>
                  <a:pt x="6214554" y="1521879"/>
                </a:moveTo>
                <a:lnTo>
                  <a:pt x="6196063" y="1488706"/>
                </a:lnTo>
                <a:lnTo>
                  <a:pt x="6191605" y="1480693"/>
                </a:lnTo>
                <a:lnTo>
                  <a:pt x="6173089" y="1447457"/>
                </a:lnTo>
                <a:lnTo>
                  <a:pt x="6130137" y="1510385"/>
                </a:lnTo>
                <a:lnTo>
                  <a:pt x="6214554" y="1521879"/>
                </a:lnTo>
                <a:close/>
              </a:path>
              <a:path w="7581265" h="1524000">
                <a:moveTo>
                  <a:pt x="6252222" y="887628"/>
                </a:moveTo>
                <a:lnTo>
                  <a:pt x="6229274" y="876731"/>
                </a:lnTo>
                <a:lnTo>
                  <a:pt x="6226556" y="882472"/>
                </a:lnTo>
                <a:lnTo>
                  <a:pt x="6249505" y="893356"/>
                </a:lnTo>
                <a:lnTo>
                  <a:pt x="6252222" y="887628"/>
                </a:lnTo>
                <a:close/>
              </a:path>
              <a:path w="7581265" h="1524000">
                <a:moveTo>
                  <a:pt x="6292380" y="906678"/>
                </a:moveTo>
                <a:lnTo>
                  <a:pt x="6269431" y="895794"/>
                </a:lnTo>
                <a:lnTo>
                  <a:pt x="6266713" y="901534"/>
                </a:lnTo>
                <a:lnTo>
                  <a:pt x="6289662" y="912418"/>
                </a:lnTo>
                <a:lnTo>
                  <a:pt x="6292380" y="906678"/>
                </a:lnTo>
                <a:close/>
              </a:path>
              <a:path w="7581265" h="1524000">
                <a:moveTo>
                  <a:pt x="6332537" y="925741"/>
                </a:moveTo>
                <a:lnTo>
                  <a:pt x="6309588" y="914857"/>
                </a:lnTo>
                <a:lnTo>
                  <a:pt x="6306871" y="920584"/>
                </a:lnTo>
                <a:lnTo>
                  <a:pt x="6329820" y="931481"/>
                </a:lnTo>
                <a:lnTo>
                  <a:pt x="6332537" y="925741"/>
                </a:lnTo>
                <a:close/>
              </a:path>
              <a:path w="7581265" h="1524000">
                <a:moveTo>
                  <a:pt x="6372695" y="944803"/>
                </a:moveTo>
                <a:lnTo>
                  <a:pt x="6349746" y="933907"/>
                </a:lnTo>
                <a:lnTo>
                  <a:pt x="6347028" y="939647"/>
                </a:lnTo>
                <a:lnTo>
                  <a:pt x="6369977" y="950544"/>
                </a:lnTo>
                <a:lnTo>
                  <a:pt x="6372695" y="944803"/>
                </a:lnTo>
                <a:close/>
              </a:path>
              <a:path w="7581265" h="1524000">
                <a:moveTo>
                  <a:pt x="6412852" y="963866"/>
                </a:moveTo>
                <a:lnTo>
                  <a:pt x="6389903" y="952969"/>
                </a:lnTo>
                <a:lnTo>
                  <a:pt x="6387185" y="958710"/>
                </a:lnTo>
                <a:lnTo>
                  <a:pt x="6410122" y="969594"/>
                </a:lnTo>
                <a:lnTo>
                  <a:pt x="6412852" y="963866"/>
                </a:lnTo>
                <a:close/>
              </a:path>
              <a:path w="7581265" h="1524000">
                <a:moveTo>
                  <a:pt x="6453010" y="982916"/>
                </a:moveTo>
                <a:lnTo>
                  <a:pt x="6430061" y="972032"/>
                </a:lnTo>
                <a:lnTo>
                  <a:pt x="6427343" y="977773"/>
                </a:lnTo>
                <a:lnTo>
                  <a:pt x="6450279" y="988656"/>
                </a:lnTo>
                <a:lnTo>
                  <a:pt x="6453010" y="982916"/>
                </a:lnTo>
                <a:close/>
              </a:path>
              <a:path w="7581265" h="1524000">
                <a:moveTo>
                  <a:pt x="6493167" y="1001979"/>
                </a:moveTo>
                <a:lnTo>
                  <a:pt x="6470218" y="991095"/>
                </a:lnTo>
                <a:lnTo>
                  <a:pt x="6467488" y="996823"/>
                </a:lnTo>
                <a:lnTo>
                  <a:pt x="6490436" y="1007719"/>
                </a:lnTo>
                <a:lnTo>
                  <a:pt x="6493167" y="1001979"/>
                </a:lnTo>
                <a:close/>
              </a:path>
              <a:path w="7581265" h="1524000">
                <a:moveTo>
                  <a:pt x="6533324" y="1021041"/>
                </a:moveTo>
                <a:lnTo>
                  <a:pt x="6510375" y="1010145"/>
                </a:lnTo>
                <a:lnTo>
                  <a:pt x="6507645" y="1015885"/>
                </a:lnTo>
                <a:lnTo>
                  <a:pt x="6530594" y="1026782"/>
                </a:lnTo>
                <a:lnTo>
                  <a:pt x="6533324" y="1021041"/>
                </a:lnTo>
                <a:close/>
              </a:path>
              <a:path w="7581265" h="1524000">
                <a:moveTo>
                  <a:pt x="6573482" y="1040104"/>
                </a:moveTo>
                <a:lnTo>
                  <a:pt x="6550533" y="1029208"/>
                </a:lnTo>
                <a:lnTo>
                  <a:pt x="6547802" y="1034948"/>
                </a:lnTo>
                <a:lnTo>
                  <a:pt x="6570751" y="1045832"/>
                </a:lnTo>
                <a:lnTo>
                  <a:pt x="6573482" y="1040104"/>
                </a:lnTo>
                <a:close/>
              </a:path>
              <a:path w="7581265" h="1524000">
                <a:moveTo>
                  <a:pt x="6613626" y="1059154"/>
                </a:moveTo>
                <a:lnTo>
                  <a:pt x="6590690" y="1048270"/>
                </a:lnTo>
                <a:lnTo>
                  <a:pt x="6587960" y="1054011"/>
                </a:lnTo>
                <a:lnTo>
                  <a:pt x="6610909" y="1064895"/>
                </a:lnTo>
                <a:lnTo>
                  <a:pt x="6613626" y="1059154"/>
                </a:lnTo>
                <a:close/>
              </a:path>
              <a:path w="7581265" h="1524000">
                <a:moveTo>
                  <a:pt x="6653784" y="1078217"/>
                </a:moveTo>
                <a:lnTo>
                  <a:pt x="6630848" y="1067333"/>
                </a:lnTo>
                <a:lnTo>
                  <a:pt x="6628117" y="1073061"/>
                </a:lnTo>
                <a:lnTo>
                  <a:pt x="6651066" y="1083957"/>
                </a:lnTo>
                <a:lnTo>
                  <a:pt x="6653784" y="1078217"/>
                </a:lnTo>
                <a:close/>
              </a:path>
              <a:path w="7581265" h="1524000">
                <a:moveTo>
                  <a:pt x="6693941" y="1097280"/>
                </a:moveTo>
                <a:lnTo>
                  <a:pt x="6671005" y="1086383"/>
                </a:lnTo>
                <a:lnTo>
                  <a:pt x="6668275" y="1092123"/>
                </a:lnTo>
                <a:lnTo>
                  <a:pt x="6691223" y="1103020"/>
                </a:lnTo>
                <a:lnTo>
                  <a:pt x="6693941" y="1097280"/>
                </a:lnTo>
                <a:close/>
              </a:path>
              <a:path w="7581265" h="1524000">
                <a:moveTo>
                  <a:pt x="6734099" y="1116342"/>
                </a:moveTo>
                <a:lnTo>
                  <a:pt x="6711150" y="1105446"/>
                </a:lnTo>
                <a:lnTo>
                  <a:pt x="6708432" y="1111186"/>
                </a:lnTo>
                <a:lnTo>
                  <a:pt x="6731381" y="1122070"/>
                </a:lnTo>
                <a:lnTo>
                  <a:pt x="6734099" y="1116342"/>
                </a:lnTo>
                <a:close/>
              </a:path>
              <a:path w="7581265" h="1524000">
                <a:moveTo>
                  <a:pt x="6774256" y="1135392"/>
                </a:moveTo>
                <a:lnTo>
                  <a:pt x="6751307" y="1124508"/>
                </a:lnTo>
                <a:lnTo>
                  <a:pt x="6748589" y="1130236"/>
                </a:lnTo>
                <a:lnTo>
                  <a:pt x="6771538" y="1141133"/>
                </a:lnTo>
                <a:lnTo>
                  <a:pt x="6774256" y="1135392"/>
                </a:lnTo>
                <a:close/>
              </a:path>
              <a:path w="7581265" h="1524000">
                <a:moveTo>
                  <a:pt x="6814413" y="1154455"/>
                </a:moveTo>
                <a:lnTo>
                  <a:pt x="6791465" y="1143558"/>
                </a:lnTo>
                <a:lnTo>
                  <a:pt x="6788747" y="1149299"/>
                </a:lnTo>
                <a:lnTo>
                  <a:pt x="6811696" y="1160195"/>
                </a:lnTo>
                <a:lnTo>
                  <a:pt x="6814413" y="1154455"/>
                </a:lnTo>
                <a:close/>
              </a:path>
              <a:path w="7581265" h="1524000">
                <a:moveTo>
                  <a:pt x="6854571" y="1173518"/>
                </a:moveTo>
                <a:lnTo>
                  <a:pt x="6831622" y="1162621"/>
                </a:lnTo>
                <a:lnTo>
                  <a:pt x="6828904" y="1168361"/>
                </a:lnTo>
                <a:lnTo>
                  <a:pt x="6851853" y="1179245"/>
                </a:lnTo>
                <a:lnTo>
                  <a:pt x="6854571" y="1173518"/>
                </a:lnTo>
                <a:close/>
              </a:path>
              <a:path w="7581265" h="1524000">
                <a:moveTo>
                  <a:pt x="6894728" y="1192568"/>
                </a:moveTo>
                <a:lnTo>
                  <a:pt x="6871779" y="1181684"/>
                </a:lnTo>
                <a:lnTo>
                  <a:pt x="6869062" y="1187424"/>
                </a:lnTo>
                <a:lnTo>
                  <a:pt x="6892010" y="1198308"/>
                </a:lnTo>
                <a:lnTo>
                  <a:pt x="6894728" y="1192568"/>
                </a:lnTo>
                <a:close/>
              </a:path>
              <a:path w="7581265" h="1524000">
                <a:moveTo>
                  <a:pt x="6934886" y="1211630"/>
                </a:moveTo>
                <a:lnTo>
                  <a:pt x="6911937" y="1200746"/>
                </a:lnTo>
                <a:lnTo>
                  <a:pt x="6909219" y="1206474"/>
                </a:lnTo>
                <a:lnTo>
                  <a:pt x="6932168" y="1217371"/>
                </a:lnTo>
                <a:lnTo>
                  <a:pt x="6934886" y="1211630"/>
                </a:lnTo>
                <a:close/>
              </a:path>
              <a:path w="7581265" h="1524000">
                <a:moveTo>
                  <a:pt x="6975043" y="1230693"/>
                </a:moveTo>
                <a:lnTo>
                  <a:pt x="6952094" y="1219796"/>
                </a:lnTo>
                <a:lnTo>
                  <a:pt x="6949376" y="1225537"/>
                </a:lnTo>
                <a:lnTo>
                  <a:pt x="6972313" y="1236433"/>
                </a:lnTo>
                <a:lnTo>
                  <a:pt x="6975043" y="1230693"/>
                </a:lnTo>
                <a:close/>
              </a:path>
              <a:path w="7581265" h="1524000">
                <a:moveTo>
                  <a:pt x="7015200" y="1249756"/>
                </a:moveTo>
                <a:lnTo>
                  <a:pt x="6992252" y="1238859"/>
                </a:lnTo>
                <a:lnTo>
                  <a:pt x="6989534" y="1244600"/>
                </a:lnTo>
                <a:lnTo>
                  <a:pt x="7012470" y="1255483"/>
                </a:lnTo>
                <a:lnTo>
                  <a:pt x="7015200" y="1249756"/>
                </a:lnTo>
                <a:close/>
              </a:path>
              <a:path w="7581265" h="1524000">
                <a:moveTo>
                  <a:pt x="7055358" y="1268806"/>
                </a:moveTo>
                <a:lnTo>
                  <a:pt x="7032409" y="1257922"/>
                </a:lnTo>
                <a:lnTo>
                  <a:pt x="7029678" y="1263662"/>
                </a:lnTo>
                <a:lnTo>
                  <a:pt x="7052627" y="1274546"/>
                </a:lnTo>
                <a:lnTo>
                  <a:pt x="7055358" y="1268806"/>
                </a:lnTo>
                <a:close/>
              </a:path>
              <a:path w="7581265" h="1524000">
                <a:moveTo>
                  <a:pt x="7095515" y="1287868"/>
                </a:moveTo>
                <a:lnTo>
                  <a:pt x="7072566" y="1276985"/>
                </a:lnTo>
                <a:lnTo>
                  <a:pt x="7069836" y="1282712"/>
                </a:lnTo>
                <a:lnTo>
                  <a:pt x="7092785" y="1293609"/>
                </a:lnTo>
                <a:lnTo>
                  <a:pt x="7095515" y="1287868"/>
                </a:lnTo>
                <a:close/>
              </a:path>
              <a:path w="7581265" h="1524000">
                <a:moveTo>
                  <a:pt x="7135673" y="1306931"/>
                </a:moveTo>
                <a:lnTo>
                  <a:pt x="7112724" y="1296035"/>
                </a:lnTo>
                <a:lnTo>
                  <a:pt x="7109993" y="1301775"/>
                </a:lnTo>
                <a:lnTo>
                  <a:pt x="7132942" y="1312672"/>
                </a:lnTo>
                <a:lnTo>
                  <a:pt x="7135673" y="1306931"/>
                </a:lnTo>
                <a:close/>
              </a:path>
              <a:path w="7581265" h="1524000">
                <a:moveTo>
                  <a:pt x="7175817" y="1325994"/>
                </a:moveTo>
                <a:lnTo>
                  <a:pt x="7152881" y="1315097"/>
                </a:lnTo>
                <a:lnTo>
                  <a:pt x="7150151" y="1320838"/>
                </a:lnTo>
                <a:lnTo>
                  <a:pt x="7173100" y="1331722"/>
                </a:lnTo>
                <a:lnTo>
                  <a:pt x="7175817" y="1325994"/>
                </a:lnTo>
                <a:close/>
              </a:path>
              <a:path w="7581265" h="1524000">
                <a:moveTo>
                  <a:pt x="7215975" y="1345044"/>
                </a:moveTo>
                <a:lnTo>
                  <a:pt x="7193039" y="1334160"/>
                </a:lnTo>
                <a:lnTo>
                  <a:pt x="7190308" y="1339900"/>
                </a:lnTo>
                <a:lnTo>
                  <a:pt x="7213257" y="1350784"/>
                </a:lnTo>
                <a:lnTo>
                  <a:pt x="7215975" y="1345044"/>
                </a:lnTo>
                <a:close/>
              </a:path>
              <a:path w="7581265" h="1524000">
                <a:moveTo>
                  <a:pt x="7256132" y="1364107"/>
                </a:moveTo>
                <a:lnTo>
                  <a:pt x="7233196" y="1353223"/>
                </a:lnTo>
                <a:lnTo>
                  <a:pt x="7230465" y="1358950"/>
                </a:lnTo>
                <a:lnTo>
                  <a:pt x="7253414" y="1369847"/>
                </a:lnTo>
                <a:lnTo>
                  <a:pt x="7256132" y="1364107"/>
                </a:lnTo>
                <a:close/>
              </a:path>
              <a:path w="7581265" h="1524000">
                <a:moveTo>
                  <a:pt x="7296290" y="1383169"/>
                </a:moveTo>
                <a:lnTo>
                  <a:pt x="7273341" y="1372273"/>
                </a:lnTo>
                <a:lnTo>
                  <a:pt x="7270623" y="1378013"/>
                </a:lnTo>
                <a:lnTo>
                  <a:pt x="7293572" y="1388910"/>
                </a:lnTo>
                <a:lnTo>
                  <a:pt x="7296290" y="1383169"/>
                </a:lnTo>
                <a:close/>
              </a:path>
              <a:path w="7581265" h="1524000">
                <a:moveTo>
                  <a:pt x="7336447" y="1402232"/>
                </a:moveTo>
                <a:lnTo>
                  <a:pt x="7313498" y="1391335"/>
                </a:lnTo>
                <a:lnTo>
                  <a:pt x="7310780" y="1397076"/>
                </a:lnTo>
                <a:lnTo>
                  <a:pt x="7333729" y="1407960"/>
                </a:lnTo>
                <a:lnTo>
                  <a:pt x="7336447" y="1402232"/>
                </a:lnTo>
                <a:close/>
              </a:path>
              <a:path w="7581265" h="1524000">
                <a:moveTo>
                  <a:pt x="7376604" y="1421282"/>
                </a:moveTo>
                <a:lnTo>
                  <a:pt x="7353655" y="1410398"/>
                </a:lnTo>
                <a:lnTo>
                  <a:pt x="7350938" y="1416126"/>
                </a:lnTo>
                <a:lnTo>
                  <a:pt x="7373887" y="1427022"/>
                </a:lnTo>
                <a:lnTo>
                  <a:pt x="7376604" y="1421282"/>
                </a:lnTo>
                <a:close/>
              </a:path>
              <a:path w="7581265" h="1524000">
                <a:moveTo>
                  <a:pt x="7416762" y="1440345"/>
                </a:moveTo>
                <a:lnTo>
                  <a:pt x="7393813" y="1429448"/>
                </a:lnTo>
                <a:lnTo>
                  <a:pt x="7391095" y="1435188"/>
                </a:lnTo>
                <a:lnTo>
                  <a:pt x="7414044" y="1446085"/>
                </a:lnTo>
                <a:lnTo>
                  <a:pt x="7416762" y="1440345"/>
                </a:lnTo>
                <a:close/>
              </a:path>
              <a:path w="7581265" h="1524000">
                <a:moveTo>
                  <a:pt x="7456919" y="1459407"/>
                </a:moveTo>
                <a:lnTo>
                  <a:pt x="7433970" y="1448511"/>
                </a:lnTo>
                <a:lnTo>
                  <a:pt x="7431252" y="1454251"/>
                </a:lnTo>
                <a:lnTo>
                  <a:pt x="7454201" y="1465135"/>
                </a:lnTo>
                <a:lnTo>
                  <a:pt x="7456919" y="1459407"/>
                </a:lnTo>
                <a:close/>
              </a:path>
              <a:path w="7581265" h="1524000">
                <a:moveTo>
                  <a:pt x="7497077" y="1478470"/>
                </a:moveTo>
                <a:lnTo>
                  <a:pt x="7474128" y="1467573"/>
                </a:lnTo>
                <a:lnTo>
                  <a:pt x="7471410" y="1473314"/>
                </a:lnTo>
                <a:lnTo>
                  <a:pt x="7494346" y="1484198"/>
                </a:lnTo>
                <a:lnTo>
                  <a:pt x="7497077" y="1478470"/>
                </a:lnTo>
                <a:close/>
              </a:path>
              <a:path w="7581265" h="1524000">
                <a:moveTo>
                  <a:pt x="7581138" y="1521879"/>
                </a:moveTo>
                <a:lnTo>
                  <a:pt x="7562075" y="1497520"/>
                </a:lnTo>
                <a:lnTo>
                  <a:pt x="7553553" y="1486636"/>
                </a:lnTo>
                <a:lnTo>
                  <a:pt x="7528636" y="1454785"/>
                </a:lnTo>
                <a:lnTo>
                  <a:pt x="7495959" y="1523619"/>
                </a:lnTo>
                <a:lnTo>
                  <a:pt x="7581138" y="1521879"/>
                </a:lnTo>
                <a:close/>
              </a:path>
            </a:pathLst>
          </a:custGeom>
          <a:solidFill>
            <a:srgbClr val="44494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5632460" y="1440201"/>
            <a:ext cx="999490" cy="758190"/>
            <a:chOff x="5632460" y="1440201"/>
            <a:chExt cx="999490" cy="758190"/>
          </a:xfrm>
        </p:grpSpPr>
        <p:sp>
          <p:nvSpPr>
            <p:cNvPr id="18" name="object 18"/>
            <p:cNvSpPr/>
            <p:nvPr/>
          </p:nvSpPr>
          <p:spPr>
            <a:xfrm>
              <a:off x="5638810" y="1446551"/>
              <a:ext cx="986790" cy="745490"/>
            </a:xfrm>
            <a:custGeom>
              <a:avLst/>
              <a:gdLst/>
              <a:ahLst/>
              <a:cxnLst/>
              <a:rect l="l" t="t" r="r" b="b"/>
              <a:pathLst>
                <a:path w="986790" h="745489">
                  <a:moveTo>
                    <a:pt x="739775" y="0"/>
                  </a:moveTo>
                  <a:lnTo>
                    <a:pt x="246592" y="0"/>
                  </a:lnTo>
                  <a:lnTo>
                    <a:pt x="246592" y="372534"/>
                  </a:lnTo>
                  <a:lnTo>
                    <a:pt x="0" y="372534"/>
                  </a:lnTo>
                  <a:lnTo>
                    <a:pt x="493182" y="745067"/>
                  </a:lnTo>
                  <a:lnTo>
                    <a:pt x="986367" y="372534"/>
                  </a:lnTo>
                  <a:lnTo>
                    <a:pt x="739775" y="372534"/>
                  </a:lnTo>
                  <a:lnTo>
                    <a:pt x="739775" y="0"/>
                  </a:lnTo>
                  <a:close/>
                </a:path>
              </a:pathLst>
            </a:custGeom>
            <a:solidFill>
              <a:srgbClr val="5091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38810" y="1446551"/>
              <a:ext cx="986790" cy="745490"/>
            </a:xfrm>
            <a:custGeom>
              <a:avLst/>
              <a:gdLst/>
              <a:ahLst/>
              <a:cxnLst/>
              <a:rect l="l" t="t" r="r" b="b"/>
              <a:pathLst>
                <a:path w="986790" h="745489">
                  <a:moveTo>
                    <a:pt x="0" y="372534"/>
                  </a:moveTo>
                  <a:lnTo>
                    <a:pt x="246591" y="372534"/>
                  </a:lnTo>
                  <a:lnTo>
                    <a:pt x="246591" y="0"/>
                  </a:lnTo>
                  <a:lnTo>
                    <a:pt x="739775" y="0"/>
                  </a:lnTo>
                  <a:lnTo>
                    <a:pt x="739775" y="372534"/>
                  </a:lnTo>
                  <a:lnTo>
                    <a:pt x="986367" y="372534"/>
                  </a:lnTo>
                  <a:lnTo>
                    <a:pt x="493183" y="745067"/>
                  </a:lnTo>
                  <a:lnTo>
                    <a:pt x="0" y="372534"/>
                  </a:lnTo>
                  <a:close/>
                </a:path>
              </a:pathLst>
            </a:custGeom>
            <a:ln w="12700">
              <a:solidFill>
                <a:srgbClr val="386998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842678" y="1585467"/>
            <a:ext cx="5110480" cy="1406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35" dirty="0">
                <a:solidFill>
                  <a:srgbClr val="444949"/>
                </a:solidFill>
                <a:latin typeface="Calibri"/>
                <a:cs typeface="Calibri"/>
              </a:rPr>
              <a:t>Web Traffic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3400">
              <a:latin typeface="Calibri"/>
              <a:cs typeface="Calibri"/>
            </a:endParaRPr>
          </a:p>
          <a:p>
            <a:pPr marL="3022600">
              <a:lnSpc>
                <a:spcPct val="100000"/>
              </a:lnSpc>
            </a:pP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Load</a:t>
            </a:r>
            <a:r>
              <a:rPr sz="2800" b="1" spc="-45" dirty="0">
                <a:solidFill>
                  <a:srgbClr val="444949"/>
                </a:solidFill>
                <a:latin typeface="Calibri"/>
                <a:cs typeface="Calibri"/>
              </a:rPr>
              <a:t> </a:t>
            </a:r>
            <a:r>
              <a:rPr sz="2800" b="1" spc="-5" dirty="0">
                <a:solidFill>
                  <a:srgbClr val="444949"/>
                </a:solidFill>
                <a:latin typeface="Calibri"/>
                <a:cs typeface="Calibri"/>
              </a:rPr>
              <a:t>Balancer</a:t>
            </a:r>
            <a:endParaRPr sz="2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02808" y="2322576"/>
            <a:ext cx="1002791" cy="1002791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520128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30" dirty="0"/>
              <a:t>E</a:t>
            </a:r>
            <a:r>
              <a:rPr spc="-535" dirty="0"/>
              <a:t>L</a:t>
            </a:r>
            <a:r>
              <a:rPr spc="-600" dirty="0"/>
              <a:t>B</a:t>
            </a:r>
            <a:r>
              <a:rPr spc="55" dirty="0"/>
              <a:t> </a:t>
            </a:r>
            <a:r>
              <a:rPr spc="-229" dirty="0"/>
              <a:t>&amp;</a:t>
            </a:r>
            <a:r>
              <a:rPr spc="-204" dirty="0"/>
              <a:t> </a:t>
            </a:r>
            <a:r>
              <a:rPr dirty="0"/>
              <a:t>A</a:t>
            </a:r>
            <a:r>
              <a:rPr spc="-880" dirty="0"/>
              <a:t>S</a:t>
            </a:r>
            <a:r>
              <a:rPr spc="-260" dirty="0"/>
              <a:t>G</a:t>
            </a:r>
            <a:r>
              <a:rPr spc="55" dirty="0"/>
              <a:t> </a:t>
            </a:r>
            <a:r>
              <a:rPr spc="910" dirty="0"/>
              <a:t>–</a:t>
            </a:r>
            <a:r>
              <a:rPr spc="55" dirty="0"/>
              <a:t> </a:t>
            </a:r>
            <a:r>
              <a:rPr spc="-640" dirty="0"/>
              <a:t>S</a:t>
            </a:r>
            <a:r>
              <a:rPr spc="-525" dirty="0"/>
              <a:t>u</a:t>
            </a:r>
            <a:r>
              <a:rPr spc="-285" dirty="0"/>
              <a:t>mm</a:t>
            </a:r>
            <a:r>
              <a:rPr spc="-575" dirty="0"/>
              <a:t>a</a:t>
            </a:r>
            <a:r>
              <a:rPr spc="300" dirty="0"/>
              <a:t>r</a:t>
            </a:r>
            <a:r>
              <a:rPr spc="-370" dirty="0"/>
              <a:t>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414779"/>
            <a:ext cx="10034905" cy="4215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 indent="-228600">
              <a:lnSpc>
                <a:spcPts val="3180"/>
              </a:lnSpc>
              <a:spcBef>
                <a:spcPts val="100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21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High</a:t>
            </a:r>
            <a:r>
              <a:rPr sz="4125" spc="-18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Availability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vs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8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Scalability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(vertical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and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horizontal)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vs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6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Elasticity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05" dirty="0">
                <a:solidFill>
                  <a:srgbClr val="444949"/>
                </a:solidFill>
                <a:latin typeface="Microsoft Sans Serif"/>
                <a:cs typeface="Microsoft Sans Serif"/>
              </a:rPr>
              <a:t>vs</a:t>
            </a:r>
            <a:endParaRPr sz="2800">
              <a:latin typeface="Microsoft Sans Serif"/>
              <a:cs typeface="Microsoft Sans Serif"/>
            </a:endParaRPr>
          </a:p>
          <a:p>
            <a:pPr marL="241300">
              <a:lnSpc>
                <a:spcPts val="3180"/>
              </a:lnSpc>
            </a:pP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Agility</a:t>
            </a:r>
            <a:r>
              <a:rPr sz="4125" spc="5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6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58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4125" spc="-3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3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1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5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4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29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19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3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55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4125" spc="-47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4125" spc="-5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6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ck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2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-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AZ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Supports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health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checks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types:</a:t>
            </a:r>
            <a:r>
              <a:rPr sz="2400" spc="-3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LB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(HTTP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L7),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Network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LB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(TCP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495" dirty="0">
                <a:solidFill>
                  <a:srgbClr val="444949"/>
                </a:solidFill>
                <a:latin typeface="Microsoft Sans Serif"/>
                <a:cs typeface="Microsoft Sans Serif"/>
              </a:rPr>
              <a:t>–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L4),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Classic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LB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5" dirty="0">
                <a:solidFill>
                  <a:srgbClr val="444949"/>
                </a:solidFill>
                <a:latin typeface="Microsoft Sans Serif"/>
                <a:cs typeface="Microsoft Sans Serif"/>
              </a:rPr>
              <a:t>(old)</a:t>
            </a:r>
            <a:endParaRPr sz="24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755"/>
              </a:spcBef>
              <a:buSzPct val="101818"/>
              <a:buFont typeface="Arial"/>
              <a:buChar char="•"/>
              <a:tabLst>
                <a:tab pos="241300" algn="l"/>
              </a:tabLst>
            </a:pPr>
            <a:r>
              <a:rPr sz="4125" spc="-9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8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4125" spc="-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79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3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4125" spc="-43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li</a:t>
            </a:r>
            <a:r>
              <a:rPr sz="4125" spc="-24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4125" spc="-5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4125" spc="-12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4125" spc="-12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4125" spc="-16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4125" spc="-5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6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</a:t>
            </a:r>
            <a:r>
              <a:rPr sz="4125" spc="-359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4125" spc="-3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4125" spc="-20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4125" spc="2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)</a:t>
            </a:r>
            <a:endParaRPr sz="4125" baseline="101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6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43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ast</a:t>
            </a:r>
            <a:r>
              <a:rPr sz="24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ty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</a:t>
            </a:r>
            <a:r>
              <a:rPr sz="24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at</a:t>
            </a:r>
            <a:r>
              <a:rPr sz="24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4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4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4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4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4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ti</a:t>
            </a: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4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4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4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400" spc="5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215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260" dirty="0">
                <a:solidFill>
                  <a:srgbClr val="444949"/>
                </a:solidFill>
                <a:latin typeface="Microsoft Sans Serif"/>
                <a:cs typeface="Microsoft Sans Serif"/>
              </a:rPr>
              <a:t>Scale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EC2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instances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15" dirty="0">
                <a:solidFill>
                  <a:srgbClr val="444949"/>
                </a:solidFill>
                <a:latin typeface="Microsoft Sans Serif"/>
                <a:cs typeface="Microsoft Sans Serif"/>
              </a:rPr>
              <a:t>based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demand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on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your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system,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replace</a:t>
            </a:r>
            <a:r>
              <a:rPr sz="24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unhealthy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ct val="100000"/>
              </a:lnSpc>
              <a:spcBef>
                <a:spcPts val="120"/>
              </a:spcBef>
              <a:buFont typeface="Arial"/>
              <a:buChar char="•"/>
              <a:tabLst>
                <a:tab pos="698500" algn="l"/>
              </a:tabLst>
            </a:pPr>
            <a:r>
              <a:rPr sz="24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Integrated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00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ELB</a:t>
            </a:r>
            <a:endParaRPr sz="24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0589" y="3553459"/>
            <a:ext cx="5882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" dirty="0"/>
              <a:t>A</a:t>
            </a:r>
            <a:r>
              <a:rPr sz="6000" spc="-380" dirty="0"/>
              <a:t>m</a:t>
            </a:r>
            <a:r>
              <a:rPr sz="6000" spc="-780" dirty="0"/>
              <a:t>a</a:t>
            </a:r>
            <a:r>
              <a:rPr sz="6000" spc="-720" dirty="0"/>
              <a:t>z</a:t>
            </a:r>
            <a:r>
              <a:rPr sz="6000" spc="-90" dirty="0"/>
              <a:t>o</a:t>
            </a:r>
            <a:r>
              <a:rPr sz="6000" spc="-400" dirty="0"/>
              <a:t>n</a:t>
            </a:r>
            <a:r>
              <a:rPr sz="6000" spc="65" dirty="0"/>
              <a:t> </a:t>
            </a:r>
            <a:r>
              <a:rPr sz="6000" spc="-1195" dirty="0"/>
              <a:t>S</a:t>
            </a:r>
            <a:r>
              <a:rPr sz="6000" spc="-340" dirty="0"/>
              <a:t>3</a:t>
            </a:r>
            <a:r>
              <a:rPr sz="6000" spc="65" dirty="0"/>
              <a:t> </a:t>
            </a:r>
            <a:r>
              <a:rPr sz="6000" spc="-1195" dirty="0"/>
              <a:t>S</a:t>
            </a:r>
            <a:r>
              <a:rPr sz="6000" spc="-465" dirty="0"/>
              <a:t>e</a:t>
            </a:r>
            <a:r>
              <a:rPr sz="6000" spc="-505" dirty="0"/>
              <a:t>c</a:t>
            </a:r>
            <a:r>
              <a:rPr sz="6000" spc="140" dirty="0"/>
              <a:t>t</a:t>
            </a:r>
            <a:r>
              <a:rPr sz="6000" spc="-250" dirty="0"/>
              <a:t>i</a:t>
            </a:r>
            <a:r>
              <a:rPr sz="6000" spc="-90" dirty="0"/>
              <a:t>o</a:t>
            </a:r>
            <a:r>
              <a:rPr sz="6000" spc="-400" dirty="0"/>
              <a:t>n</a:t>
            </a:r>
            <a:endParaRPr sz="60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447611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90" dirty="0"/>
              <a:t>Section</a:t>
            </a:r>
            <a:r>
              <a:rPr spc="-5" dirty="0"/>
              <a:t> </a:t>
            </a:r>
            <a:r>
              <a:rPr spc="-145" dirty="0"/>
              <a:t>introduction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16939" y="1332483"/>
            <a:ext cx="8829040" cy="4116070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il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24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5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95" dirty="0">
                <a:solidFill>
                  <a:srgbClr val="444949"/>
                </a:solidFill>
                <a:latin typeface="Microsoft Sans Serif"/>
                <a:cs typeface="Microsoft Sans Serif"/>
              </a:rPr>
              <a:t>It’s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advertised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-3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”infinitely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scaling”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z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5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Many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AWS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10" dirty="0">
                <a:solidFill>
                  <a:srgbClr val="444949"/>
                </a:solidFill>
                <a:latin typeface="Microsoft Sans Serif"/>
                <a:cs typeface="Microsoft Sans Serif"/>
              </a:rPr>
              <a:t>uses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integration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85" dirty="0">
                <a:solidFill>
                  <a:srgbClr val="444949"/>
                </a:solidFill>
                <a:latin typeface="Microsoft Sans Serif"/>
                <a:cs typeface="Microsoft Sans Serif"/>
              </a:rPr>
              <a:t>as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well</a:t>
            </a:r>
            <a:endParaRPr sz="280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444949"/>
              </a:buClr>
              <a:buFont typeface="Arial"/>
              <a:buChar char="•"/>
            </a:pPr>
            <a:endParaRPr sz="415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We’ll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step-by-step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approach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62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The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CCP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exam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requires</a:t>
            </a:r>
            <a:r>
              <a:rPr sz="2800" spc="-254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“deeper”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knowledge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about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8880" y="365759"/>
            <a:ext cx="1264920" cy="1267968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241892" y="6468544"/>
            <a:ext cx="1276985" cy="189796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lang="en-US" dirty="0"/>
              <a:t> </a:t>
            </a:r>
            <a:endParaRPr spc="-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287147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-110" dirty="0"/>
              <a:t>U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60" dirty="0"/>
              <a:t> </a:t>
            </a:r>
            <a:r>
              <a:rPr spc="-370" dirty="0"/>
              <a:t>c</a:t>
            </a:r>
            <a:r>
              <a:rPr spc="-575" dirty="0"/>
              <a:t>a</a:t>
            </a:r>
            <a:r>
              <a:rPr spc="-645" dirty="0"/>
              <a:t>s</a:t>
            </a:r>
            <a:r>
              <a:rPr spc="-340" dirty="0"/>
              <a:t>e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335531"/>
            <a:ext cx="4439920" cy="424116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34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75" dirty="0">
                <a:solidFill>
                  <a:srgbClr val="444949"/>
                </a:solidFill>
                <a:latin typeface="Microsoft Sans Serif"/>
                <a:cs typeface="Microsoft Sans Serif"/>
              </a:rPr>
              <a:t>Ba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10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ag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Disaster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Recovery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Archive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Hybrid</a:t>
            </a:r>
            <a:r>
              <a:rPr sz="28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5" dirty="0">
                <a:solidFill>
                  <a:srgbClr val="444949"/>
                </a:solidFill>
                <a:latin typeface="Microsoft Sans Serif"/>
                <a:cs typeface="Microsoft Sans Serif"/>
              </a:rPr>
              <a:t>Cloud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storage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Application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hosting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M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42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240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&amp;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2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Software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delivery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5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w</a:t>
            </a:r>
            <a:r>
              <a:rPr sz="2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2800" spc="-41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endParaRPr sz="28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803" y="1554711"/>
            <a:ext cx="2361436" cy="67665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17933" y="3409298"/>
            <a:ext cx="2222500" cy="11048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096673" y="2434844"/>
            <a:ext cx="2258695" cy="5772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75"/>
              </a:spcBef>
            </a:pPr>
            <a:r>
              <a:rPr sz="1800" spc="8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q</a:t>
            </a:r>
            <a:r>
              <a:rPr sz="1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7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800" spc="-70" dirty="0">
                <a:solidFill>
                  <a:srgbClr val="444949"/>
                </a:solidFill>
                <a:latin typeface="Microsoft Sans Serif"/>
                <a:cs typeface="Microsoft Sans Serif"/>
              </a:rPr>
              <a:t>f  </a:t>
            </a:r>
            <a:r>
              <a:rPr sz="1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35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3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1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80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endParaRPr sz="1800">
              <a:latin typeface="Microsoft Sans Serif"/>
              <a:cs typeface="Microsoft Sans Serif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096673" y="4544059"/>
            <a:ext cx="2258695" cy="845819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</a:pPr>
            <a:r>
              <a:rPr sz="1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-22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70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18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un</a:t>
            </a:r>
            <a:r>
              <a:rPr sz="1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1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y</a:t>
            </a:r>
            <a:r>
              <a:rPr sz="1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1800" spc="-80" dirty="0">
                <a:solidFill>
                  <a:srgbClr val="444949"/>
                </a:solidFill>
                <a:latin typeface="Microsoft Sans Serif"/>
                <a:cs typeface="Microsoft Sans Serif"/>
              </a:rPr>
              <a:t>n  </a:t>
            </a:r>
            <a:r>
              <a:rPr sz="18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1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-8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1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245" dirty="0">
                <a:solidFill>
                  <a:srgbClr val="444949"/>
                </a:solidFill>
                <a:latin typeface="Microsoft Sans Serif"/>
                <a:cs typeface="Microsoft Sans Serif"/>
              </a:rPr>
              <a:t>ga</a:t>
            </a:r>
            <a:r>
              <a:rPr sz="1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1800" spc="-110" dirty="0">
                <a:solidFill>
                  <a:srgbClr val="444949"/>
                </a:solidFill>
                <a:latin typeface="Microsoft Sans Serif"/>
                <a:cs typeface="Microsoft Sans Serif"/>
              </a:rPr>
              <a:t>b</a:t>
            </a:r>
            <a:r>
              <a:rPr sz="1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u</a:t>
            </a:r>
            <a:r>
              <a:rPr sz="1800" spc="-265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1800" spc="-65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1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1800" spc="-204" dirty="0">
                <a:solidFill>
                  <a:srgbClr val="444949"/>
                </a:solidFill>
                <a:latin typeface="Microsoft Sans Serif"/>
                <a:cs typeface="Microsoft Sans Serif"/>
              </a:rPr>
              <a:t>ss  </a:t>
            </a:r>
            <a:r>
              <a:rPr sz="1800" spc="-140" dirty="0">
                <a:solidFill>
                  <a:srgbClr val="444949"/>
                </a:solidFill>
                <a:latin typeface="Microsoft Sans Serif"/>
                <a:cs typeface="Microsoft Sans Serif"/>
              </a:rPr>
              <a:t>insights</a:t>
            </a:r>
            <a:endParaRPr sz="180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1892" y="6461252"/>
            <a:ext cx="127698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endParaRPr sz="12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872420" y="78739"/>
            <a:ext cx="276999" cy="6556375"/>
          </a:xfrm>
          <a:prstGeom prst="rect">
            <a:avLst/>
          </a:prstGeom>
        </p:spPr>
        <p:txBody>
          <a:bodyPr vert="vert" wrap="square" lIns="0" tIns="1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lang="en-US" sz="1800" b="1" spc="-15" dirty="0">
                <a:solidFill>
                  <a:srgbClr val="A5A5A5"/>
                </a:solidFill>
                <a:latin typeface="Calibri"/>
                <a:cs typeface="Calibri"/>
              </a:rPr>
              <a:t> 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6939" y="367283"/>
            <a:ext cx="705675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A</a:t>
            </a:r>
            <a:r>
              <a:rPr spc="-280" dirty="0"/>
              <a:t>m</a:t>
            </a:r>
            <a:r>
              <a:rPr spc="-575" dirty="0"/>
              <a:t>a</a:t>
            </a:r>
            <a:r>
              <a:rPr spc="-535" dirty="0"/>
              <a:t>z</a:t>
            </a:r>
            <a:r>
              <a:rPr spc="-65" dirty="0"/>
              <a:t>o</a:t>
            </a:r>
            <a:r>
              <a:rPr spc="-290" dirty="0"/>
              <a:t>n</a:t>
            </a:r>
            <a:r>
              <a:rPr spc="60" dirty="0"/>
              <a:t> </a:t>
            </a:r>
            <a:r>
              <a:rPr spc="-880" dirty="0"/>
              <a:t>S</a:t>
            </a:r>
            <a:r>
              <a:rPr spc="-250" dirty="0"/>
              <a:t>3</a:t>
            </a:r>
            <a:r>
              <a:rPr spc="55" dirty="0"/>
              <a:t> </a:t>
            </a:r>
            <a:r>
              <a:rPr spc="195" dirty="0"/>
              <a:t>O</a:t>
            </a:r>
            <a:r>
              <a:rPr spc="-395" dirty="0"/>
              <a:t>v</a:t>
            </a:r>
            <a:r>
              <a:rPr spc="-340" dirty="0"/>
              <a:t>e</a:t>
            </a:r>
            <a:r>
              <a:rPr spc="300" dirty="0"/>
              <a:t>r</a:t>
            </a:r>
            <a:r>
              <a:rPr spc="-330" dirty="0"/>
              <a:t>v</a:t>
            </a:r>
            <a:r>
              <a:rPr spc="-185" dirty="0"/>
              <a:t>i</a:t>
            </a:r>
            <a:r>
              <a:rPr spc="-340" dirty="0"/>
              <a:t>e</a:t>
            </a:r>
            <a:r>
              <a:rPr spc="-65" dirty="0"/>
              <a:t>w</a:t>
            </a:r>
            <a:r>
              <a:rPr spc="50" dirty="0"/>
              <a:t> </a:t>
            </a:r>
            <a:r>
              <a:rPr spc="-90" dirty="0"/>
              <a:t>-</a:t>
            </a:r>
            <a:r>
              <a:rPr spc="50" dirty="0"/>
              <a:t> </a:t>
            </a:r>
            <a:r>
              <a:rPr spc="-484" dirty="0"/>
              <a:t>B</a:t>
            </a:r>
            <a:r>
              <a:rPr spc="-400" dirty="0"/>
              <a:t>u</a:t>
            </a:r>
            <a:r>
              <a:rPr spc="-345" dirty="0"/>
              <a:t>c</a:t>
            </a:r>
            <a:r>
              <a:rPr spc="-395" dirty="0"/>
              <a:t>k</a:t>
            </a:r>
            <a:r>
              <a:rPr spc="-335" dirty="0"/>
              <a:t>e</a:t>
            </a:r>
            <a:r>
              <a:rPr spc="100" dirty="0"/>
              <a:t>t</a:t>
            </a:r>
            <a:r>
              <a:rPr spc="-645" dirty="0"/>
              <a:t>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16939" y="1430020"/>
            <a:ext cx="10534015" cy="41605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45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Amazon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allows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people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to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store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objects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(files)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“buckets”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05" dirty="0">
                <a:solidFill>
                  <a:srgbClr val="444949"/>
                </a:solidFill>
                <a:latin typeface="Microsoft Sans Serif"/>
                <a:cs typeface="Microsoft Sans Serif"/>
              </a:rPr>
              <a:t>(directories)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70" dirty="0">
                <a:solidFill>
                  <a:srgbClr val="444949"/>
                </a:solidFill>
                <a:latin typeface="Microsoft Sans Serif"/>
                <a:cs typeface="Microsoft Sans Serif"/>
              </a:rPr>
              <a:t>have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globally</a:t>
            </a:r>
            <a:r>
              <a:rPr sz="4125" spc="82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unique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30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name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(across</a:t>
            </a:r>
            <a:r>
              <a:rPr sz="4125" spc="7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54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regions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70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all</a:t>
            </a:r>
            <a:r>
              <a:rPr sz="4125" spc="67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4125" spc="-225" baseline="1010" dirty="0">
                <a:solidFill>
                  <a:srgbClr val="444949"/>
                </a:solidFill>
                <a:latin typeface="Microsoft Sans Serif"/>
                <a:cs typeface="Microsoft Sans Serif"/>
              </a:rPr>
              <a:t>accounts)</a:t>
            </a:r>
            <a:endParaRPr sz="4125" baseline="101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285" dirty="0">
                <a:solidFill>
                  <a:srgbClr val="444949"/>
                </a:solidFill>
                <a:latin typeface="Microsoft Sans Serif"/>
                <a:cs typeface="Microsoft Sans Serif"/>
              </a:rPr>
              <a:t>Bu</a:t>
            </a:r>
            <a:r>
              <a:rPr sz="2800" spc="-240" dirty="0">
                <a:solidFill>
                  <a:srgbClr val="444949"/>
                </a:solidFill>
                <a:latin typeface="Microsoft Sans Serif"/>
                <a:cs typeface="Microsoft Sans Serif"/>
              </a:rPr>
              <a:t>c</a:t>
            </a:r>
            <a:r>
              <a:rPr sz="28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k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409" dirty="0">
                <a:solidFill>
                  <a:srgbClr val="444949"/>
                </a:solidFill>
                <a:latin typeface="Microsoft Sans Serif"/>
                <a:cs typeface="Microsoft Sans Serif"/>
              </a:rPr>
              <a:t>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f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30" dirty="0">
                <a:solidFill>
                  <a:srgbClr val="444949"/>
                </a:solidFill>
                <a:latin typeface="Microsoft Sans Serif"/>
                <a:cs typeface="Microsoft Sans Serif"/>
              </a:rPr>
              <a:t>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6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h</a:t>
            </a:r>
            <a:r>
              <a:rPr sz="2800" spc="-220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r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g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800" spc="-45" dirty="0">
                <a:solidFill>
                  <a:srgbClr val="444949"/>
                </a:solidFill>
                <a:latin typeface="Microsoft Sans Serif"/>
                <a:cs typeface="Microsoft Sans Serif"/>
              </a:rPr>
              <a:t>o</a:t>
            </a:r>
            <a:r>
              <a:rPr sz="28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20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250" dirty="0">
                <a:solidFill>
                  <a:srgbClr val="444949"/>
                </a:solidFill>
                <a:latin typeface="Microsoft Sans Serif"/>
                <a:cs typeface="Microsoft Sans Serif"/>
              </a:rPr>
              <a:t>v</a:t>
            </a:r>
            <a:r>
              <a:rPr sz="2800" spc="-229" dirty="0">
                <a:solidFill>
                  <a:srgbClr val="444949"/>
                </a:solidFill>
                <a:latin typeface="Microsoft Sans Serif"/>
                <a:cs typeface="Microsoft Sans Serif"/>
              </a:rPr>
              <a:t>e</a:t>
            </a:r>
            <a:r>
              <a:rPr sz="28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l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360" dirty="0">
                <a:solidFill>
                  <a:srgbClr val="444949"/>
                </a:solidFill>
                <a:latin typeface="Microsoft Sans Serif"/>
                <a:cs typeface="Microsoft Sans Serif"/>
              </a:rPr>
              <a:t>S3</a:t>
            </a:r>
            <a:r>
              <a:rPr sz="2800" spc="-34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looks</a:t>
            </a:r>
            <a:r>
              <a:rPr sz="28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like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-3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global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75" dirty="0">
                <a:solidFill>
                  <a:srgbClr val="444949"/>
                </a:solidFill>
                <a:latin typeface="Microsoft Sans Serif"/>
                <a:cs typeface="Microsoft Sans Serif"/>
              </a:rPr>
              <a:t>service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95" dirty="0">
                <a:solidFill>
                  <a:srgbClr val="444949"/>
                </a:solidFill>
                <a:latin typeface="Microsoft Sans Serif"/>
                <a:cs typeface="Microsoft Sans Serif"/>
              </a:rPr>
              <a:t>but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200" dirty="0">
                <a:solidFill>
                  <a:srgbClr val="444949"/>
                </a:solidFill>
                <a:latin typeface="Microsoft Sans Serif"/>
                <a:cs typeface="Microsoft Sans Serif"/>
              </a:rPr>
              <a:t>buckets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90" dirty="0">
                <a:solidFill>
                  <a:srgbClr val="444949"/>
                </a:solidFill>
                <a:latin typeface="Microsoft Sans Serif"/>
                <a:cs typeface="Microsoft Sans Serif"/>
              </a:rPr>
              <a:t>are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60" dirty="0">
                <a:solidFill>
                  <a:srgbClr val="444949"/>
                </a:solidFill>
                <a:latin typeface="Microsoft Sans Serif"/>
                <a:cs typeface="Microsoft Sans Serif"/>
              </a:rPr>
              <a:t>created</a:t>
            </a:r>
            <a:r>
              <a:rPr sz="2800" spc="3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in</a:t>
            </a:r>
            <a:r>
              <a:rPr sz="28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365" dirty="0">
                <a:solidFill>
                  <a:srgbClr val="444949"/>
                </a:solidFill>
                <a:latin typeface="Microsoft Sans Serif"/>
                <a:cs typeface="Microsoft Sans Serif"/>
              </a:rPr>
              <a:t>a</a:t>
            </a:r>
            <a:r>
              <a:rPr sz="2800" spc="4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region</a:t>
            </a:r>
            <a:endParaRPr sz="2800">
              <a:latin typeface="Microsoft Sans Serif"/>
              <a:cs typeface="Microsoft Sans Serif"/>
            </a:endParaRPr>
          </a:p>
          <a:p>
            <a:pPr marL="241300" indent="-228600">
              <a:lnSpc>
                <a:spcPts val="3329"/>
              </a:lnSpc>
              <a:spcBef>
                <a:spcPts val="335"/>
              </a:spcBef>
              <a:buFont typeface="Arial"/>
              <a:buChar char="•"/>
              <a:tabLst>
                <a:tab pos="241300" algn="l"/>
              </a:tabLst>
            </a:pPr>
            <a:r>
              <a:rPr sz="2800" spc="-180" dirty="0">
                <a:solidFill>
                  <a:srgbClr val="444949"/>
                </a:solidFill>
                <a:latin typeface="Microsoft Sans Serif"/>
                <a:cs typeface="Microsoft Sans Serif"/>
              </a:rPr>
              <a:t>Naming</a:t>
            </a:r>
            <a:r>
              <a:rPr sz="2800" spc="-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800" spc="-145" dirty="0">
                <a:solidFill>
                  <a:srgbClr val="444949"/>
                </a:solidFill>
                <a:latin typeface="Microsoft Sans Serif"/>
                <a:cs typeface="Microsoft Sans Serif"/>
              </a:rPr>
              <a:t>convention</a:t>
            </a:r>
            <a:endParaRPr sz="28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-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85" dirty="0">
                <a:solidFill>
                  <a:srgbClr val="444949"/>
                </a:solidFill>
                <a:latin typeface="Microsoft Sans Serif"/>
                <a:cs typeface="Microsoft Sans Serif"/>
              </a:rPr>
              <a:t>uppercase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35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-1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underscore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79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14" dirty="0">
                <a:solidFill>
                  <a:srgbClr val="444949"/>
                </a:solidFill>
                <a:latin typeface="Microsoft Sans Serif"/>
                <a:cs typeface="Microsoft Sans Serif"/>
              </a:rPr>
              <a:t>3-63</a:t>
            </a:r>
            <a:r>
              <a:rPr sz="240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characters</a:t>
            </a:r>
            <a:r>
              <a:rPr sz="2400" spc="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55" dirty="0">
                <a:solidFill>
                  <a:srgbClr val="444949"/>
                </a:solidFill>
                <a:latin typeface="Microsoft Sans Serif"/>
                <a:cs typeface="Microsoft Sans Serif"/>
              </a:rPr>
              <a:t>long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10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50" dirty="0">
                <a:solidFill>
                  <a:srgbClr val="444949"/>
                </a:solidFill>
                <a:latin typeface="Microsoft Sans Serif"/>
                <a:cs typeface="Microsoft Sans Serif"/>
              </a:rPr>
              <a:t>No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35" dirty="0">
                <a:solidFill>
                  <a:srgbClr val="444949"/>
                </a:solidFill>
                <a:latin typeface="Microsoft Sans Serif"/>
                <a:cs typeface="Microsoft Sans Serif"/>
              </a:rPr>
              <a:t>an</a:t>
            </a:r>
            <a:r>
              <a:rPr sz="2400" spc="2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70" dirty="0">
                <a:solidFill>
                  <a:srgbClr val="444949"/>
                </a:solidFill>
                <a:latin typeface="Microsoft Sans Serif"/>
                <a:cs typeface="Microsoft Sans Serif"/>
              </a:rPr>
              <a:t>I</a:t>
            </a:r>
            <a:r>
              <a:rPr sz="2400" spc="-380" dirty="0">
                <a:solidFill>
                  <a:srgbClr val="444949"/>
                </a:solidFill>
                <a:latin typeface="Microsoft Sans Serif"/>
                <a:cs typeface="Microsoft Sans Serif"/>
              </a:rPr>
              <a:t>P</a:t>
            </a:r>
            <a:endParaRPr sz="2400">
              <a:latin typeface="Microsoft Sans Serif"/>
              <a:cs typeface="Microsoft Sans Serif"/>
            </a:endParaRPr>
          </a:p>
          <a:p>
            <a:pPr marL="698500" lvl="1" indent="-228600">
              <a:lnSpc>
                <a:spcPts val="2845"/>
              </a:lnSpc>
              <a:buFont typeface="Arial"/>
              <a:buChar char="•"/>
              <a:tabLst>
                <a:tab pos="698500" algn="l"/>
              </a:tabLst>
            </a:pPr>
            <a:r>
              <a:rPr sz="2400" spc="-150" dirty="0">
                <a:solidFill>
                  <a:srgbClr val="444949"/>
                </a:solidFill>
                <a:latin typeface="Microsoft Sans Serif"/>
                <a:cs typeface="Microsoft Sans Serif"/>
              </a:rPr>
              <a:t>Must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75" dirty="0">
                <a:solidFill>
                  <a:srgbClr val="444949"/>
                </a:solidFill>
                <a:latin typeface="Microsoft Sans Serif"/>
                <a:cs typeface="Microsoft Sans Serif"/>
              </a:rPr>
              <a:t>start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with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65" dirty="0">
                <a:solidFill>
                  <a:srgbClr val="444949"/>
                </a:solidFill>
                <a:latin typeface="Microsoft Sans Serif"/>
                <a:cs typeface="Microsoft Sans Serif"/>
              </a:rPr>
              <a:t>lowercase</a:t>
            </a:r>
            <a:r>
              <a:rPr sz="2400" spc="15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60" dirty="0">
                <a:solidFill>
                  <a:srgbClr val="444949"/>
                </a:solidFill>
                <a:latin typeface="Microsoft Sans Serif"/>
                <a:cs typeface="Microsoft Sans Serif"/>
              </a:rPr>
              <a:t>letter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20" dirty="0">
                <a:solidFill>
                  <a:srgbClr val="444949"/>
                </a:solidFill>
                <a:latin typeface="Microsoft Sans Serif"/>
                <a:cs typeface="Microsoft Sans Serif"/>
              </a:rPr>
              <a:t>or</a:t>
            </a:r>
            <a:r>
              <a:rPr sz="2400" spc="20" dirty="0">
                <a:solidFill>
                  <a:srgbClr val="444949"/>
                </a:solidFill>
                <a:latin typeface="Microsoft Sans Serif"/>
                <a:cs typeface="Microsoft Sans Serif"/>
              </a:rPr>
              <a:t> </a:t>
            </a:r>
            <a:r>
              <a:rPr sz="2400" spc="-135" dirty="0">
                <a:solidFill>
                  <a:srgbClr val="444949"/>
                </a:solidFill>
                <a:latin typeface="Microsoft Sans Serif"/>
                <a:cs typeface="Microsoft Sans Serif"/>
              </a:rPr>
              <a:t>number</a:t>
            </a:r>
            <a:endParaRPr sz="2400">
              <a:latin typeface="Microsoft Sans Serif"/>
              <a:cs typeface="Microsoft Sans Serif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177528" y="3870959"/>
            <a:ext cx="1600200" cy="16032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Words>19732</Words>
  <Application>Microsoft Office PowerPoint</Application>
  <PresentationFormat>Widescreen</PresentationFormat>
  <Paragraphs>3817</Paragraphs>
  <Slides>336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336</vt:i4>
      </vt:variant>
    </vt:vector>
  </HeadingPairs>
  <TitlesOfParts>
    <vt:vector size="345" baseType="lpstr">
      <vt:lpstr>Aharoni</vt:lpstr>
      <vt:lpstr>Arial</vt:lpstr>
      <vt:lpstr>Calibri</vt:lpstr>
      <vt:lpstr>Calibri Light</vt:lpstr>
      <vt:lpstr>Consolas</vt:lpstr>
      <vt:lpstr>Microsoft Sans Serif</vt:lpstr>
      <vt:lpstr>Times New Roman</vt:lpstr>
      <vt:lpstr>Wingdings</vt:lpstr>
      <vt:lpstr>Office Theme</vt:lpstr>
      <vt:lpstr>AWS Cloud Architecture</vt:lpstr>
      <vt:lpstr>How websites work</vt:lpstr>
      <vt:lpstr> Just like when you’re sending post mail!</vt:lpstr>
      <vt:lpstr>What is a server composed of.</vt:lpstr>
      <vt:lpstr>IT Terminology</vt:lpstr>
      <vt:lpstr>Traditionally, how to build infrastructure</vt:lpstr>
      <vt:lpstr>Problems with traditional IT approach</vt:lpstr>
      <vt:lpstr>What is Cloud Computing?</vt:lpstr>
      <vt:lpstr>PowerPoint Presentation</vt:lpstr>
      <vt:lpstr>You’ve been using some Cloud services</vt:lpstr>
      <vt:lpstr>The Deployment Models of the Cloud</vt:lpstr>
      <vt:lpstr>The Five Characteristics of Cloud Computing</vt:lpstr>
      <vt:lpstr>Six Advantages of Cloud Computing</vt:lpstr>
      <vt:lpstr>Problems solved by the Cloud</vt:lpstr>
      <vt:lpstr>Types of Cloud Computing</vt:lpstr>
      <vt:lpstr>Infrastructure  as a Service  (IaaS)</vt:lpstr>
      <vt:lpstr>Example of Cloud Computing Types</vt:lpstr>
      <vt:lpstr>Pricing of the Cloud – Quick Overview</vt:lpstr>
      <vt:lpstr>AWS Cloud History</vt:lpstr>
      <vt:lpstr>AWS Cloud Number Facts</vt:lpstr>
      <vt:lpstr>AWS Cloud Use Cases</vt:lpstr>
      <vt:lpstr>AWS Global Infrastructure</vt:lpstr>
      <vt:lpstr>AWS Regions</vt:lpstr>
      <vt:lpstr>AWS Availability Zones</vt:lpstr>
      <vt:lpstr>AWS Points of Presence (Edge Locations)</vt:lpstr>
      <vt:lpstr>Tour of the AWS Console</vt:lpstr>
      <vt:lpstr>Shared Responsibility Model diagram</vt:lpstr>
      <vt:lpstr>AWS Acceptable Use Policy</vt:lpstr>
      <vt:lpstr>IAM Section</vt:lpstr>
      <vt:lpstr>IAM: Users &amp; Groups</vt:lpstr>
      <vt:lpstr>IAM: Permissions</vt:lpstr>
      <vt:lpstr>IAM Policies</vt:lpstr>
      <vt:lpstr>IAM – Password Policy</vt:lpstr>
      <vt:lpstr>Multi Factor Authentication - MFA</vt:lpstr>
      <vt:lpstr>MFA devices options in AWS</vt:lpstr>
      <vt:lpstr>MFA devices options in AWS</vt:lpstr>
      <vt:lpstr>How can users access AWS ?</vt:lpstr>
      <vt:lpstr>Example (Fake) Access Keys</vt:lpstr>
      <vt:lpstr>IAM Roles for Services</vt:lpstr>
      <vt:lpstr>IAM Security Tools</vt:lpstr>
      <vt:lpstr>IAM Guidelines &amp; Best Practices</vt:lpstr>
      <vt:lpstr>Shared Responsibility Model for IAM</vt:lpstr>
      <vt:lpstr>IAM Section – Summary</vt:lpstr>
      <vt:lpstr>EC2 Section</vt:lpstr>
      <vt:lpstr>Amazon EC2</vt:lpstr>
      <vt:lpstr>EC2 sizing &amp; configuration options</vt:lpstr>
      <vt:lpstr>EC2 instance types: example</vt:lpstr>
      <vt:lpstr>Hands-On: Launching an EC2 Instance running Linux</vt:lpstr>
      <vt:lpstr>Introduction to Security Groups</vt:lpstr>
      <vt:lpstr>Security Groups  Deeper Dive</vt:lpstr>
      <vt:lpstr>Security Groups  Diagram</vt:lpstr>
      <vt:lpstr>Classic Ports to know</vt:lpstr>
      <vt:lpstr>SSH Summary Table</vt:lpstr>
      <vt:lpstr>Which Lectures to watch</vt:lpstr>
      <vt:lpstr>SSH troubleshooting</vt:lpstr>
      <vt:lpstr>How to SSH into your EC2 Instance  Linux / Mac OS X</vt:lpstr>
      <vt:lpstr>How to SSH into your EC2 Instance  Windows</vt:lpstr>
      <vt:lpstr>EC2 Instance Connect</vt:lpstr>
      <vt:lpstr>EC2 Instances Purchasing Options</vt:lpstr>
      <vt:lpstr>EC2 On Demand</vt:lpstr>
      <vt:lpstr>EC2 Reserved Instances</vt:lpstr>
      <vt:lpstr>EC2 Spot Instances</vt:lpstr>
      <vt:lpstr>EC2 Dedicated Hosts</vt:lpstr>
      <vt:lpstr>EC2 Dedicated Instances</vt:lpstr>
      <vt:lpstr>Which purchasing option is right for me?</vt:lpstr>
      <vt:lpstr>Price Comparison Example – m4.large – us-east-1</vt:lpstr>
      <vt:lpstr>Shared Responsibility Model for EC2</vt:lpstr>
      <vt:lpstr>EC2 Section – Summary</vt:lpstr>
      <vt:lpstr>EC2 Instance Storage Section</vt:lpstr>
      <vt:lpstr>What’s an EBS Volume?</vt:lpstr>
      <vt:lpstr>EBS Volume</vt:lpstr>
      <vt:lpstr>EBS Volume - Example</vt:lpstr>
      <vt:lpstr>EBS Snapshots</vt:lpstr>
      <vt:lpstr>AMI Overview</vt:lpstr>
      <vt:lpstr>AMI Process (from an EC2 instance)</vt:lpstr>
      <vt:lpstr>EC2 Instance Store</vt:lpstr>
      <vt:lpstr>Local EC2 Instance Store</vt:lpstr>
      <vt:lpstr>EFS – Elastic File System</vt:lpstr>
      <vt:lpstr>EBS vs EFS</vt:lpstr>
      <vt:lpstr>Shared Responsibility Model for EC2 Storage</vt:lpstr>
      <vt:lpstr>EC2 Instance Storage - Summary</vt:lpstr>
      <vt:lpstr>Elastic Load Balancing &amp; Auto  Scaling Groups Section</vt:lpstr>
      <vt:lpstr>Scalability &amp; High Availability</vt:lpstr>
      <vt:lpstr>Vertical Scalability</vt:lpstr>
      <vt:lpstr>Horizontal Scalability</vt:lpstr>
      <vt:lpstr>High Availability</vt:lpstr>
      <vt:lpstr>High Availability &amp; Scalability For EC2</vt:lpstr>
      <vt:lpstr>Scalability vs Elasticity (vs Agility)</vt:lpstr>
      <vt:lpstr>What is load balancing?</vt:lpstr>
      <vt:lpstr>Why use a load balancer?</vt:lpstr>
      <vt:lpstr>Why use an Elastic Load Balancer?</vt:lpstr>
      <vt:lpstr>What’s an Auto Scaling Group?</vt:lpstr>
      <vt:lpstr>Auto Scaling Group in AWS</vt:lpstr>
      <vt:lpstr>Auto Scaling Group in AWS  With Load Balancer</vt:lpstr>
      <vt:lpstr>ELB &amp; ASG – Summary</vt:lpstr>
      <vt:lpstr>Amazon S3 Section</vt:lpstr>
      <vt:lpstr>Section introduction</vt:lpstr>
      <vt:lpstr>S3 Use cases</vt:lpstr>
      <vt:lpstr>Amazon S3 Overview - Buckets</vt:lpstr>
      <vt:lpstr>Amazon S3 Overview - Objects</vt:lpstr>
      <vt:lpstr>Amazon S3 Overview – Objects (continued)</vt:lpstr>
      <vt:lpstr>S3 Security</vt:lpstr>
      <vt:lpstr>Example: Public Access - Use Bucket Policy</vt:lpstr>
      <vt:lpstr>Example: User Access to S3 – IAM permissions</vt:lpstr>
      <vt:lpstr>Example: EC2 instance access - Use IAM Roles</vt:lpstr>
      <vt:lpstr>Advanced: Cross-Account Access –  Use Bucket Policy</vt:lpstr>
      <vt:lpstr>S3 Bucket Policies</vt:lpstr>
      <vt:lpstr>Bucket settings for Block Public Access</vt:lpstr>
      <vt:lpstr>S3 Websites</vt:lpstr>
      <vt:lpstr>Amazon S3 - Versioning</vt:lpstr>
      <vt:lpstr>S3 Access Logs</vt:lpstr>
      <vt:lpstr>S3 Replication (CRR &amp; SRR)</vt:lpstr>
      <vt:lpstr>S3 Storage Classes</vt:lpstr>
      <vt:lpstr>S3 Durability and Availability</vt:lpstr>
      <vt:lpstr>S3 Standard – General Purposes</vt:lpstr>
      <vt:lpstr>S3 Standard – Infrequent Access (IA)</vt:lpstr>
      <vt:lpstr>S3 Intelligent-Tiering</vt:lpstr>
      <vt:lpstr>S3 One Zone - Infrequent Access (IA)</vt:lpstr>
      <vt:lpstr>Amazon Glacier &amp; Glacier Deep Archive</vt:lpstr>
      <vt:lpstr>S3 Storage Classes Comparison</vt:lpstr>
      <vt:lpstr>S3 – Moving between storage classes</vt:lpstr>
      <vt:lpstr>Shared Responsibility Model for S3</vt:lpstr>
      <vt:lpstr>Snowball</vt:lpstr>
      <vt:lpstr>Snowball Process</vt:lpstr>
      <vt:lpstr>Diagrams</vt:lpstr>
      <vt:lpstr>Snowball Edge</vt:lpstr>
      <vt:lpstr>AWS Snowmobile</vt:lpstr>
      <vt:lpstr>Hybrid Cloud for Storage</vt:lpstr>
      <vt:lpstr>AWS Storage Cloud Native Options</vt:lpstr>
      <vt:lpstr>AWS Storage Gateway</vt:lpstr>
      <vt:lpstr>Amazon S3 – Summary</vt:lpstr>
      <vt:lpstr>Databases Section</vt:lpstr>
      <vt:lpstr>Databases Intro</vt:lpstr>
      <vt:lpstr>Relational Databases</vt:lpstr>
      <vt:lpstr>NoSQL Databases</vt:lpstr>
      <vt:lpstr>NoSQL data example: JSON</vt:lpstr>
      <vt:lpstr>Databases &amp; Shared Responsibility on AWS</vt:lpstr>
      <vt:lpstr>AWS RDS Overview</vt:lpstr>
      <vt:lpstr>Advantage over using RDS versus deploying  DB on EC2</vt:lpstr>
      <vt:lpstr>RDS Solution Architecture</vt:lpstr>
      <vt:lpstr>Amazon Aurora</vt:lpstr>
      <vt:lpstr>Amazon ElastiCache Overview</vt:lpstr>
      <vt:lpstr>ElastiCache Solution Architecture - Cache</vt:lpstr>
      <vt:lpstr>DynamoDB</vt:lpstr>
      <vt:lpstr>DynamoDB – type of data</vt:lpstr>
      <vt:lpstr>Redshift Overview</vt:lpstr>
      <vt:lpstr>Amazon EMR</vt:lpstr>
      <vt:lpstr>Athena Overview</vt:lpstr>
      <vt:lpstr>DMS – Database Migration Service</vt:lpstr>
      <vt:lpstr>Databases Summary in AWS</vt:lpstr>
      <vt:lpstr>ECS Section</vt:lpstr>
      <vt:lpstr>What is Docker?</vt:lpstr>
      <vt:lpstr>Docker on an OS</vt:lpstr>
      <vt:lpstr>Where Docker images are stored?</vt:lpstr>
      <vt:lpstr>Docker versus Virtual Machines</vt:lpstr>
      <vt:lpstr>ECS</vt:lpstr>
      <vt:lpstr>Fargate</vt:lpstr>
      <vt:lpstr>ECR</vt:lpstr>
      <vt:lpstr>ECS Section – Summary</vt:lpstr>
      <vt:lpstr>Serverless Section</vt:lpstr>
      <vt:lpstr>What’s serverless?</vt:lpstr>
      <vt:lpstr>So far in this course…</vt:lpstr>
      <vt:lpstr>Why AWS Lambda</vt:lpstr>
      <vt:lpstr>Benefits of AWS Lambda</vt:lpstr>
      <vt:lpstr>AWS Lambda language support</vt:lpstr>
      <vt:lpstr>Example: Serverless Thumbnail creation</vt:lpstr>
      <vt:lpstr>Example: Serverless CRON Job</vt:lpstr>
      <vt:lpstr>AWS Lambda Pricing: example</vt:lpstr>
      <vt:lpstr>Serverless Summary</vt:lpstr>
      <vt:lpstr>Deploying and Managing  Infrastructure at Scale Section</vt:lpstr>
      <vt:lpstr>What is CloudFormation</vt:lpstr>
      <vt:lpstr>Benefits of AWS CloudFormation (1/2)</vt:lpstr>
      <vt:lpstr>Benefits of AWS CloudFormation (2/2)</vt:lpstr>
      <vt:lpstr>CloudFormation Stack Designer</vt:lpstr>
      <vt:lpstr>Typical architecture: Web App 3-tier</vt:lpstr>
      <vt:lpstr>Developer problems on AWS</vt:lpstr>
      <vt:lpstr>AWS Elastic Beanstalk Overview</vt:lpstr>
      <vt:lpstr>Elastic Beanstalk</vt:lpstr>
      <vt:lpstr>Elastic Beanstalk</vt:lpstr>
      <vt:lpstr>AWS CodeDeploy</vt:lpstr>
      <vt:lpstr>AWS Systems Manager (SSM)</vt:lpstr>
      <vt:lpstr>How Systems Manager works</vt:lpstr>
      <vt:lpstr>AWS OpsWorks</vt:lpstr>
      <vt:lpstr>OpsWorks Architecture</vt:lpstr>
      <vt:lpstr>Deployment - Summary</vt:lpstr>
      <vt:lpstr>Global Infrastructure Section</vt:lpstr>
      <vt:lpstr>Why make a global application?</vt:lpstr>
      <vt:lpstr>Global AWS Infrastructure</vt:lpstr>
      <vt:lpstr>Global Applications in AWS</vt:lpstr>
      <vt:lpstr>Amazon Route 53 Overview</vt:lpstr>
      <vt:lpstr>Route 53 – Diagram for A Record</vt:lpstr>
      <vt:lpstr>Route 53 Routing Policies</vt:lpstr>
      <vt:lpstr>Route 53 Routing Policies</vt:lpstr>
      <vt:lpstr>AWS CloudFront</vt:lpstr>
      <vt:lpstr>CloudFront – Origins</vt:lpstr>
      <vt:lpstr>CloudFront at a high level</vt:lpstr>
      <vt:lpstr>CloudFront – S3 as an Origin</vt:lpstr>
      <vt:lpstr>CloudFront vs S3 Cross Region Replication</vt:lpstr>
      <vt:lpstr>S3 Transfer Acceleration</vt:lpstr>
      <vt:lpstr>AWS Global Accelerator</vt:lpstr>
      <vt:lpstr>AWS Global Accelerator</vt:lpstr>
      <vt:lpstr>AWS Global Accelerator vs CloudFront</vt:lpstr>
      <vt:lpstr>Global Applications in AWS - Summary</vt:lpstr>
      <vt:lpstr>Cloud Integration Section</vt:lpstr>
      <vt:lpstr>Section Introduction</vt:lpstr>
      <vt:lpstr>Section Introduction</vt:lpstr>
      <vt:lpstr>Amazon SQS – Simple Queue Service  What’s a queue?</vt:lpstr>
      <vt:lpstr>Amazon SQS – Standard Queue</vt:lpstr>
      <vt:lpstr>SQS to decouple between application tiers</vt:lpstr>
      <vt:lpstr>Amazon SNS</vt:lpstr>
      <vt:lpstr>Amazon SNS</vt:lpstr>
      <vt:lpstr>Integration Section – Summary</vt:lpstr>
      <vt:lpstr>Cloud Monitoring Section</vt:lpstr>
      <vt:lpstr>Amazon CloudWatch Metrics</vt:lpstr>
      <vt:lpstr>Example: CloudWatch Billing metric (us-east-1)</vt:lpstr>
      <vt:lpstr>Important Metrics</vt:lpstr>
      <vt:lpstr>Amazon CloudWatch Alarms</vt:lpstr>
      <vt:lpstr>Amazon CloudWatch Logs</vt:lpstr>
      <vt:lpstr>CloudWatch Logs for EC2</vt:lpstr>
      <vt:lpstr>Amazon CloudWatch Events</vt:lpstr>
      <vt:lpstr>Amazon EventBridge</vt:lpstr>
      <vt:lpstr>AWS CloudTrail</vt:lpstr>
      <vt:lpstr>CloudTrail Diagram</vt:lpstr>
      <vt:lpstr>AWS X-Ray</vt:lpstr>
      <vt:lpstr>AWS X-Ray Visual analysis of our applications</vt:lpstr>
      <vt:lpstr>AWS X-Ray advantages</vt:lpstr>
      <vt:lpstr>AWS Status - Service Health Dashboard</vt:lpstr>
      <vt:lpstr>AWS Personal Health Dashboard</vt:lpstr>
      <vt:lpstr>AWS Personal Health Dashboard</vt:lpstr>
      <vt:lpstr>Monitoring Summary</vt:lpstr>
      <vt:lpstr>VPC Section</vt:lpstr>
      <vt:lpstr>VPC – Crash Course</vt:lpstr>
      <vt:lpstr>VPC &amp; Subnets Primer</vt:lpstr>
      <vt:lpstr>VPC Diagram</vt:lpstr>
      <vt:lpstr>Internet Gateway &amp; NAT Gateways</vt:lpstr>
      <vt:lpstr>Network ACL &amp; Security Groups</vt:lpstr>
      <vt:lpstr>Network ACLs vs Security Groups</vt:lpstr>
      <vt:lpstr>VPC Flow Logs</vt:lpstr>
      <vt:lpstr>VPC Peering</vt:lpstr>
      <vt:lpstr>VPC Endpoints</vt:lpstr>
      <vt:lpstr>Site to Site VPN &amp; Direct Connect</vt:lpstr>
      <vt:lpstr>Site-to-Site VPN</vt:lpstr>
      <vt:lpstr>Network topologies can become complicated</vt:lpstr>
      <vt:lpstr>Transit Gateway</vt:lpstr>
      <vt:lpstr>VPC Closing Comments</vt:lpstr>
      <vt:lpstr>Security &amp; Compliance Section</vt:lpstr>
      <vt:lpstr>AWS Shared Responsibility Model</vt:lpstr>
      <vt:lpstr>Example, for RDS</vt:lpstr>
      <vt:lpstr>Example, for S3</vt:lpstr>
      <vt:lpstr>Shared Responsibility Model diagram</vt:lpstr>
      <vt:lpstr>What’s a DDOS* Attack? *Distributed Denial-of-Service</vt:lpstr>
      <vt:lpstr>DDOS Protection on AWS</vt:lpstr>
      <vt:lpstr>Sample Reference Architecture  for DDoS Protection</vt:lpstr>
      <vt:lpstr>AWS Shield</vt:lpstr>
      <vt:lpstr>AWS WAF – Web Application Firewall</vt:lpstr>
      <vt:lpstr>Penetration Testing on AWS Cloud</vt:lpstr>
      <vt:lpstr>Penetration Testing on your AWS Cloud</vt:lpstr>
      <vt:lpstr>AWS KMS (Key Management Service)</vt:lpstr>
      <vt:lpstr>CloudHSM</vt:lpstr>
      <vt:lpstr>CloudHSM Diagram</vt:lpstr>
      <vt:lpstr>Types of KMS Keys</vt:lpstr>
      <vt:lpstr>AWS Secrets Manager</vt:lpstr>
      <vt:lpstr>AWS Artifact (not really a service)</vt:lpstr>
      <vt:lpstr>Amazon GuardDuty</vt:lpstr>
      <vt:lpstr>Amazon GuardDuty</vt:lpstr>
      <vt:lpstr>Amazon Inspector</vt:lpstr>
      <vt:lpstr>AWS Config</vt:lpstr>
      <vt:lpstr>AWS Config Resource</vt:lpstr>
      <vt:lpstr>Amazon Macie</vt:lpstr>
      <vt:lpstr>Section Summary: Security &amp; Compliance</vt:lpstr>
      <vt:lpstr>Machine Learning Section</vt:lpstr>
      <vt:lpstr>Amazon Rekognition</vt:lpstr>
      <vt:lpstr>Amazon Transcribe</vt:lpstr>
      <vt:lpstr>Amazon Polly</vt:lpstr>
      <vt:lpstr>Amazon Translate</vt:lpstr>
      <vt:lpstr>AWS Machine Learning - Summary</vt:lpstr>
      <vt:lpstr>Account Management, Billing &amp;  Support Section</vt:lpstr>
      <vt:lpstr>AWS Organizations</vt:lpstr>
      <vt:lpstr>Multi Account Strategies</vt:lpstr>
      <vt:lpstr>Organizational Units (OU) - Examples</vt:lpstr>
      <vt:lpstr>AWS Organization</vt:lpstr>
      <vt:lpstr>Pricing Models in AWS</vt:lpstr>
      <vt:lpstr>Free services &amp; free tier in AWS</vt:lpstr>
      <vt:lpstr>Compute Pricing – EC2</vt:lpstr>
      <vt:lpstr>Compute Pricing – EC2</vt:lpstr>
      <vt:lpstr>Compute Pricing – EC2</vt:lpstr>
      <vt:lpstr>Compute Pricing – Lambda &amp; ECS</vt:lpstr>
      <vt:lpstr>Storage Pricing – S3</vt:lpstr>
      <vt:lpstr>Storage Pricing - EBS</vt:lpstr>
      <vt:lpstr>Database Pricing - RDS</vt:lpstr>
      <vt:lpstr>Database Pricing - RDS</vt:lpstr>
      <vt:lpstr>Content Delivery – CloudFront</vt:lpstr>
      <vt:lpstr>Networking Costs in AWS per GB - Simplified</vt:lpstr>
      <vt:lpstr>Billing and Costing Tools</vt:lpstr>
      <vt:lpstr>AWS Total Cost of Ownership (TCO) Calculators</vt:lpstr>
      <vt:lpstr>Points of comparison of On-Premises vs AWS</vt:lpstr>
      <vt:lpstr>TCO Example</vt:lpstr>
      <vt:lpstr>PowerPoint Presentation</vt:lpstr>
      <vt:lpstr>Simple Monthly Calculator / Pricing Calculator</vt:lpstr>
      <vt:lpstr>AWS Billing Dashboard</vt:lpstr>
      <vt:lpstr>AWS Free Tier Dashboard</vt:lpstr>
      <vt:lpstr>Cost Allocation Tags</vt:lpstr>
      <vt:lpstr>Tagging and Resource Groups</vt:lpstr>
      <vt:lpstr>Cost and Usage Reports</vt:lpstr>
      <vt:lpstr>Cost and Usage Reports</vt:lpstr>
      <vt:lpstr>Cost Explorer</vt:lpstr>
      <vt:lpstr>Cost Explorer – Monthly Cost by AWS Service</vt:lpstr>
      <vt:lpstr>Cost Explorer– Hourly &amp; Resource Level</vt:lpstr>
      <vt:lpstr>Cost Explorer – Savings Plan  Alternative to Reserved Instances</vt:lpstr>
      <vt:lpstr>Cost Explorer – Forecast Usage</vt:lpstr>
      <vt:lpstr>Billing Alarms in CloudWatch</vt:lpstr>
      <vt:lpstr>AWS Budgets</vt:lpstr>
      <vt:lpstr>Billing and Costing Tools – Summary</vt:lpstr>
      <vt:lpstr>Trusted Advisor</vt:lpstr>
      <vt:lpstr>Trusted Advisor Checks Examples</vt:lpstr>
      <vt:lpstr>AWS Support Plans Pricing</vt:lpstr>
      <vt:lpstr>AWS Basic Support Plan</vt:lpstr>
      <vt:lpstr>AWS Developer Support Plan</vt:lpstr>
      <vt:lpstr>AWS Business Support Plan (24/7)</vt:lpstr>
      <vt:lpstr>AWS Enterprise Support Plan (24/7)</vt:lpstr>
      <vt:lpstr>Account Best Practices – Summary</vt:lpstr>
      <vt:lpstr>AWS Architecting &amp; Ecosystem  Section</vt:lpstr>
      <vt:lpstr>Well Architected Framework  General Guiding Principles</vt:lpstr>
      <vt:lpstr>AWS Cloud Best Practices – Design Principles</vt:lpstr>
      <vt:lpstr>Well Architected Framework  5 Pillars</vt:lpstr>
      <vt:lpstr>1) Operational Excellence</vt:lpstr>
      <vt:lpstr>Operational Excellence  AWS Services</vt:lpstr>
      <vt:lpstr>2) Security</vt:lpstr>
      <vt:lpstr>Security AWS Services</vt:lpstr>
      <vt:lpstr>3) Reliability</vt:lpstr>
      <vt:lpstr>Reliability AWS Services</vt:lpstr>
      <vt:lpstr>4) Performance Efficiency</vt:lpstr>
      <vt:lpstr>Performance Efficiency  AWS Services</vt:lpstr>
      <vt:lpstr>5) Cost Optimization</vt:lpstr>
      <vt:lpstr>Cost Optimization  AWS Services</vt:lpstr>
      <vt:lpstr>AWS Ecosystem – Free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Cloud Computing  Section</dc:title>
  <cp:lastModifiedBy>Qamar Asghar</cp:lastModifiedBy>
  <cp:revision>3</cp:revision>
  <dcterms:created xsi:type="dcterms:W3CDTF">2022-03-13T15:35:03Z</dcterms:created>
  <dcterms:modified xsi:type="dcterms:W3CDTF">2022-04-17T18:23:42Z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2020-06-12T00:00:00Z</vt:filetime>
  </property>
  <property fmtid="{D5CDD505-2E9C-101B-9397-08002B2CF9AE}" pid="3" name="LastSaved">
    <vt:filetime>2022-03-13T00:00:00Z</vt:filetime>
  </property>
</Properties>
</file>